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tags/tag12.xml" ContentType="application/vnd.openxmlformats-officedocument.presentationml.tags+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95" r:id="rId2"/>
    <p:sldId id="294" r:id="rId3"/>
    <p:sldId id="259" r:id="rId4"/>
    <p:sldId id="260" r:id="rId5"/>
    <p:sldId id="263" r:id="rId6"/>
    <p:sldId id="265" r:id="rId7"/>
    <p:sldId id="266" r:id="rId8"/>
    <p:sldId id="267" r:id="rId9"/>
    <p:sldId id="268" r:id="rId10"/>
    <p:sldId id="269" r:id="rId11"/>
    <p:sldId id="270" r:id="rId12"/>
    <p:sldId id="271" r:id="rId13"/>
    <p:sldId id="330" r:id="rId14"/>
    <p:sldId id="272" r:id="rId15"/>
    <p:sldId id="273" r:id="rId16"/>
    <p:sldId id="274" r:id="rId17"/>
    <p:sldId id="296" r:id="rId18"/>
    <p:sldId id="276" r:id="rId19"/>
    <p:sldId id="277" r:id="rId20"/>
    <p:sldId id="278" r:id="rId21"/>
    <p:sldId id="279" r:id="rId22"/>
    <p:sldId id="281" r:id="rId23"/>
    <p:sldId id="284" r:id="rId24"/>
    <p:sldId id="285" r:id="rId25"/>
    <p:sldId id="299" r:id="rId26"/>
    <p:sldId id="336" r:id="rId27"/>
    <p:sldId id="337" r:id="rId28"/>
    <p:sldId id="339" r:id="rId29"/>
    <p:sldId id="340" r:id="rId30"/>
    <p:sldId id="335" r:id="rId31"/>
    <p:sldId id="290" r:id="rId32"/>
    <p:sldId id="297" r:id="rId33"/>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796"/>
    <a:srgbClr val="6699CC"/>
    <a:srgbClr val="F2F2F2"/>
    <a:srgbClr val="4F81BD"/>
    <a:srgbClr val="99CCFF"/>
    <a:srgbClr val="C0C0C0"/>
    <a:srgbClr val="033163"/>
    <a:srgbClr val="E8E8E8"/>
    <a:srgbClr val="BF1B1B"/>
    <a:srgbClr val="B2B2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4" autoAdjust="0"/>
    <p:restoredTop sz="85912" autoAdjust="0"/>
  </p:normalViewPr>
  <p:slideViewPr>
    <p:cSldViewPr>
      <p:cViewPr>
        <p:scale>
          <a:sx n="70" d="100"/>
          <a:sy n="70" d="100"/>
        </p:scale>
        <p:origin x="-714" y="-162"/>
      </p:cViewPr>
      <p:guideLst>
        <p:guide orient="horz" pos="2158"/>
        <p:guide pos="381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2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3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4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555.xlsx"/></Relationships>
</file>

<file path=ppt/charts/_rels/chart6.xml.rels><?xml version="1.0" encoding="UTF-8" standalone="yes"?>
<Relationships xmlns="http://schemas.openxmlformats.org/package/2006/relationships"><Relationship Id="rId2" Type="http://schemas.openxmlformats.org/officeDocument/2006/relationships/oleObject" Target="file:///C:\Users\024509\Desktop\Book1.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oleObject" Target="file:///C:\Users\024509\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6.3016277399890533E-2"/>
          <c:y val="0.16521909401085799"/>
          <c:w val="0.92303223622253305"/>
          <c:h val="0.67491453633382781"/>
        </c:manualLayout>
      </c:layout>
      <c:barChart>
        <c:barDir val="col"/>
        <c:grouping val="clustered"/>
        <c:ser>
          <c:idx val="0"/>
          <c:order val="0"/>
          <c:tx>
            <c:strRef>
              <c:f>Sheet1!$B$1</c:f>
              <c:strCache>
                <c:ptCount val="1"/>
                <c:pt idx="0">
                  <c:v>系列 1</c:v>
                </c:pt>
              </c:strCache>
            </c:strRef>
          </c:tx>
          <c:spPr>
            <a:solidFill>
              <a:srgbClr val="033163"/>
            </a:solidFill>
          </c:spPr>
          <c:dPt>
            <c:idx val="4"/>
            <c:spPr>
              <a:solidFill>
                <a:srgbClr val="004796"/>
              </a:solidFill>
            </c:spPr>
          </c:dPt>
          <c:dPt>
            <c:idx val="5"/>
            <c:spPr>
              <a:solidFill>
                <a:srgbClr val="004796"/>
              </a:solidFill>
            </c:spPr>
          </c:dPt>
          <c:dPt>
            <c:idx val="6"/>
            <c:spPr>
              <a:solidFill>
                <a:srgbClr val="004796"/>
              </a:solidFill>
            </c:spPr>
          </c:dPt>
          <c:dPt>
            <c:idx val="7"/>
            <c:spPr>
              <a:solidFill>
                <a:srgbClr val="004796"/>
              </a:solidFill>
            </c:spPr>
          </c:dPt>
          <c:dPt>
            <c:idx val="8"/>
            <c:spPr>
              <a:solidFill>
                <a:srgbClr val="004796"/>
              </a:solidFill>
            </c:spPr>
          </c:dPt>
          <c:dPt>
            <c:idx val="9"/>
            <c:spPr>
              <a:solidFill>
                <a:srgbClr val="004796"/>
              </a:solidFill>
            </c:spPr>
          </c:dPt>
          <c:dPt>
            <c:idx val="10"/>
            <c:spPr>
              <a:solidFill>
                <a:srgbClr val="004796"/>
              </a:solidFill>
            </c:spPr>
          </c:dPt>
          <c:dPt>
            <c:idx val="11"/>
            <c:spPr>
              <a:solidFill>
                <a:srgbClr val="004796"/>
              </a:solidFill>
            </c:spPr>
          </c:dPt>
          <c:dPt>
            <c:idx val="12"/>
            <c:spPr>
              <a:solidFill>
                <a:srgbClr val="004796"/>
              </a:solidFill>
            </c:spPr>
          </c:dPt>
          <c:dPt>
            <c:idx val="13"/>
            <c:spPr>
              <a:solidFill>
                <a:srgbClr val="004796"/>
              </a:solidFill>
            </c:spPr>
          </c:dPt>
          <c:dPt>
            <c:idx val="14"/>
            <c:spPr>
              <a:solidFill>
                <a:srgbClr val="004796"/>
              </a:solidFill>
            </c:spPr>
          </c:dPt>
          <c:dPt>
            <c:idx val="15"/>
            <c:spPr>
              <a:solidFill>
                <a:srgbClr val="004796"/>
              </a:solidFill>
            </c:spPr>
          </c:dPt>
          <c:dPt>
            <c:idx val="16"/>
            <c:spPr>
              <a:solidFill>
                <a:srgbClr val="004796"/>
              </a:solidFill>
            </c:spPr>
          </c:dPt>
          <c:dPt>
            <c:idx val="17"/>
            <c:spPr>
              <a:solidFill>
                <a:srgbClr val="004796"/>
              </a:solidFill>
            </c:spPr>
          </c:dPt>
          <c:dPt>
            <c:idx val="18"/>
            <c:spPr>
              <a:solidFill>
                <a:srgbClr val="004796"/>
              </a:solidFill>
            </c:spPr>
          </c:dPt>
          <c:dPt>
            <c:idx val="19"/>
            <c:spPr>
              <a:solidFill>
                <a:srgbClr val="004796"/>
              </a:solidFill>
            </c:spPr>
          </c:dPt>
          <c:dPt>
            <c:idx val="20"/>
            <c:spPr>
              <a:solidFill>
                <a:srgbClr val="004796"/>
              </a:solidFill>
            </c:spPr>
          </c:dPt>
          <c:cat>
            <c:strRef>
              <c:f>Sheet1!$A$2:$A$22</c:f>
              <c:strCach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2016H1</c:v>
                </c:pt>
              </c:strCache>
            </c:strRef>
          </c:cat>
          <c:val>
            <c:numRef>
              <c:f>Sheet1!$B$2:$B$22</c:f>
              <c:numCache>
                <c:formatCode>General</c:formatCode>
                <c:ptCount val="21"/>
                <c:pt idx="0">
                  <c:v>4.4000000000000004</c:v>
                </c:pt>
                <c:pt idx="1">
                  <c:v>8.7100000000000009</c:v>
                </c:pt>
                <c:pt idx="2">
                  <c:v>11.61</c:v>
                </c:pt>
                <c:pt idx="3">
                  <c:v>31.73</c:v>
                </c:pt>
                <c:pt idx="4">
                  <c:v>40.230000000000011</c:v>
                </c:pt>
                <c:pt idx="5">
                  <c:v>33.25</c:v>
                </c:pt>
                <c:pt idx="6">
                  <c:v>51.160000000000011</c:v>
                </c:pt>
                <c:pt idx="7">
                  <c:v>54.809999999999995</c:v>
                </c:pt>
                <c:pt idx="8">
                  <c:v>53.74</c:v>
                </c:pt>
                <c:pt idx="9">
                  <c:v>56.46</c:v>
                </c:pt>
                <c:pt idx="10">
                  <c:v>124.92</c:v>
                </c:pt>
                <c:pt idx="11">
                  <c:v>515.99</c:v>
                </c:pt>
                <c:pt idx="12">
                  <c:v>552.22</c:v>
                </c:pt>
                <c:pt idx="13">
                  <c:v>615.99</c:v>
                </c:pt>
                <c:pt idx="14">
                  <c:v>704.34999999999798</c:v>
                </c:pt>
                <c:pt idx="15">
                  <c:v>865.87</c:v>
                </c:pt>
                <c:pt idx="16">
                  <c:v>864.65</c:v>
                </c:pt>
                <c:pt idx="17">
                  <c:v>876.88</c:v>
                </c:pt>
                <c:pt idx="18">
                  <c:v>990</c:v>
                </c:pt>
                <c:pt idx="19">
                  <c:v>1391</c:v>
                </c:pt>
                <c:pt idx="20">
                  <c:v>1400</c:v>
                </c:pt>
              </c:numCache>
            </c:numRef>
          </c:val>
        </c:ser>
        <c:axId val="122086912"/>
        <c:axId val="122088448"/>
      </c:barChart>
      <c:catAx>
        <c:axId val="122086912"/>
        <c:scaling>
          <c:orientation val="minMax"/>
        </c:scaling>
        <c:axPos val="b"/>
        <c:numFmt formatCode="General" sourceLinked="1"/>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crossAx val="122088448"/>
        <c:crosses val="autoZero"/>
        <c:auto val="1"/>
        <c:lblAlgn val="ctr"/>
        <c:lblOffset val="100"/>
      </c:catAx>
      <c:valAx>
        <c:axId val="122088448"/>
        <c:scaling>
          <c:orientation val="minMax"/>
        </c:scaling>
        <c:axPos val="l"/>
        <c:numFmt formatCode="General" sourceLinked="1"/>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crossAx val="122086912"/>
        <c:crosses val="autoZero"/>
        <c:crossBetween val="between"/>
      </c:valAx>
    </c:plotArea>
    <c:plotVisOnly val="1"/>
    <c:dispBlanksAs val="gap"/>
  </c:chart>
  <c:txPr>
    <a:bodyPr/>
    <a:lstStyle/>
    <a:p>
      <a:pPr>
        <a:defRPr lang="zh-CN"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9.3879693380134702E-2"/>
          <c:y val="7.1530501845097932E-2"/>
          <c:w val="0.88762653142796266"/>
          <c:h val="0.78859622733881229"/>
        </c:manualLayout>
      </c:layout>
      <c:barChart>
        <c:barDir val="col"/>
        <c:grouping val="clustered"/>
        <c:ser>
          <c:idx val="0"/>
          <c:order val="0"/>
          <c:tx>
            <c:strRef>
              <c:f>Sheet1!$B$1</c:f>
              <c:strCache>
                <c:ptCount val="1"/>
                <c:pt idx="0">
                  <c:v>净资产</c:v>
                </c:pt>
              </c:strCache>
            </c:strRef>
          </c:tx>
          <c:spPr>
            <a:solidFill>
              <a:srgbClr val="C0C0C0"/>
            </a:solidFill>
          </c:spPr>
          <c:dPt>
            <c:idx val="0"/>
            <c:spPr>
              <a:solidFill>
                <a:srgbClr val="004796"/>
              </a:solidFill>
            </c:spPr>
          </c:dPt>
          <c:dPt>
            <c:idx val="1"/>
            <c:spPr>
              <a:solidFill>
                <a:schemeClr val="bg1">
                  <a:lumMod val="65000"/>
                </a:schemeClr>
              </a:solidFill>
            </c:spPr>
          </c:dPt>
          <c:dPt>
            <c:idx val="2"/>
            <c:spPr>
              <a:solidFill>
                <a:schemeClr val="bg1">
                  <a:lumMod val="65000"/>
                </a:schemeClr>
              </a:solidFill>
            </c:spPr>
          </c:dPt>
          <c:dPt>
            <c:idx val="3"/>
            <c:spPr>
              <a:solidFill>
                <a:schemeClr val="bg1">
                  <a:lumMod val="65000"/>
                </a:schemeClr>
              </a:solidFill>
            </c:spPr>
          </c:dPt>
          <c:dPt>
            <c:idx val="4"/>
            <c:spPr>
              <a:solidFill>
                <a:schemeClr val="bg1">
                  <a:lumMod val="65000"/>
                </a:schemeClr>
              </a:solidFill>
            </c:spPr>
          </c:dPt>
          <c:dPt>
            <c:idx val="5"/>
            <c:spPr>
              <a:solidFill>
                <a:schemeClr val="bg1">
                  <a:lumMod val="65000"/>
                </a:schemeClr>
              </a:solidFill>
            </c:spPr>
          </c:dPt>
          <c:dPt>
            <c:idx val="6"/>
            <c:spPr>
              <a:solidFill>
                <a:schemeClr val="bg1">
                  <a:lumMod val="65000"/>
                </a:schemeClr>
              </a:solidFill>
            </c:spPr>
          </c:dPt>
          <c:dPt>
            <c:idx val="7"/>
            <c:spPr>
              <a:solidFill>
                <a:schemeClr val="bg1">
                  <a:lumMod val="65000"/>
                </a:schemeClr>
              </a:solidFill>
            </c:spPr>
          </c:dPt>
          <c:dPt>
            <c:idx val="8"/>
            <c:spPr>
              <a:solidFill>
                <a:schemeClr val="bg1">
                  <a:lumMod val="65000"/>
                </a:schemeClr>
              </a:solidFill>
            </c:spPr>
          </c:dPt>
          <c:dPt>
            <c:idx val="9"/>
            <c:spPr>
              <a:solidFill>
                <a:schemeClr val="bg1">
                  <a:lumMod val="65000"/>
                </a:schemeClr>
              </a:solidFill>
            </c:spPr>
          </c:dPt>
          <c:dLbls>
            <c:dLbl>
              <c:idx val="0"/>
              <c:tx>
                <c:rich>
                  <a:bodyPr/>
                  <a:lstStyle/>
                  <a:p>
                    <a:r>
                      <a:rPr lang="en-US" altLang="en-US"/>
                      <a:t>1391</a:t>
                    </a:r>
                    <a:endParaRPr lang="en-US" altLang="en-US" dirty="0"/>
                  </a:p>
                </c:rich>
              </c:tx>
              <c:dLblPos val="outEnd"/>
              <c:showVal val="1"/>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solidFill>
                    <a:latin typeface="Arial" panose="020B0604020202020204" pitchFamily="34" charset="0"/>
                    <a:ea typeface="楷体_GB2312" panose="02010609030101010101" pitchFamily="49" charset="-122"/>
                    <a:cs typeface="Arial" panose="020B0604020202020204" pitchFamily="34" charset="0"/>
                  </a:defRPr>
                </a:pPr>
                <a:endParaRPr lang="zh-CN"/>
              </a:p>
            </c:txPr>
            <c:dLblPos val="outEnd"/>
            <c:showVal val="1"/>
            <c:extLst>
              <c:ext xmlns:c15="http://schemas.microsoft.com/office/drawing/2012/chart" uri="{CE6537A1-D6FC-4f65-9D91-7224C49458BB}">
                <c15:layout/>
                <c15:showLeaderLines val="0"/>
                <c15:leaderLines/>
              </c:ext>
            </c:extLst>
          </c:dLbls>
          <c:cat>
            <c:strRef>
              <c:f>Sheet1!$A$2:$A$11</c:f>
              <c:strCache>
                <c:ptCount val="10"/>
                <c:pt idx="0">
                  <c:v>中信</c:v>
                </c:pt>
                <c:pt idx="1">
                  <c:v>海通</c:v>
                </c:pt>
                <c:pt idx="2">
                  <c:v>国泰君安</c:v>
                </c:pt>
                <c:pt idx="3">
                  <c:v>华泰</c:v>
                </c:pt>
                <c:pt idx="4">
                  <c:v>广发</c:v>
                </c:pt>
                <c:pt idx="5">
                  <c:v>银河</c:v>
                </c:pt>
                <c:pt idx="6">
                  <c:v>申万宏源</c:v>
                </c:pt>
                <c:pt idx="7">
                  <c:v>国信</c:v>
                </c:pt>
                <c:pt idx="8">
                  <c:v>招商</c:v>
                </c:pt>
                <c:pt idx="9">
                  <c:v>光大</c:v>
                </c:pt>
              </c:strCache>
            </c:strRef>
          </c:cat>
          <c:val>
            <c:numRef>
              <c:f>Sheet1!$B$2:$B$11</c:f>
              <c:numCache>
                <c:formatCode>0</c:formatCode>
                <c:ptCount val="10"/>
                <c:pt idx="0">
                  <c:v>1417</c:v>
                </c:pt>
                <c:pt idx="1">
                  <c:v>1169</c:v>
                </c:pt>
                <c:pt idx="2">
                  <c:v>1016</c:v>
                </c:pt>
                <c:pt idx="3" formatCode="General">
                  <c:v>815</c:v>
                </c:pt>
                <c:pt idx="4">
                  <c:v>798</c:v>
                </c:pt>
                <c:pt idx="5">
                  <c:v>572</c:v>
                </c:pt>
                <c:pt idx="6" formatCode="General">
                  <c:v>520</c:v>
                </c:pt>
                <c:pt idx="7">
                  <c:v>499</c:v>
                </c:pt>
                <c:pt idx="8" formatCode="General">
                  <c:v>484</c:v>
                </c:pt>
                <c:pt idx="9" formatCode="General">
                  <c:v>424</c:v>
                </c:pt>
              </c:numCache>
            </c:numRef>
          </c:val>
        </c:ser>
        <c:dLbls>
          <c:showVal val="1"/>
        </c:dLbls>
        <c:axId val="124673408"/>
        <c:axId val="124687488"/>
      </c:barChart>
      <c:catAx>
        <c:axId val="124673408"/>
        <c:scaling>
          <c:orientation val="minMax"/>
        </c:scaling>
        <c:axPos val="b"/>
        <c:numFmt formatCode="General" sourceLinked="0"/>
        <c:tickLblPos val="nextTo"/>
        <c:txPr>
          <a:bodyPr rot="-60000000" spcFirstLastPara="0" vertOverflow="ellipsis" vert="horz" wrap="square" anchor="ctr" anchorCtr="1"/>
          <a:lstStyle/>
          <a:p>
            <a:pPr>
              <a:defRPr lang="zh-CN" sz="700" b="0" i="0" u="none" strike="noStrike" kern="1200" baseline="0">
                <a:solidFill>
                  <a:schemeClr val="tx1"/>
                </a:solidFill>
                <a:latin typeface="Arial" panose="020B0604020202020204" pitchFamily="34" charset="0"/>
                <a:ea typeface="楷体_GB2312" panose="02010609030101010101" pitchFamily="49" charset="-122"/>
                <a:cs typeface="Arial" panose="020B0604020202020204" pitchFamily="34" charset="0"/>
              </a:defRPr>
            </a:pPr>
            <a:endParaRPr lang="zh-CN"/>
          </a:p>
        </c:txPr>
        <c:crossAx val="124687488"/>
        <c:crosses val="autoZero"/>
        <c:auto val="1"/>
        <c:lblAlgn val="ctr"/>
        <c:lblOffset val="100"/>
      </c:catAx>
      <c:valAx>
        <c:axId val="124687488"/>
        <c:scaling>
          <c:orientation val="minMax"/>
        </c:scaling>
        <c:axPos val="l"/>
        <c:numFmt formatCode="#,##0_);[Red]\(#,##0\)" sourceLinked="0"/>
        <c:tickLblPos val="nextTo"/>
        <c:txPr>
          <a:bodyPr rot="-60000000" spcFirstLastPara="0" vertOverflow="ellipsis" vert="horz" wrap="square" anchor="ctr" anchorCtr="1"/>
          <a:lstStyle/>
          <a:p>
            <a:pPr>
              <a:defRPr lang="zh-CN" sz="800" b="0" i="0" u="none" strike="noStrike" kern="1200" baseline="0">
                <a:solidFill>
                  <a:schemeClr val="tx1"/>
                </a:solidFill>
                <a:latin typeface="Arial" panose="020B0604020202020204" pitchFamily="34" charset="0"/>
                <a:ea typeface="楷体_GB2312" panose="02010609030101010101" pitchFamily="49" charset="-122"/>
                <a:cs typeface="Arial" panose="020B0604020202020204" pitchFamily="34" charset="0"/>
              </a:defRPr>
            </a:pPr>
            <a:endParaRPr lang="zh-CN"/>
          </a:p>
        </c:txPr>
        <c:crossAx val="124673408"/>
        <c:crosses val="autoZero"/>
        <c:crossBetween val="between"/>
      </c:valAx>
    </c:plotArea>
    <c:plotVisOnly val="1"/>
    <c:dispBlanksAs val="gap"/>
  </c:chart>
  <c:txPr>
    <a:bodyPr/>
    <a:lstStyle/>
    <a:p>
      <a:pPr>
        <a:defRPr lang="zh-CN" sz="800">
          <a:latin typeface="Arial" panose="020B0604020202020204" pitchFamily="34" charset="0"/>
          <a:ea typeface="楷体_GB2312" panose="02010609030101010101" pitchFamily="49" charset="-122"/>
          <a:cs typeface="Arial" panose="020B0604020202020204" pitchFamily="34" charset="0"/>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6.8438276560042602E-2"/>
          <c:y val="8.4521290047784706E-2"/>
          <c:w val="0.89844271929545771"/>
          <c:h val="0.59807918259381931"/>
        </c:manualLayout>
      </c:layout>
      <c:barChart>
        <c:barDir val="col"/>
        <c:grouping val="clustered"/>
        <c:ser>
          <c:idx val="0"/>
          <c:order val="0"/>
          <c:tx>
            <c:strRef>
              <c:f>Sheet1!$B$1</c:f>
              <c:strCache>
                <c:ptCount val="1"/>
                <c:pt idx="0">
                  <c:v>净利润</c:v>
                </c:pt>
              </c:strCache>
            </c:strRef>
          </c:tx>
          <c:spPr>
            <a:solidFill>
              <a:schemeClr val="bg1">
                <a:lumMod val="65000"/>
              </a:schemeClr>
            </a:solidFill>
          </c:spPr>
          <c:dPt>
            <c:idx val="0"/>
            <c:spPr>
              <a:solidFill>
                <a:srgbClr val="004796"/>
              </a:solidFill>
            </c:spPr>
          </c:dPt>
          <c:dLbls>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solidFill>
                    <a:latin typeface="Arial" panose="020B0604020202020204" pitchFamily="34" charset="0"/>
                    <a:ea typeface="楷体_GB2312" panose="02010609030101010101" pitchFamily="49" charset="-122"/>
                    <a:cs typeface="Arial" panose="020B0604020202020204" pitchFamily="34" charset="0"/>
                  </a:defRPr>
                </a:pPr>
                <a:endParaRPr lang="zh-CN"/>
              </a:p>
            </c:txPr>
            <c:dLblPos val="outEnd"/>
            <c:showVal val="1"/>
            <c:extLst>
              <c:ext xmlns:c15="http://schemas.microsoft.com/office/drawing/2012/chart" uri="{CE6537A1-D6FC-4f65-9D91-7224C49458BB}">
                <c15:layout/>
                <c15:showLeaderLines val="0"/>
                <c15:leaderLines/>
              </c:ext>
            </c:extLst>
          </c:dLbls>
          <c:cat>
            <c:strRef>
              <c:f>Sheet1!$A$2:$A$11</c:f>
              <c:strCache>
                <c:ptCount val="10"/>
                <c:pt idx="0">
                  <c:v>中信</c:v>
                </c:pt>
                <c:pt idx="1">
                  <c:v>海通</c:v>
                </c:pt>
                <c:pt idx="2">
                  <c:v>国泰君安</c:v>
                </c:pt>
                <c:pt idx="3">
                  <c:v>国信</c:v>
                </c:pt>
                <c:pt idx="4">
                  <c:v>广发</c:v>
                </c:pt>
                <c:pt idx="5">
                  <c:v>申万宏源</c:v>
                </c:pt>
                <c:pt idx="6">
                  <c:v>招商</c:v>
                </c:pt>
                <c:pt idx="7">
                  <c:v>华泰</c:v>
                </c:pt>
                <c:pt idx="8">
                  <c:v>银河</c:v>
                </c:pt>
                <c:pt idx="9">
                  <c:v>中信建投</c:v>
                </c:pt>
              </c:strCache>
            </c:strRef>
          </c:cat>
          <c:val>
            <c:numRef>
              <c:f>Sheet1!$B$2:$B$11</c:f>
              <c:numCache>
                <c:formatCode>0</c:formatCode>
                <c:ptCount val="10"/>
                <c:pt idx="0">
                  <c:v>198</c:v>
                </c:pt>
                <c:pt idx="1">
                  <c:v>158</c:v>
                </c:pt>
                <c:pt idx="2" formatCode="General">
                  <c:v>157</c:v>
                </c:pt>
                <c:pt idx="3">
                  <c:v>139</c:v>
                </c:pt>
                <c:pt idx="4">
                  <c:v>132</c:v>
                </c:pt>
                <c:pt idx="5">
                  <c:v>129</c:v>
                </c:pt>
                <c:pt idx="6" formatCode="General">
                  <c:v>109</c:v>
                </c:pt>
                <c:pt idx="7" formatCode="General">
                  <c:v>107</c:v>
                </c:pt>
                <c:pt idx="8" formatCode="General">
                  <c:v>98</c:v>
                </c:pt>
                <c:pt idx="9">
                  <c:v>86</c:v>
                </c:pt>
              </c:numCache>
            </c:numRef>
          </c:val>
        </c:ser>
        <c:dLbls>
          <c:showVal val="1"/>
        </c:dLbls>
        <c:axId val="124715776"/>
        <c:axId val="124717312"/>
      </c:barChart>
      <c:catAx>
        <c:axId val="124715776"/>
        <c:scaling>
          <c:orientation val="minMax"/>
        </c:scaling>
        <c:axPos val="b"/>
        <c:numFmt formatCode="General" sourceLinked="0"/>
        <c:tickLblPos val="nextTo"/>
        <c:txPr>
          <a:bodyPr rot="-60000000" spcFirstLastPara="0" vertOverflow="ellipsis" vert="horz" wrap="square" anchor="ctr" anchorCtr="1"/>
          <a:lstStyle/>
          <a:p>
            <a:pPr>
              <a:defRPr lang="zh-CN" sz="700" b="0" i="0" u="none" strike="noStrike" kern="1200" baseline="0">
                <a:solidFill>
                  <a:schemeClr val="tx1"/>
                </a:solidFill>
                <a:latin typeface="Arial" panose="020B0604020202020204" pitchFamily="34" charset="0"/>
                <a:ea typeface="楷体_GB2312" panose="02010609030101010101" pitchFamily="49" charset="-122"/>
                <a:cs typeface="Arial" panose="020B0604020202020204" pitchFamily="34" charset="0"/>
              </a:defRPr>
            </a:pPr>
            <a:endParaRPr lang="zh-CN"/>
          </a:p>
        </c:txPr>
        <c:crossAx val="124717312"/>
        <c:crosses val="autoZero"/>
        <c:auto val="1"/>
        <c:lblAlgn val="ctr"/>
        <c:lblOffset val="100"/>
      </c:catAx>
      <c:valAx>
        <c:axId val="124717312"/>
        <c:scaling>
          <c:orientation val="minMax"/>
        </c:scaling>
        <c:axPos val="l"/>
        <c:numFmt formatCode="0" sourceLinked="1"/>
        <c:tickLblPos val="nextTo"/>
        <c:txPr>
          <a:bodyPr rot="-60000000" spcFirstLastPara="0" vertOverflow="ellipsis" vert="horz" wrap="square" anchor="ctr" anchorCtr="1"/>
          <a:lstStyle/>
          <a:p>
            <a:pPr>
              <a:defRPr lang="zh-CN" sz="800" b="0" i="0" u="none" strike="noStrike" kern="1200" baseline="0">
                <a:solidFill>
                  <a:schemeClr val="tx1"/>
                </a:solidFill>
                <a:latin typeface="Arial" panose="020B0604020202020204" pitchFamily="34" charset="0"/>
                <a:ea typeface="楷体_GB2312" panose="02010609030101010101" pitchFamily="49" charset="-122"/>
                <a:cs typeface="Arial" panose="020B0604020202020204" pitchFamily="34" charset="0"/>
              </a:defRPr>
            </a:pPr>
            <a:endParaRPr lang="zh-CN"/>
          </a:p>
        </c:txPr>
        <c:crossAx val="124715776"/>
        <c:crosses val="autoZero"/>
        <c:crossBetween val="between"/>
      </c:valAx>
    </c:plotArea>
    <c:plotVisOnly val="1"/>
    <c:dispBlanksAs val="gap"/>
  </c:chart>
  <c:txPr>
    <a:bodyPr/>
    <a:lstStyle/>
    <a:p>
      <a:pPr>
        <a:defRPr lang="zh-CN" sz="800">
          <a:latin typeface="Arial" panose="020B0604020202020204" pitchFamily="34" charset="0"/>
          <a:ea typeface="楷体_GB2312" panose="02010609030101010101" pitchFamily="49" charset="-122"/>
          <a:cs typeface="Arial" panose="020B0604020202020204" pitchFamily="34" charset="0"/>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9.7543550732011E-2"/>
          <c:y val="0.12742900678618199"/>
          <c:w val="0.87559800876448135"/>
          <c:h val="0.65505755750210848"/>
        </c:manualLayout>
      </c:layout>
      <c:barChart>
        <c:barDir val="col"/>
        <c:grouping val="clustered"/>
        <c:ser>
          <c:idx val="0"/>
          <c:order val="0"/>
          <c:tx>
            <c:strRef>
              <c:f>Sheet1!$B$1</c:f>
              <c:strCache>
                <c:ptCount val="1"/>
                <c:pt idx="0">
                  <c:v>总资产</c:v>
                </c:pt>
              </c:strCache>
            </c:strRef>
          </c:tx>
          <c:spPr>
            <a:solidFill>
              <a:schemeClr val="bg1">
                <a:lumMod val="65000"/>
              </a:schemeClr>
            </a:solidFill>
          </c:spPr>
          <c:dLbls>
            <c:numFmt formatCode="#,##0_);[Red]\(#,##0\)" sourceLinked="0"/>
            <c:spPr>
              <a:noFill/>
              <a:ln w="22768">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solidFill>
                    <a:latin typeface="Arial" panose="020B0604020202020204" pitchFamily="34" charset="0"/>
                    <a:ea typeface="楷体_GB2312" panose="02010609030101010101" pitchFamily="49" charset="-122"/>
                    <a:cs typeface="Arial" panose="020B0604020202020204" pitchFamily="34" charset="0"/>
                  </a:defRPr>
                </a:pPr>
                <a:endParaRPr lang="zh-CN"/>
              </a:p>
            </c:txPr>
            <c:dLblPos val="outEnd"/>
            <c:showVal val="1"/>
            <c:extLst>
              <c:ext xmlns:c15="http://schemas.microsoft.com/office/drawing/2012/chart" uri="{CE6537A1-D6FC-4f65-9D91-7224C49458BB}">
                <c15:layout/>
                <c15:showLeaderLines val="0"/>
                <c15:leaderLines/>
              </c:ext>
            </c:extLst>
          </c:dLbls>
          <c:cat>
            <c:strRef>
              <c:f>Sheet1!$A$2:$A$12</c:f>
              <c:strCache>
                <c:ptCount val="11"/>
                <c:pt idx="0">
                  <c:v>1995</c:v>
                </c:pt>
                <c:pt idx="1">
                  <c:v>1999</c:v>
                </c:pt>
                <c:pt idx="2">
                  <c:v>2001</c:v>
                </c:pt>
                <c:pt idx="3">
                  <c:v>2005</c:v>
                </c:pt>
                <c:pt idx="4">
                  <c:v>2006</c:v>
                </c:pt>
                <c:pt idx="5">
                  <c:v>2007</c:v>
                </c:pt>
                <c:pt idx="6">
                  <c:v>2009</c:v>
                </c:pt>
                <c:pt idx="7">
                  <c:v>2011</c:v>
                </c:pt>
                <c:pt idx="8">
                  <c:v>2013</c:v>
                </c:pt>
                <c:pt idx="9">
                  <c:v>2015</c:v>
                </c:pt>
                <c:pt idx="10">
                  <c:v>2016H1</c:v>
                </c:pt>
              </c:strCache>
            </c:strRef>
          </c:cat>
          <c:val>
            <c:numRef>
              <c:f>Sheet1!$B$2:$B$12</c:f>
              <c:numCache>
                <c:formatCode>General</c:formatCode>
                <c:ptCount val="11"/>
                <c:pt idx="0">
                  <c:v>10</c:v>
                </c:pt>
                <c:pt idx="1">
                  <c:v>81</c:v>
                </c:pt>
                <c:pt idx="2">
                  <c:v>149.6</c:v>
                </c:pt>
                <c:pt idx="3">
                  <c:v>203</c:v>
                </c:pt>
                <c:pt idx="4">
                  <c:v>636</c:v>
                </c:pt>
                <c:pt idx="5">
                  <c:v>1896</c:v>
                </c:pt>
                <c:pt idx="6">
                  <c:v>2068</c:v>
                </c:pt>
                <c:pt idx="7">
                  <c:v>1482</c:v>
                </c:pt>
                <c:pt idx="8">
                  <c:v>1895</c:v>
                </c:pt>
                <c:pt idx="9">
                  <c:v>6161</c:v>
                </c:pt>
                <c:pt idx="10">
                  <c:v>5800</c:v>
                </c:pt>
              </c:numCache>
            </c:numRef>
          </c:val>
        </c:ser>
        <c:ser>
          <c:idx val="1"/>
          <c:order val="1"/>
          <c:tx>
            <c:strRef>
              <c:f>Sheet1!$C$1</c:f>
              <c:strCache>
                <c:ptCount val="1"/>
                <c:pt idx="0">
                  <c:v>净资产</c:v>
                </c:pt>
              </c:strCache>
            </c:strRef>
          </c:tx>
          <c:spPr>
            <a:solidFill>
              <a:srgbClr val="004796"/>
            </a:solidFill>
          </c:spPr>
          <c:dLbls>
            <c:dLbl>
              <c:idx val="0"/>
              <c:layout>
                <c:manualLayout>
                  <c:x val="1.6426917034152503E-2"/>
                  <c:y val="1.1424582462996101E-2"/>
                </c:manualLayout>
              </c:layout>
              <c:dLblPos val="outEnd"/>
              <c:showVal val="1"/>
              <c:extLst>
                <c:ext xmlns:c15="http://schemas.microsoft.com/office/drawing/2012/chart" uri="{CE6537A1-D6FC-4f65-9D91-7224C49458BB}">
                  <c15:layout/>
                </c:ext>
              </c:extLst>
            </c:dLbl>
            <c:dLbl>
              <c:idx val="1"/>
              <c:layout>
                <c:manualLayout>
                  <c:x val="2.1902556045536585E-2"/>
                  <c:y val="1.1424582462996101E-2"/>
                </c:manualLayout>
              </c:layout>
              <c:dLblPos val="outEnd"/>
              <c:showVal val="1"/>
              <c:extLst>
                <c:ext xmlns:c15="http://schemas.microsoft.com/office/drawing/2012/chart" uri="{CE6537A1-D6FC-4f65-9D91-7224C49458BB}">
                  <c15:layout/>
                </c:ext>
              </c:extLst>
            </c:dLbl>
            <c:dLbl>
              <c:idx val="2"/>
              <c:layout>
                <c:manualLayout>
                  <c:x val="1.6426917034152503E-2"/>
                  <c:y val="0"/>
                </c:manualLayout>
              </c:layout>
              <c:dLblPos val="outEnd"/>
              <c:showVal val="1"/>
              <c:extLst>
                <c:ext xmlns:c15="http://schemas.microsoft.com/office/drawing/2012/chart" uri="{CE6537A1-D6FC-4f65-9D91-7224C49458BB}">
                  <c15:layout/>
                </c:ext>
              </c:extLst>
            </c:dLbl>
            <c:dLbl>
              <c:idx val="3"/>
              <c:layout>
                <c:manualLayout>
                  <c:x val="8.2134585170763746E-3"/>
                  <c:y val="0"/>
                </c:manualLayout>
              </c:layout>
              <c:dLblPos val="outEnd"/>
              <c:showVal val="1"/>
              <c:extLst>
                <c:ext xmlns:c15="http://schemas.microsoft.com/office/drawing/2012/chart" uri="{CE6537A1-D6FC-4f65-9D91-7224C49458BB}">
                  <c15:layout/>
                </c:ext>
              </c:extLst>
            </c:dLbl>
            <c:dLbl>
              <c:idx val="4"/>
              <c:layout>
                <c:manualLayout>
                  <c:x val="1.3689097528460401E-2"/>
                  <c:y val="5.7122912314980425E-3"/>
                </c:manualLayout>
              </c:layout>
              <c:dLblPos val="outEnd"/>
              <c:showVal val="1"/>
              <c:extLst>
                <c:ext xmlns:c15="http://schemas.microsoft.com/office/drawing/2012/chart" uri="{CE6537A1-D6FC-4f65-9D91-7224C49458BB}">
                  <c15:layout/>
                </c:ext>
              </c:extLst>
            </c:dLbl>
            <c:dLbl>
              <c:idx val="5"/>
              <c:layout>
                <c:manualLayout>
                  <c:x val="8.2134585170763746E-3"/>
                  <c:y val="0"/>
                </c:manualLayout>
              </c:layout>
              <c:dLblPos val="outEnd"/>
              <c:showVal val="1"/>
              <c:extLst>
                <c:ext xmlns:c15="http://schemas.microsoft.com/office/drawing/2012/chart" uri="{CE6537A1-D6FC-4f65-9D91-7224C49458BB}">
                  <c15:layout/>
                </c:ext>
              </c:extLst>
            </c:dLbl>
            <c:dLbl>
              <c:idx val="6"/>
              <c:layout>
                <c:manualLayout>
                  <c:x val="1.6426917034152503E-2"/>
                  <c:y val="0"/>
                </c:manualLayout>
              </c:layout>
              <c:dLblPos val="outEnd"/>
              <c:showVal val="1"/>
              <c:extLst>
                <c:ext xmlns:c15="http://schemas.microsoft.com/office/drawing/2012/chart" uri="{CE6537A1-D6FC-4f65-9D91-7224C49458BB}">
                  <c15:layout/>
                </c:ext>
              </c:extLst>
            </c:dLbl>
            <c:dLbl>
              <c:idx val="7"/>
              <c:layout>
                <c:manualLayout>
                  <c:x val="1.6426917034152503E-2"/>
                  <c:y val="0"/>
                </c:manualLayout>
              </c:layout>
              <c:dLblPos val="outEnd"/>
              <c:showVal val="1"/>
              <c:extLst>
                <c:ext xmlns:c15="http://schemas.microsoft.com/office/drawing/2012/chart" uri="{CE6537A1-D6FC-4f65-9D91-7224C49458BB}">
                  <c15:layout/>
                </c:ext>
              </c:extLst>
            </c:dLbl>
            <c:dLbl>
              <c:idx val="8"/>
              <c:layout>
                <c:manualLayout>
                  <c:x val="1.6426917034152503E-2"/>
                  <c:y val="0"/>
                </c:manualLayout>
              </c:layout>
              <c:dLblPos val="outEnd"/>
              <c:showVal val="1"/>
              <c:extLst>
                <c:ext xmlns:c15="http://schemas.microsoft.com/office/drawing/2012/chart" uri="{CE6537A1-D6FC-4f65-9D91-7224C49458BB}">
                  <c15:layout/>
                </c:ext>
              </c:extLst>
            </c:dLbl>
            <c:numFmt formatCode="#,##0_);[Red]\(#,##0\)" sourceLinked="0"/>
            <c:spPr>
              <a:noFill/>
              <a:ln w="22768">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solidFill>
                    <a:latin typeface="Arial" panose="020B0604020202020204" pitchFamily="34" charset="0"/>
                    <a:ea typeface="楷体_GB2312" panose="02010609030101010101" pitchFamily="49" charset="-122"/>
                    <a:cs typeface="Arial" panose="020B0604020202020204" pitchFamily="34" charset="0"/>
                  </a:defRPr>
                </a:pPr>
                <a:endParaRPr lang="zh-CN"/>
              </a:p>
            </c:txPr>
            <c:dLblPos val="outEnd"/>
            <c:showVal val="1"/>
            <c:extLst>
              <c:ext xmlns:c15="http://schemas.microsoft.com/office/drawing/2012/chart" uri="{CE6537A1-D6FC-4f65-9D91-7224C49458BB}">
                <c15:layout/>
                <c15:showLeaderLines val="0"/>
                <c15:leaderLines/>
              </c:ext>
            </c:extLst>
          </c:dLbls>
          <c:cat>
            <c:strRef>
              <c:f>Sheet1!$A$2:$A$12</c:f>
              <c:strCache>
                <c:ptCount val="11"/>
                <c:pt idx="0">
                  <c:v>1995</c:v>
                </c:pt>
                <c:pt idx="1">
                  <c:v>1999</c:v>
                </c:pt>
                <c:pt idx="2">
                  <c:v>2001</c:v>
                </c:pt>
                <c:pt idx="3">
                  <c:v>2005</c:v>
                </c:pt>
                <c:pt idx="4">
                  <c:v>2006</c:v>
                </c:pt>
                <c:pt idx="5">
                  <c:v>2007</c:v>
                </c:pt>
                <c:pt idx="6">
                  <c:v>2009</c:v>
                </c:pt>
                <c:pt idx="7">
                  <c:v>2011</c:v>
                </c:pt>
                <c:pt idx="8">
                  <c:v>2013</c:v>
                </c:pt>
                <c:pt idx="9">
                  <c:v>2015</c:v>
                </c:pt>
                <c:pt idx="10">
                  <c:v>2016H1</c:v>
                </c:pt>
              </c:strCache>
            </c:strRef>
          </c:cat>
          <c:val>
            <c:numRef>
              <c:f>Sheet1!$C$2:$C$12</c:f>
              <c:numCache>
                <c:formatCode>General</c:formatCode>
                <c:ptCount val="11"/>
                <c:pt idx="0">
                  <c:v>3</c:v>
                </c:pt>
                <c:pt idx="1">
                  <c:v>31.7</c:v>
                </c:pt>
                <c:pt idx="2">
                  <c:v>33</c:v>
                </c:pt>
                <c:pt idx="3">
                  <c:v>53.7</c:v>
                </c:pt>
                <c:pt idx="4">
                  <c:v>123</c:v>
                </c:pt>
                <c:pt idx="5">
                  <c:v>515</c:v>
                </c:pt>
                <c:pt idx="6">
                  <c:v>616</c:v>
                </c:pt>
                <c:pt idx="7">
                  <c:v>865</c:v>
                </c:pt>
                <c:pt idx="8">
                  <c:v>873</c:v>
                </c:pt>
                <c:pt idx="9">
                  <c:v>1391</c:v>
                </c:pt>
                <c:pt idx="10">
                  <c:v>1400</c:v>
                </c:pt>
              </c:numCache>
            </c:numRef>
          </c:val>
        </c:ser>
        <c:dLbls>
          <c:showVal val="1"/>
        </c:dLbls>
        <c:axId val="124861056"/>
        <c:axId val="124887424"/>
      </c:barChart>
      <c:catAx>
        <c:axId val="124861056"/>
        <c:scaling>
          <c:orientation val="minMax"/>
        </c:scaling>
        <c:axPos val="b"/>
        <c:numFmt formatCode="General" sourceLinked="0"/>
        <c:tickLblPos val="nextTo"/>
        <c:txPr>
          <a:bodyPr rot="-60000000" spcFirstLastPara="0" vertOverflow="ellipsis" vert="horz" wrap="square" anchor="ctr" anchorCtr="1"/>
          <a:lstStyle/>
          <a:p>
            <a:pPr>
              <a:defRPr lang="zh-CN" sz="700" b="0" i="0" u="none" strike="noStrike" kern="1200" baseline="0">
                <a:solidFill>
                  <a:schemeClr val="tx1"/>
                </a:solidFill>
                <a:latin typeface="Arial" panose="020B0604020202020204" pitchFamily="34" charset="0"/>
                <a:ea typeface="楷体_GB2312" panose="02010609030101010101" pitchFamily="49" charset="-122"/>
                <a:cs typeface="Arial" panose="020B0604020202020204" pitchFamily="34" charset="0"/>
              </a:defRPr>
            </a:pPr>
            <a:endParaRPr lang="zh-CN"/>
          </a:p>
        </c:txPr>
        <c:crossAx val="124887424"/>
        <c:crosses val="autoZero"/>
        <c:auto val="1"/>
        <c:lblAlgn val="ctr"/>
        <c:lblOffset val="100"/>
      </c:catAx>
      <c:valAx>
        <c:axId val="124887424"/>
        <c:scaling>
          <c:orientation val="minMax"/>
        </c:scaling>
        <c:axPos val="l"/>
        <c:numFmt formatCode="#,##0_);[Red]\(#,##0\)" sourceLinked="0"/>
        <c:tickLblPos val="nextTo"/>
        <c:txPr>
          <a:bodyPr rot="-60000000" spcFirstLastPara="0" vertOverflow="ellipsis" vert="horz" wrap="square" anchor="ctr" anchorCtr="1"/>
          <a:lstStyle/>
          <a:p>
            <a:pPr>
              <a:defRPr lang="zh-CN" sz="800" b="0" i="0" u="none" strike="noStrike" kern="1200" baseline="0">
                <a:solidFill>
                  <a:schemeClr val="tx1"/>
                </a:solidFill>
                <a:latin typeface="Arial" panose="020B0604020202020204" pitchFamily="34" charset="0"/>
                <a:ea typeface="楷体_GB2312" panose="02010609030101010101" pitchFamily="49" charset="-122"/>
                <a:cs typeface="Arial" panose="020B0604020202020204" pitchFamily="34" charset="0"/>
              </a:defRPr>
            </a:pPr>
            <a:endParaRPr lang="zh-CN"/>
          </a:p>
        </c:txPr>
        <c:crossAx val="124861056"/>
        <c:crosses val="autoZero"/>
        <c:crossBetween val="between"/>
      </c:valAx>
    </c:plotArea>
    <c:legend>
      <c:legendPos val="b"/>
      <c:layout>
        <c:manualLayout>
          <c:xMode val="edge"/>
          <c:yMode val="edge"/>
          <c:x val="0.33997513314757632"/>
          <c:y val="0.90102578875779271"/>
          <c:w val="0.28673098322939616"/>
          <c:h val="8.4802561114838207E-2"/>
        </c:manualLayout>
      </c:layout>
      <c:txPr>
        <a:bodyPr rot="0" spcFirstLastPara="0" vertOverflow="ellipsis" vert="horz" wrap="square" anchor="ctr" anchorCtr="1"/>
        <a:lstStyle/>
        <a:p>
          <a:pPr algn="just">
            <a:defRPr lang="zh-CN" sz="800" b="0" i="0" u="none" strike="noStrike" kern="1200" baseline="0">
              <a:solidFill>
                <a:schemeClr val="tx1"/>
              </a:solidFill>
              <a:latin typeface="Arial" panose="020B0604020202020204" pitchFamily="34" charset="0"/>
              <a:ea typeface="楷体_GB2312" panose="02010609030101010101" pitchFamily="49" charset="-122"/>
              <a:cs typeface="Arial" panose="020B0604020202020204" pitchFamily="34" charset="0"/>
            </a:defRPr>
          </a:pPr>
          <a:endParaRPr lang="zh-CN"/>
        </a:p>
      </c:txPr>
    </c:legend>
    <c:plotVisOnly val="1"/>
    <c:dispBlanksAs val="gap"/>
  </c:chart>
  <c:txPr>
    <a:bodyPr/>
    <a:lstStyle/>
    <a:p>
      <a:pPr>
        <a:defRPr lang="zh-CN" sz="800">
          <a:latin typeface="Arial" panose="020B0604020202020204" pitchFamily="34" charset="0"/>
          <a:ea typeface="楷体_GB2312" panose="02010609030101010101" pitchFamily="49" charset="-122"/>
          <a:cs typeface="Arial" panose="020B0604020202020204" pitchFamily="34" charset="0"/>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8.9700021212711686E-2"/>
          <c:y val="0.108533533398462"/>
          <c:w val="0.88018396422467371"/>
          <c:h val="0.65722114573269397"/>
        </c:manualLayout>
      </c:layout>
      <c:barChart>
        <c:barDir val="col"/>
        <c:grouping val="clustered"/>
        <c:ser>
          <c:idx val="1"/>
          <c:order val="0"/>
          <c:tx>
            <c:strRef>
              <c:f>Sheet1!$B$1</c:f>
              <c:strCache>
                <c:ptCount val="1"/>
                <c:pt idx="0">
                  <c:v>营业收入</c:v>
                </c:pt>
              </c:strCache>
            </c:strRef>
          </c:tx>
          <c:spPr>
            <a:solidFill>
              <a:schemeClr val="bg1">
                <a:lumMod val="65000"/>
              </a:schemeClr>
            </a:solidFill>
          </c:spPr>
          <c:dLbls>
            <c:dLbl>
              <c:idx val="0"/>
              <c:layout>
                <c:manualLayout>
                  <c:x val="-2.737850787132142E-3"/>
                  <c:y val="0"/>
                </c:manualLayout>
              </c:layout>
              <c:dLblPos val="outEnd"/>
              <c:showVal val="1"/>
              <c:extLst>
                <c:ext xmlns:c15="http://schemas.microsoft.com/office/drawing/2012/chart" uri="{CE6537A1-D6FC-4f65-9D91-7224C49458BB}">
                  <c15:layout/>
                </c:ext>
              </c:extLst>
            </c:dLbl>
            <c:dLbl>
              <c:idx val="1"/>
              <c:layout>
                <c:manualLayout>
                  <c:x val="-5.4759171530663524E-3"/>
                  <c:y val="1.71446569178853E-2"/>
                </c:manualLayout>
              </c:layout>
              <c:dLblPos val="outEnd"/>
              <c:showVal val="1"/>
              <c:extLst>
                <c:ext xmlns:c15="http://schemas.microsoft.com/office/drawing/2012/chart" uri="{CE6537A1-D6FC-4f65-9D91-7224C49458BB}">
                  <c15:layout/>
                </c:ext>
              </c:extLst>
            </c:dLbl>
            <c:dLbl>
              <c:idx val="4"/>
              <c:layout>
                <c:manualLayout>
                  <c:x val="1.3689097528460401E-2"/>
                  <c:y val="0"/>
                </c:manualLayout>
              </c:layout>
              <c:dLblPos val="outEnd"/>
              <c:showVal val="1"/>
              <c:extLst>
                <c:ext xmlns:c15="http://schemas.microsoft.com/office/drawing/2012/chart" uri="{CE6537A1-D6FC-4f65-9D91-7224C49458BB}">
                  <c15:layout/>
                </c:ext>
              </c:extLst>
            </c:dLbl>
            <c:dLbl>
              <c:idx val="5"/>
              <c:layout>
                <c:manualLayout>
                  <c:x val="5.4754859954621541E-3"/>
                  <c:y val="1.7997750281215225E-6"/>
                </c:manualLayout>
              </c:layout>
              <c:dLblPos val="outEnd"/>
              <c:showVal val="1"/>
              <c:extLst>
                <c:ext xmlns:c15="http://schemas.microsoft.com/office/drawing/2012/chart" uri="{CE6537A1-D6FC-4f65-9D91-7224C49458BB}">
                  <c15:layout/>
                </c:ext>
              </c:extLst>
            </c:dLbl>
            <c:spPr>
              <a:noFill/>
              <a:ln w="25392">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solidFill>
                    <a:latin typeface="Arial" panose="020B0604020202020204" pitchFamily="34" charset="0"/>
                    <a:ea typeface="楷体_GB2312" panose="02010609030101010101" pitchFamily="49" charset="-122"/>
                    <a:cs typeface="Arial" panose="020B0604020202020204" pitchFamily="34" charset="0"/>
                  </a:defRPr>
                </a:pPr>
                <a:endParaRPr lang="zh-CN"/>
              </a:p>
            </c:txPr>
            <c:dLblPos val="outEnd"/>
            <c:showVal val="1"/>
            <c:extLst>
              <c:ext xmlns:c15="http://schemas.microsoft.com/office/drawing/2012/chart" uri="{CE6537A1-D6FC-4f65-9D91-7224C49458BB}">
                <c15:layout/>
                <c15:showLeaderLines val="0"/>
                <c15:leaderLines/>
              </c:ext>
            </c:extLst>
          </c:dLbls>
          <c:cat>
            <c:strRef>
              <c:f>Sheet1!$A$2:$A$13</c:f>
              <c:strCache>
                <c:ptCount val="12"/>
                <c:pt idx="0">
                  <c:v>1995</c:v>
                </c:pt>
                <c:pt idx="1">
                  <c:v>1997</c:v>
                </c:pt>
                <c:pt idx="2">
                  <c:v>2000</c:v>
                </c:pt>
                <c:pt idx="3">
                  <c:v>2004</c:v>
                </c:pt>
                <c:pt idx="4">
                  <c:v>2006</c:v>
                </c:pt>
                <c:pt idx="5">
                  <c:v>2007</c:v>
                </c:pt>
                <c:pt idx="6">
                  <c:v>2009</c:v>
                </c:pt>
                <c:pt idx="7">
                  <c:v>2011</c:v>
                </c:pt>
                <c:pt idx="8">
                  <c:v>2013</c:v>
                </c:pt>
                <c:pt idx="9">
                  <c:v>2014</c:v>
                </c:pt>
                <c:pt idx="10">
                  <c:v>2015</c:v>
                </c:pt>
                <c:pt idx="11">
                  <c:v>2016H1</c:v>
                </c:pt>
              </c:strCache>
            </c:strRef>
          </c:cat>
          <c:val>
            <c:numRef>
              <c:f>Sheet1!$B$2:$B$13</c:f>
              <c:numCache>
                <c:formatCode>General</c:formatCode>
                <c:ptCount val="12"/>
                <c:pt idx="0">
                  <c:v>0.63000000000000533</c:v>
                </c:pt>
                <c:pt idx="1">
                  <c:v>10</c:v>
                </c:pt>
                <c:pt idx="2">
                  <c:v>23</c:v>
                </c:pt>
                <c:pt idx="3">
                  <c:v>10</c:v>
                </c:pt>
                <c:pt idx="4">
                  <c:v>60</c:v>
                </c:pt>
                <c:pt idx="5">
                  <c:v>309</c:v>
                </c:pt>
                <c:pt idx="6">
                  <c:v>220</c:v>
                </c:pt>
                <c:pt idx="7">
                  <c:v>250</c:v>
                </c:pt>
                <c:pt idx="8">
                  <c:v>161</c:v>
                </c:pt>
                <c:pt idx="9" formatCode="0_ ">
                  <c:v>295.11</c:v>
                </c:pt>
                <c:pt idx="10">
                  <c:v>560</c:v>
                </c:pt>
                <c:pt idx="11">
                  <c:v>181</c:v>
                </c:pt>
              </c:numCache>
            </c:numRef>
          </c:val>
        </c:ser>
        <c:ser>
          <c:idx val="2"/>
          <c:order val="1"/>
          <c:tx>
            <c:strRef>
              <c:f>Sheet1!$C$1</c:f>
              <c:strCache>
                <c:ptCount val="1"/>
                <c:pt idx="0">
                  <c:v>净利润</c:v>
                </c:pt>
              </c:strCache>
            </c:strRef>
          </c:tx>
          <c:spPr>
            <a:solidFill>
              <a:srgbClr val="033163"/>
            </a:solidFill>
          </c:spPr>
          <c:dPt>
            <c:idx val="4"/>
            <c:spPr>
              <a:solidFill>
                <a:srgbClr val="004796"/>
              </a:solidFill>
            </c:spPr>
          </c:dPt>
          <c:dPt>
            <c:idx val="5"/>
            <c:spPr>
              <a:solidFill>
                <a:srgbClr val="004796"/>
              </a:solidFill>
            </c:spPr>
          </c:dPt>
          <c:dPt>
            <c:idx val="6"/>
            <c:spPr>
              <a:solidFill>
                <a:srgbClr val="004796"/>
              </a:solidFill>
            </c:spPr>
          </c:dPt>
          <c:dPt>
            <c:idx val="7"/>
            <c:spPr>
              <a:solidFill>
                <a:srgbClr val="004796"/>
              </a:solidFill>
            </c:spPr>
          </c:dPt>
          <c:dPt>
            <c:idx val="8"/>
            <c:spPr>
              <a:solidFill>
                <a:srgbClr val="004796"/>
              </a:solidFill>
            </c:spPr>
          </c:dPt>
          <c:dPt>
            <c:idx val="9"/>
            <c:spPr>
              <a:solidFill>
                <a:srgbClr val="004796"/>
              </a:solidFill>
            </c:spPr>
          </c:dPt>
          <c:dPt>
            <c:idx val="10"/>
            <c:spPr>
              <a:solidFill>
                <a:srgbClr val="004796"/>
              </a:solidFill>
            </c:spPr>
          </c:dPt>
          <c:dPt>
            <c:idx val="11"/>
            <c:spPr>
              <a:solidFill>
                <a:srgbClr val="004796"/>
              </a:solidFill>
            </c:spPr>
          </c:dPt>
          <c:dLbls>
            <c:dLbl>
              <c:idx val="0"/>
              <c:layout>
                <c:manualLayout>
                  <c:x val="1.09511875697263E-2"/>
                  <c:y val="-4.0000000000000022E-2"/>
                </c:manualLayout>
              </c:layout>
              <c:dLblPos val="outEnd"/>
              <c:showVal val="1"/>
              <c:extLst>
                <c:ext xmlns:c15="http://schemas.microsoft.com/office/drawing/2012/chart" uri="{CE6537A1-D6FC-4f65-9D91-7224C49458BB}">
                  <c15:layout/>
                </c:ext>
              </c:extLst>
            </c:dLbl>
            <c:dLbl>
              <c:idx val="1"/>
              <c:layout>
                <c:manualLayout>
                  <c:x val="0"/>
                  <c:y val="-2.8571428571428602E-2"/>
                </c:manualLayout>
              </c:layout>
              <c:dLblPos val="outEnd"/>
              <c:showVal val="1"/>
              <c:extLst>
                <c:ext xmlns:c15="http://schemas.microsoft.com/office/drawing/2012/chart" uri="{CE6537A1-D6FC-4f65-9D91-7224C49458BB}">
                  <c15:layout/>
                </c:ext>
              </c:extLst>
            </c:dLbl>
            <c:dLbl>
              <c:idx val="2"/>
              <c:layout>
                <c:manualLayout>
                  <c:x val="5.4757015742642632E-3"/>
                  <c:y val="-4.0000000000000022E-2"/>
                </c:manualLayout>
              </c:layout>
              <c:dLblPos val="outEnd"/>
              <c:showVal val="1"/>
              <c:extLst>
                <c:ext xmlns:c15="http://schemas.microsoft.com/office/drawing/2012/chart" uri="{CE6537A1-D6FC-4f65-9D91-7224C49458BB}">
                  <c15:layout/>
                </c:ext>
              </c:extLst>
            </c:dLbl>
            <c:dLbl>
              <c:idx val="3"/>
              <c:layout>
                <c:manualLayout>
                  <c:x val="1.0951403148528403E-2"/>
                  <c:y val="-4.0000000000000022E-2"/>
                </c:manualLayout>
              </c:layout>
              <c:dLblPos val="outEnd"/>
              <c:showVal val="1"/>
              <c:extLst>
                <c:ext xmlns:c15="http://schemas.microsoft.com/office/drawing/2012/chart" uri="{CE6537A1-D6FC-4f65-9D91-7224C49458BB}">
                  <c15:layout/>
                </c:ext>
              </c:extLst>
            </c:dLbl>
            <c:dLbl>
              <c:idx val="4"/>
              <c:layout>
                <c:manualLayout>
                  <c:x val="1.0951403148528403E-2"/>
                  <c:y val="0"/>
                </c:manualLayout>
              </c:layout>
              <c:dLblPos val="outEnd"/>
              <c:showVal val="1"/>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solidFill>
                    <a:latin typeface="Arial" panose="020B0604020202020204" pitchFamily="34" charset="0"/>
                    <a:ea typeface="楷体_GB2312" panose="02010609030101010101" pitchFamily="49" charset="-122"/>
                    <a:cs typeface="Arial" panose="020B0604020202020204" pitchFamily="34" charset="0"/>
                  </a:defRPr>
                </a:pPr>
                <a:endParaRPr lang="zh-CN"/>
              </a:p>
            </c:txPr>
            <c:dLblPos val="outEnd"/>
            <c:showVal val="1"/>
            <c:extLst>
              <c:ext xmlns:c15="http://schemas.microsoft.com/office/drawing/2012/chart" uri="{CE6537A1-D6FC-4f65-9D91-7224C49458BB}">
                <c15:layout/>
                <c15:showLeaderLines val="0"/>
                <c15:leaderLines/>
              </c:ext>
            </c:extLst>
          </c:dLbls>
          <c:cat>
            <c:strRef>
              <c:f>Sheet1!$A$2:$A$13</c:f>
              <c:strCache>
                <c:ptCount val="12"/>
                <c:pt idx="0">
                  <c:v>1995</c:v>
                </c:pt>
                <c:pt idx="1">
                  <c:v>1997</c:v>
                </c:pt>
                <c:pt idx="2">
                  <c:v>2000</c:v>
                </c:pt>
                <c:pt idx="3">
                  <c:v>2004</c:v>
                </c:pt>
                <c:pt idx="4">
                  <c:v>2006</c:v>
                </c:pt>
                <c:pt idx="5">
                  <c:v>2007</c:v>
                </c:pt>
                <c:pt idx="6">
                  <c:v>2009</c:v>
                </c:pt>
                <c:pt idx="7">
                  <c:v>2011</c:v>
                </c:pt>
                <c:pt idx="8">
                  <c:v>2013</c:v>
                </c:pt>
                <c:pt idx="9">
                  <c:v>2014</c:v>
                </c:pt>
                <c:pt idx="10">
                  <c:v>2015</c:v>
                </c:pt>
                <c:pt idx="11">
                  <c:v>2016H1</c:v>
                </c:pt>
              </c:strCache>
            </c:strRef>
          </c:cat>
          <c:val>
            <c:numRef>
              <c:f>Sheet1!$C$2:$C$13</c:f>
              <c:numCache>
                <c:formatCode>General</c:formatCode>
                <c:ptCount val="12"/>
                <c:pt idx="0">
                  <c:v>9.0000000000000024E-2</c:v>
                </c:pt>
                <c:pt idx="1">
                  <c:v>5</c:v>
                </c:pt>
                <c:pt idx="2">
                  <c:v>11</c:v>
                </c:pt>
                <c:pt idx="3">
                  <c:v>2</c:v>
                </c:pt>
                <c:pt idx="4">
                  <c:v>24</c:v>
                </c:pt>
                <c:pt idx="5">
                  <c:v>124</c:v>
                </c:pt>
                <c:pt idx="6">
                  <c:v>90</c:v>
                </c:pt>
                <c:pt idx="7">
                  <c:v>126</c:v>
                </c:pt>
                <c:pt idx="8">
                  <c:v>53</c:v>
                </c:pt>
                <c:pt idx="9" formatCode="0_ ">
                  <c:v>112.95</c:v>
                </c:pt>
                <c:pt idx="10">
                  <c:v>198</c:v>
                </c:pt>
                <c:pt idx="11">
                  <c:v>53</c:v>
                </c:pt>
              </c:numCache>
            </c:numRef>
          </c:val>
        </c:ser>
        <c:dLbls>
          <c:showVal val="1"/>
        </c:dLbls>
        <c:axId val="124805504"/>
        <c:axId val="124807424"/>
      </c:barChart>
      <c:catAx>
        <c:axId val="124805504"/>
        <c:scaling>
          <c:orientation val="minMax"/>
        </c:scaling>
        <c:axPos val="b"/>
        <c:numFmt formatCode="General" sourceLinked="0"/>
        <c:tickLblPos val="nextTo"/>
        <c:txPr>
          <a:bodyPr rot="-60000000" spcFirstLastPara="0" vertOverflow="ellipsis" vert="horz" wrap="square" anchor="ctr" anchorCtr="1"/>
          <a:lstStyle/>
          <a:p>
            <a:pPr>
              <a:defRPr lang="zh-CN" sz="700" b="0" i="0" u="none" strike="noStrike" kern="1200" baseline="0">
                <a:solidFill>
                  <a:schemeClr val="tx1"/>
                </a:solidFill>
                <a:latin typeface="Arial" panose="020B0604020202020204" pitchFamily="34" charset="0"/>
                <a:ea typeface="楷体_GB2312" panose="02010609030101010101" pitchFamily="49" charset="-122"/>
                <a:cs typeface="Arial" panose="020B0604020202020204" pitchFamily="34" charset="0"/>
              </a:defRPr>
            </a:pPr>
            <a:endParaRPr lang="zh-CN"/>
          </a:p>
        </c:txPr>
        <c:crossAx val="124807424"/>
        <c:crosses val="autoZero"/>
        <c:auto val="1"/>
        <c:lblAlgn val="ctr"/>
        <c:lblOffset val="100"/>
      </c:catAx>
      <c:valAx>
        <c:axId val="124807424"/>
        <c:scaling>
          <c:orientation val="minMax"/>
        </c:scaling>
        <c:axPos val="l"/>
        <c:numFmt formatCode="General" sourceLinked="1"/>
        <c:tickLblPos val="nextTo"/>
        <c:txPr>
          <a:bodyPr rot="-60000000" spcFirstLastPara="0" vertOverflow="ellipsis" vert="horz" wrap="square" anchor="ctr" anchorCtr="1"/>
          <a:lstStyle/>
          <a:p>
            <a:pPr>
              <a:defRPr lang="zh-CN" sz="800" b="0" i="0" u="none" strike="noStrike" kern="1200" baseline="0">
                <a:solidFill>
                  <a:schemeClr val="tx1"/>
                </a:solidFill>
                <a:latin typeface="Arial" panose="020B0604020202020204" pitchFamily="34" charset="0"/>
                <a:ea typeface="楷体_GB2312" panose="02010609030101010101" pitchFamily="49" charset="-122"/>
                <a:cs typeface="Arial" panose="020B0604020202020204" pitchFamily="34" charset="0"/>
              </a:defRPr>
            </a:pPr>
            <a:endParaRPr lang="zh-CN"/>
          </a:p>
        </c:txPr>
        <c:crossAx val="124805504"/>
        <c:crosses val="autoZero"/>
        <c:crossBetween val="between"/>
      </c:valAx>
    </c:plotArea>
    <c:legend>
      <c:legendPos val="b"/>
      <c:layout>
        <c:manualLayout>
          <c:xMode val="edge"/>
          <c:yMode val="edge"/>
          <c:x val="0.38583954947215598"/>
          <c:y val="0.87456395392509101"/>
          <c:w val="0.30227758889170298"/>
          <c:h val="8.4831750291303604E-2"/>
        </c:manualLayout>
      </c:layout>
      <c:txPr>
        <a:bodyPr rot="0" spcFirstLastPara="0" vertOverflow="ellipsis" vert="horz" wrap="square" anchor="ctr" anchorCtr="1"/>
        <a:lstStyle/>
        <a:p>
          <a:pPr algn="just">
            <a:defRPr lang="zh-CN" sz="800" b="0" i="0" u="none" strike="noStrike" kern="1200" baseline="0">
              <a:solidFill>
                <a:schemeClr val="tx1"/>
              </a:solidFill>
              <a:latin typeface="Arial" panose="020B0604020202020204" pitchFamily="34" charset="0"/>
              <a:ea typeface="楷体_GB2312" panose="02010609030101010101" pitchFamily="49" charset="-122"/>
              <a:cs typeface="Arial" panose="020B0604020202020204" pitchFamily="34" charset="0"/>
            </a:defRPr>
          </a:pPr>
          <a:endParaRPr lang="zh-CN"/>
        </a:p>
      </c:txPr>
    </c:legend>
    <c:plotVisOnly val="1"/>
    <c:dispBlanksAs val="gap"/>
  </c:chart>
  <c:spPr>
    <a:ln>
      <a:noFill/>
    </a:ln>
  </c:spPr>
  <c:txPr>
    <a:bodyPr/>
    <a:lstStyle/>
    <a:p>
      <a:pPr>
        <a:defRPr lang="zh-CN" sz="800">
          <a:latin typeface="Arial" panose="020B0604020202020204" pitchFamily="34" charset="0"/>
          <a:ea typeface="楷体_GB2312" panose="02010609030101010101" pitchFamily="49" charset="-122"/>
          <a:cs typeface="Arial" panose="020B0604020202020204" pitchFamily="34" charset="0"/>
        </a:defRPr>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400" b="1" i="0" u="none" strike="noStrike" kern="1200" baseline="0">
                <a:solidFill>
                  <a:schemeClr val="tx1"/>
                </a:solidFill>
                <a:latin typeface="仿宋_GB2312" pitchFamily="49" charset="-122"/>
                <a:ea typeface="仿宋_GB2312" pitchFamily="49" charset="-122"/>
                <a:cs typeface="+mn-cs"/>
              </a:defRPr>
            </a:pPr>
            <a:r>
              <a:rPr lang="zh-CN" altLang="en-US" sz="1400" dirty="0" smtClean="0">
                <a:latin typeface="微软雅黑" panose="020B0503020204020204" pitchFamily="34" charset="-122"/>
                <a:ea typeface="微软雅黑" panose="020B0503020204020204" pitchFamily="34" charset="-122"/>
              </a:rPr>
              <a:t>经纪业务</a:t>
            </a:r>
            <a:r>
              <a:rPr lang="zh-CN" sz="1400" dirty="0" smtClean="0">
                <a:latin typeface="微软雅黑" panose="020B0503020204020204" pitchFamily="34" charset="-122"/>
                <a:ea typeface="微软雅黑" panose="020B0503020204020204" pitchFamily="34" charset="-122"/>
              </a:rPr>
              <a:t>系统</a:t>
            </a:r>
            <a:r>
              <a:rPr lang="zh-CN" sz="1400" dirty="0">
                <a:latin typeface="微软雅黑" panose="020B0503020204020204" pitchFamily="34" charset="-122"/>
                <a:ea typeface="微软雅黑" panose="020B0503020204020204" pitchFamily="34" charset="-122"/>
              </a:rPr>
              <a:t>年度净收入走势（亿元）</a:t>
            </a:r>
          </a:p>
        </c:rich>
      </c:tx>
    </c:title>
    <c:plotArea>
      <c:layout/>
      <c:barChart>
        <c:barDir val="col"/>
        <c:grouping val="clustered"/>
        <c:ser>
          <c:idx val="0"/>
          <c:order val="0"/>
          <c:spPr>
            <a:solidFill>
              <a:srgbClr val="004796"/>
            </a:solidFill>
          </c:spPr>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mn-ea"/>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Sheet2!$A$2:$A$6</c:f>
              <c:strCache>
                <c:ptCount val="5"/>
                <c:pt idx="0">
                  <c:v>12年</c:v>
                </c:pt>
                <c:pt idx="1">
                  <c:v>13年</c:v>
                </c:pt>
                <c:pt idx="2">
                  <c:v>14年</c:v>
                </c:pt>
                <c:pt idx="3">
                  <c:v>15年</c:v>
                </c:pt>
                <c:pt idx="4">
                  <c:v>16年1-9月</c:v>
                </c:pt>
              </c:strCache>
            </c:strRef>
          </c:cat>
          <c:val>
            <c:numRef>
              <c:f>Sheet2!$B$2:$B$6</c:f>
              <c:numCache>
                <c:formatCode>General</c:formatCode>
                <c:ptCount val="5"/>
                <c:pt idx="0">
                  <c:v>36.5</c:v>
                </c:pt>
                <c:pt idx="1">
                  <c:v>60.9</c:v>
                </c:pt>
                <c:pt idx="2">
                  <c:v>73</c:v>
                </c:pt>
                <c:pt idx="3">
                  <c:v>186.3</c:v>
                </c:pt>
                <c:pt idx="4">
                  <c:v>74.2</c:v>
                </c:pt>
              </c:numCache>
            </c:numRef>
          </c:val>
        </c:ser>
        <c:dLbls>
          <c:showVal val="1"/>
        </c:dLbls>
        <c:axId val="157984640"/>
        <c:axId val="157986176"/>
      </c:barChart>
      <c:catAx>
        <c:axId val="157984640"/>
        <c:scaling>
          <c:orientation val="minMax"/>
        </c:scaling>
        <c:axPos val="b"/>
        <c:numFmt formatCode="General" sourceLinked="0"/>
        <c:tickLblPos val="nextTo"/>
        <c:txPr>
          <a:bodyPr rot="-60000000" spcFirstLastPara="0" vertOverflow="ellipsis" vert="horz" wrap="square" anchor="ctr" anchorCtr="1"/>
          <a:lstStyle/>
          <a:p>
            <a:pPr>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57986176"/>
        <c:crosses val="autoZero"/>
        <c:auto val="1"/>
        <c:lblAlgn val="ctr"/>
        <c:lblOffset val="100"/>
      </c:catAx>
      <c:valAx>
        <c:axId val="157986176"/>
        <c:scaling>
          <c:orientation val="minMax"/>
        </c:scaling>
        <c:axPos val="l"/>
        <c:numFmt formatCode="General" sourceLinked="1"/>
        <c:tickLblPos val="nextTo"/>
        <c:txPr>
          <a:bodyPr rot="-60000000" spcFirstLastPara="0" vertOverflow="ellipsis" vert="horz" wrap="square" anchor="ctr" anchorCtr="1"/>
          <a:lstStyle/>
          <a:p>
            <a:pPr>
              <a:defRPr lang="zh-CN" sz="1200" b="0" i="0" u="none" strike="noStrike" kern="1200" baseline="0">
                <a:solidFill>
                  <a:schemeClr val="tx1"/>
                </a:solidFill>
                <a:latin typeface="+mn-ea"/>
                <a:ea typeface="+mn-ea"/>
                <a:cs typeface="+mn-cs"/>
              </a:defRPr>
            </a:pPr>
            <a:endParaRPr lang="zh-CN"/>
          </a:p>
        </c:txPr>
        <c:crossAx val="157984640"/>
        <c:crosses val="autoZero"/>
        <c:crossBetween val="between"/>
      </c:valAx>
    </c:plotArea>
    <c:plotVisOnly val="1"/>
    <c:dispBlanksAs val="gap"/>
  </c:chart>
  <c:txPr>
    <a:bodyPr/>
    <a:lstStyle/>
    <a:p>
      <a:pPr>
        <a:defRPr lang="zh-CN" sz="1200">
          <a:latin typeface="+mn-ea"/>
          <a:ea typeface="+mn-ea"/>
        </a:defRPr>
      </a:pPr>
      <a:endParaRPr lang="zh-CN"/>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style val="4"/>
  <c:chart>
    <c:title>
      <c:tx>
        <c:rich>
          <a:bodyPr rot="0" spcFirstLastPara="0" vertOverflow="ellipsis" vert="horz" wrap="square" anchor="ctr" anchorCtr="1"/>
          <a:lstStyle/>
          <a:p>
            <a:pPr>
              <a:defRPr lang="zh-CN" sz="1400" b="1" i="0" u="none" strike="noStrike" kern="1200" baseline="0">
                <a:solidFill>
                  <a:schemeClr val="tx1"/>
                </a:solidFill>
                <a:latin typeface="仿宋_GB2312" pitchFamily="49" charset="-122"/>
                <a:ea typeface="仿宋_GB2312" pitchFamily="49" charset="-122"/>
                <a:cs typeface="+mn-cs"/>
              </a:defRPr>
            </a:pPr>
            <a:r>
              <a:rPr lang="zh-CN" altLang="en-US" sz="1400" dirty="0" smtClean="0">
                <a:latin typeface="微软雅黑" panose="020B0503020204020204" pitchFamily="34" charset="-122"/>
                <a:ea typeface="微软雅黑" panose="020B0503020204020204" pitchFamily="34" charset="-122"/>
              </a:rPr>
              <a:t>经纪业务</a:t>
            </a:r>
            <a:r>
              <a:rPr lang="zh-CN" sz="1400" dirty="0" smtClean="0">
                <a:latin typeface="微软雅黑" panose="020B0503020204020204" pitchFamily="34" charset="-122"/>
                <a:ea typeface="微软雅黑" panose="020B0503020204020204" pitchFamily="34" charset="-122"/>
              </a:rPr>
              <a:t>系统</a:t>
            </a:r>
            <a:r>
              <a:rPr lang="zh-CN" sz="1400" dirty="0">
                <a:latin typeface="微软雅黑" panose="020B0503020204020204" pitchFamily="34" charset="-122"/>
                <a:ea typeface="微软雅黑" panose="020B0503020204020204" pitchFamily="34" charset="-122"/>
              </a:rPr>
              <a:t>年度净利润走势（亿元）</a:t>
            </a:r>
          </a:p>
        </c:rich>
      </c:tx>
    </c:title>
    <c:plotArea>
      <c:layout/>
      <c:barChart>
        <c:barDir val="col"/>
        <c:grouping val="clustered"/>
        <c:ser>
          <c:idx val="0"/>
          <c:order val="0"/>
          <c:spPr>
            <a:solidFill>
              <a:srgbClr val="033163"/>
            </a:solidFill>
          </c:spPr>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mn-lt"/>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Sheet2!$A$10:$A$14</c:f>
              <c:strCache>
                <c:ptCount val="5"/>
                <c:pt idx="0">
                  <c:v>12年</c:v>
                </c:pt>
                <c:pt idx="1">
                  <c:v>13年</c:v>
                </c:pt>
                <c:pt idx="2">
                  <c:v>14年</c:v>
                </c:pt>
                <c:pt idx="3">
                  <c:v>15年</c:v>
                </c:pt>
                <c:pt idx="4">
                  <c:v>16年1-9月</c:v>
                </c:pt>
              </c:strCache>
            </c:strRef>
          </c:cat>
          <c:val>
            <c:numRef>
              <c:f>Sheet2!$B$10:$B$14</c:f>
              <c:numCache>
                <c:formatCode>General</c:formatCode>
                <c:ptCount val="5"/>
                <c:pt idx="0">
                  <c:v>8.4</c:v>
                </c:pt>
                <c:pt idx="1">
                  <c:v>19.600000000000001</c:v>
                </c:pt>
                <c:pt idx="2">
                  <c:v>27.4</c:v>
                </c:pt>
                <c:pt idx="3">
                  <c:v>88.4</c:v>
                </c:pt>
                <c:pt idx="4">
                  <c:v>31.8</c:v>
                </c:pt>
              </c:numCache>
            </c:numRef>
          </c:val>
        </c:ser>
        <c:dLbls>
          <c:showVal val="1"/>
        </c:dLbls>
        <c:axId val="164159488"/>
        <c:axId val="164193792"/>
      </c:barChart>
      <c:catAx>
        <c:axId val="164159488"/>
        <c:scaling>
          <c:orientation val="minMax"/>
        </c:scaling>
        <c:axPos val="b"/>
        <c:numFmt formatCode="General" sourceLinked="0"/>
        <c:tickLblPos val="nextTo"/>
        <c:txPr>
          <a:bodyPr rot="-60000000" spcFirstLastPara="0" vertOverflow="ellipsis" vert="horz" wrap="square" anchor="ctr" anchorCtr="1"/>
          <a:lstStyle/>
          <a:p>
            <a:pPr>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64193792"/>
        <c:crosses val="autoZero"/>
        <c:auto val="1"/>
        <c:lblAlgn val="ctr"/>
        <c:lblOffset val="100"/>
      </c:catAx>
      <c:valAx>
        <c:axId val="164193792"/>
        <c:scaling>
          <c:orientation val="minMax"/>
        </c:scaling>
        <c:axPos val="l"/>
        <c:numFmt formatCode="General" sourceLinked="1"/>
        <c:tickLblPos val="nextTo"/>
        <c:txPr>
          <a:bodyPr rot="-60000000" spcFirstLastPara="0" vertOverflow="ellipsis" vert="horz" wrap="square" anchor="ctr" anchorCtr="1"/>
          <a:lstStyle/>
          <a:p>
            <a:pPr>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64159488"/>
        <c:crosses val="autoZero"/>
        <c:crossBetween val="between"/>
      </c:valAx>
    </c:plotArea>
    <c:plotVisOnly val="1"/>
    <c:dispBlanksAs val="gap"/>
  </c:chart>
  <c:txPr>
    <a:bodyPr/>
    <a:lstStyle/>
    <a:p>
      <a:pPr>
        <a:defRPr lang="zh-CN" sz="1200"/>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0A362-6427-4BA9-BBEB-A5E36B9DE94E}" type="datetimeFigureOut">
              <a:rPr lang="zh-CN" altLang="en-US" smtClean="0"/>
              <a:pPr/>
              <a:t>2017-5-18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AC775B-EFEE-4B9C-AB0E-F44CD5B1A4B3}" type="slidenum">
              <a:rPr lang="zh-CN" altLang="en-US" smtClean="0"/>
              <a:pPr/>
              <a:t>‹#›</a:t>
            </a:fld>
            <a:endParaRPr lang="zh-CN" altLang="en-US"/>
          </a:p>
        </p:txBody>
      </p:sp>
    </p:spTree>
    <p:extLst>
      <p:ext uri="{BB962C8B-B14F-4D97-AF65-F5344CB8AC3E}">
        <p14:creationId xmlns:p14="http://schemas.microsoft.com/office/powerpoint/2010/main" xmlns="" val="1387438807"/>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加入行业介绍篇</a:t>
            </a:r>
            <a:endParaRPr lang="zh-CN" altLang="en-US" dirty="0"/>
          </a:p>
        </p:txBody>
      </p:sp>
      <p:sp>
        <p:nvSpPr>
          <p:cNvPr id="4" name="灯片编号占位符 3"/>
          <p:cNvSpPr>
            <a:spLocks noGrp="1"/>
          </p:cNvSpPr>
          <p:nvPr>
            <p:ph type="sldNum" sz="quarter" idx="10"/>
          </p:nvPr>
        </p:nvSpPr>
        <p:spPr/>
        <p:txBody>
          <a:bodyPr/>
          <a:lstStyle/>
          <a:p>
            <a:fld id="{4FAC775B-EFEE-4B9C-AB0E-F44CD5B1A4B3}"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FAC775B-EFEE-4B9C-AB0E-F44CD5B1A4B3}" type="slidenum">
              <a:rPr lang="zh-CN" altLang="en-US" smtClean="0"/>
              <a:pPr/>
              <a:t>19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FAC775B-EFEE-4B9C-AB0E-F44CD5B1A4B3}" type="slidenum">
              <a:rPr lang="zh-CN" altLang="en-US" smtClean="0"/>
              <a:pPr/>
              <a:t>24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FAC775B-EFEE-4B9C-AB0E-F44CD5B1A4B3}" type="slidenum">
              <a:rPr lang="zh-CN" altLang="en-US" smtClean="0"/>
              <a:pPr/>
              <a:t>25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FAC775B-EFEE-4B9C-AB0E-F44CD5B1A4B3}" type="slidenum">
              <a:rPr lang="zh-CN" altLang="en-US" smtClean="0"/>
              <a:pPr/>
              <a:t>27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FAC775B-EFEE-4B9C-AB0E-F44CD5B1A4B3}" type="slidenum">
              <a:rPr lang="zh-CN" altLang="en-US" smtClean="0"/>
              <a:pPr/>
              <a:t>28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FAC775B-EFEE-4B9C-AB0E-F44CD5B1A4B3}" type="slidenum">
              <a:rPr lang="zh-CN" altLang="en-US" smtClean="0"/>
              <a:pPr/>
              <a:t>29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FAC775B-EFEE-4B9C-AB0E-F44CD5B1A4B3}" type="slidenum">
              <a:rPr lang="zh-CN" altLang="en-US" smtClean="0"/>
              <a:pPr/>
              <a:t>30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请根据需要介绍的文字、图片等内容，进行增改替换</a:t>
            </a:r>
            <a:endParaRPr lang="zh-CN" altLang="en-US" dirty="0"/>
          </a:p>
        </p:txBody>
      </p:sp>
      <p:sp>
        <p:nvSpPr>
          <p:cNvPr id="4" name="灯片编号占位符 3"/>
          <p:cNvSpPr>
            <a:spLocks noGrp="1"/>
          </p:cNvSpPr>
          <p:nvPr>
            <p:ph type="sldNum" sz="quarter" idx="10"/>
          </p:nvPr>
        </p:nvSpPr>
        <p:spPr/>
        <p:txBody>
          <a:bodyPr/>
          <a:lstStyle/>
          <a:p>
            <a:fld id="{12058DE2-74AF-4D07-BDC1-29FF74FBF8F3}" type="slidenum">
              <a:rPr lang="zh-CN" altLang="en-US" smtClean="0"/>
              <a:pPr/>
              <a:t>31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FAC775B-EFEE-4B9C-AB0E-F44CD5B1A4B3}" type="slidenum">
              <a:rPr lang="zh-CN" altLang="en-US" smtClean="0"/>
              <a:pPr/>
              <a:t>32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FAC775B-EFEE-4B9C-AB0E-F44CD5B1A4B3}"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FAC775B-EFEE-4B9C-AB0E-F44CD5B1A4B3}"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FAC775B-EFEE-4B9C-AB0E-F44CD5B1A4B3}" type="slidenum">
              <a:rPr lang="zh-CN" altLang="en-US" smtClean="0"/>
              <a:pPr/>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FAC775B-EFEE-4B9C-AB0E-F44CD5B1A4B3}" type="slidenum">
              <a:rPr lang="zh-CN" altLang="en-US" smtClean="0"/>
              <a:pPr/>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FAC775B-EFEE-4B9C-AB0E-F44CD5B1A4B3}" type="slidenum">
              <a:rPr lang="zh-CN" altLang="en-US" smtClean="0"/>
              <a:pPr/>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B77648B-C0A8-4C71-8823-10D6EF492FCA}" type="datetimeFigureOut">
              <a:rPr lang="zh-CN" altLang="en-US" smtClean="0"/>
              <a:pPr/>
              <a:t>2017-5-18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994545-0061-4939-BE3E-CDF959F4959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B77648B-C0A8-4C71-8823-10D6EF492FCA}" type="datetimeFigureOut">
              <a:rPr lang="zh-CN" altLang="en-US" smtClean="0"/>
              <a:pPr/>
              <a:t>2017-5-18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994545-0061-4939-BE3E-CDF959F4959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06422"/>
            <a:ext cx="2742843" cy="438886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06422"/>
            <a:ext cx="8025355" cy="438886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B77648B-C0A8-4C71-8823-10D6EF492FCA}" type="datetimeFigureOut">
              <a:rPr lang="zh-CN" altLang="en-US" smtClean="0"/>
              <a:pPr/>
              <a:t>2017-5-18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994545-0061-4939-BE3E-CDF959F4959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B77648B-C0A8-4C71-8823-10D6EF492FCA}" type="datetimeFigureOut">
              <a:rPr lang="zh-CN" altLang="en-US" smtClean="0"/>
              <a:pPr/>
              <a:t>2017-5-18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994545-0061-4939-BE3E-CDF959F4959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B77648B-C0A8-4C71-8823-10D6EF492FCA}" type="datetimeFigureOut">
              <a:rPr lang="zh-CN" altLang="en-US" smtClean="0"/>
              <a:pPr/>
              <a:t>2017-5-18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994545-0061-4939-BE3E-CDF959F4959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200428"/>
            <a:ext cx="5384099" cy="339486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6793" y="1200428"/>
            <a:ext cx="5384099" cy="339486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B77648B-C0A8-4C71-8823-10D6EF492FCA}" type="datetimeFigureOut">
              <a:rPr lang="zh-CN" altLang="en-US" smtClean="0"/>
              <a:pPr/>
              <a:t>2017-5-18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994545-0061-4939-BE3E-CDF959F4959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2"/>
            <a:ext cx="10971372" cy="114326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2"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B77648B-C0A8-4C71-8823-10D6EF492FCA}" type="datetimeFigureOut">
              <a:rPr lang="zh-CN" altLang="en-US" smtClean="0"/>
              <a:pPr/>
              <a:t>2017-5-18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9994545-0061-4939-BE3E-CDF959F4959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B77648B-C0A8-4C71-8823-10D6EF492FCA}" type="datetimeFigureOut">
              <a:rPr lang="zh-CN" altLang="en-US" smtClean="0"/>
              <a:pPr/>
              <a:t>2017-5-18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9994545-0061-4939-BE3E-CDF959F4959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77648B-C0A8-4C71-8823-10D6EF492FCA}" type="datetimeFigureOut">
              <a:rPr lang="zh-CN" altLang="en-US" smtClean="0"/>
              <a:pPr/>
              <a:t>2017-5-18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7535460" y="4870216"/>
            <a:ext cx="2844430" cy="365210"/>
          </a:xfrm>
        </p:spPr>
        <p:txBody>
          <a:bodyPr/>
          <a:lstStyle/>
          <a:p>
            <a:fld id="{E9994545-0061-4939-BE3E-CDF959F4959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3" y="273112"/>
            <a:ext cx="4010562" cy="1162320"/>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114"/>
            <a:ext cx="6814779"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3" y="1435434"/>
            <a:ext cx="4010562" cy="4692149"/>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B77648B-C0A8-4C71-8823-10D6EF492FCA}" type="datetimeFigureOut">
              <a:rPr lang="zh-CN" altLang="en-US" smtClean="0"/>
              <a:pPr/>
              <a:t>2017-5-18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994545-0061-4939-BE3E-CDF959F4959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70"/>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916"/>
            <a:ext cx="7314248" cy="4115753"/>
          </a:xfrm>
        </p:spPr>
        <p:txBody>
          <a:bodyPr/>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zh-CN" altLang="en-US"/>
          </a:p>
        </p:txBody>
      </p:sp>
      <p:sp>
        <p:nvSpPr>
          <p:cNvPr id="4" name="文本占位符 3"/>
          <p:cNvSpPr>
            <a:spLocks noGrp="1"/>
          </p:cNvSpPr>
          <p:nvPr>
            <p:ph type="body" sz="half" idx="2"/>
          </p:nvPr>
        </p:nvSpPr>
        <p:spPr>
          <a:xfrm>
            <a:off x="2389406" y="5368581"/>
            <a:ext cx="7314248" cy="805049"/>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B77648B-C0A8-4C71-8823-10D6EF492FCA}" type="datetimeFigureOut">
              <a:rPr lang="zh-CN" altLang="en-US" smtClean="0"/>
              <a:pPr/>
              <a:t>2017-5-18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994545-0061-4939-BE3E-CDF959F4959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521"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EB77648B-C0A8-4C71-8823-10D6EF492FCA}" type="datetimeFigureOut">
              <a:rPr lang="zh-CN" altLang="en-US" smtClean="0"/>
              <a:pPr/>
              <a:t>2017-5-18</a:t>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E9994545-0061-4939-BE3E-CDF959F4959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13.xml"/><Relationship Id="rId7" Type="http://schemas.openxmlformats.org/officeDocument/2006/relationships/chart" Target="../charts/chart4.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image" Target="../media/image12.wmf"/><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4.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5" Type="http://schemas.openxmlformats.org/officeDocument/2006/relationships/tags" Target="../tags/tag5.xml"/><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tiff"/><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PT-LOGO右 最终.jpg"/>
          <p:cNvPicPr>
            <a:picLocks noChangeAspect="1"/>
          </p:cNvPicPr>
          <p:nvPr/>
        </p:nvPicPr>
        <p:blipFill>
          <a:blip r:embed="rId2" cstate="print"/>
          <a:stretch>
            <a:fillRect/>
          </a:stretch>
        </p:blipFill>
        <p:spPr>
          <a:xfrm>
            <a:off x="0" y="0"/>
            <a:ext cx="12436647" cy="6859588"/>
          </a:xfrm>
          <a:prstGeom prst="rect">
            <a:avLst/>
          </a:prstGeom>
        </p:spPr>
      </p:pic>
      <p:sp>
        <p:nvSpPr>
          <p:cNvPr id="3" name="矩形 259"/>
          <p:cNvSpPr>
            <a:spLocks noChangeArrowheads="1"/>
          </p:cNvSpPr>
          <p:nvPr/>
        </p:nvSpPr>
        <p:spPr bwMode="auto">
          <a:xfrm>
            <a:off x="1" y="2201221"/>
            <a:ext cx="12453188" cy="1850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695" tIns="43347" rIns="86695" bIns="4334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a:buNone/>
              <a:defRPr/>
            </a:pPr>
            <a:r>
              <a:rPr lang="en-US" altLang="zh-CN" sz="5100" b="1" dirty="0" smtClean="0">
                <a:solidFill>
                  <a:srgbClr val="004796"/>
                </a:solidFill>
                <a:cs typeface="华文细黑" panose="02010600040101010101" charset="-122"/>
              </a:rPr>
              <a:t>2017</a:t>
            </a:r>
            <a:r>
              <a:rPr lang="zh-CN" altLang="en-US" sz="5100" b="1" dirty="0" smtClean="0">
                <a:solidFill>
                  <a:srgbClr val="004796"/>
                </a:solidFill>
                <a:cs typeface="华文细黑" panose="02010600040101010101" charset="-122"/>
              </a:rPr>
              <a:t>中信证券分支机构校园招聘</a:t>
            </a:r>
          </a:p>
          <a:p>
            <a:pPr lvl="0" algn="ctr">
              <a:buNone/>
              <a:defRPr/>
            </a:pPr>
            <a:r>
              <a:rPr lang="en-US" altLang="zh-CN" sz="5100" b="1" dirty="0" smtClean="0">
                <a:solidFill>
                  <a:srgbClr val="004796"/>
                </a:solidFill>
                <a:cs typeface="华文细黑" panose="02010600040101010101" charset="-122"/>
              </a:rPr>
              <a:t>                                   ---</a:t>
            </a:r>
            <a:r>
              <a:rPr lang="zh-CN" altLang="zh-CN" sz="4400" b="1" dirty="0" smtClean="0">
                <a:solidFill>
                  <a:srgbClr val="004796"/>
                </a:solidFill>
                <a:cs typeface="华文细黑" panose="02010600040101010101" charset="-122"/>
              </a:rPr>
              <a:t>走进</a:t>
            </a:r>
            <a:r>
              <a:rPr lang="zh-CN" altLang="en-US" sz="4400" b="1" dirty="0">
                <a:solidFill>
                  <a:srgbClr val="004796"/>
                </a:solidFill>
                <a:cs typeface="华文细黑" panose="02010600040101010101" charset="-122"/>
              </a:rPr>
              <a:t>滨</a:t>
            </a:r>
            <a:r>
              <a:rPr lang="zh-CN" altLang="en-US" sz="4400" b="1" dirty="0" smtClean="0">
                <a:solidFill>
                  <a:srgbClr val="004796"/>
                </a:solidFill>
                <a:cs typeface="华文细黑" panose="02010600040101010101" charset="-122"/>
              </a:rPr>
              <a:t>州学院</a:t>
            </a:r>
            <a:endParaRPr lang="zh-CN" altLang="zh-CN" sz="4400" b="1" dirty="0" smtClean="0">
              <a:solidFill>
                <a:srgbClr val="004796"/>
              </a:solidFill>
              <a:cs typeface="华文细黑"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85" decel="100000"/>
                                        <p:tgtEl>
                                          <p:spTgt spid="3"/>
                                        </p:tgtEl>
                                      </p:cBhvr>
                                    </p:animEffect>
                                    <p:animScale>
                                      <p:cBhvr>
                                        <p:cTn id="8" dur="385" decel="100000"/>
                                        <p:tgtEl>
                                          <p:spTgt spid="3"/>
                                        </p:tgtEl>
                                      </p:cBhvr>
                                      <p:from x="10000" y="10000"/>
                                      <p:to x="200000" y="450000"/>
                                    </p:animScale>
                                    <p:animScale>
                                      <p:cBhvr>
                                        <p:cTn id="9" dur="615" accel="100000" fill="hold">
                                          <p:stCondLst>
                                            <p:cond delay="385"/>
                                          </p:stCondLst>
                                        </p:cTn>
                                        <p:tgtEl>
                                          <p:spTgt spid="3"/>
                                        </p:tgtEl>
                                      </p:cBhvr>
                                      <p:from x="200000" y="450000"/>
                                      <p:to x="100000" y="100000"/>
                                    </p:animScale>
                                    <p:set>
                                      <p:cBhvr>
                                        <p:cTn id="10" dur="385" fill="hold"/>
                                        <p:tgtEl>
                                          <p:spTgt spid="3"/>
                                        </p:tgtEl>
                                        <p:attrNameLst>
                                          <p:attrName>ppt_x</p:attrName>
                                        </p:attrNameLst>
                                      </p:cBhvr>
                                      <p:to>
                                        <p:strVal val="(0.5)"/>
                                      </p:to>
                                    </p:set>
                                    <p:anim from="(0.5)" to="(#ppt_x)" calcmode="lin" valueType="num">
                                      <p:cBhvr>
                                        <p:cTn id="11" dur="615" accel="100000" fill="hold">
                                          <p:stCondLst>
                                            <p:cond delay="385"/>
                                          </p:stCondLst>
                                        </p:cTn>
                                        <p:tgtEl>
                                          <p:spTgt spid="3"/>
                                        </p:tgtEl>
                                        <p:attrNameLst>
                                          <p:attrName>ppt_x</p:attrName>
                                        </p:attrNameLst>
                                      </p:cBhvr>
                                    </p:anim>
                                    <p:set>
                                      <p:cBhvr>
                                        <p:cTn id="12" dur="385" fill="hold"/>
                                        <p:tgtEl>
                                          <p:spTgt spid="3"/>
                                        </p:tgtEl>
                                        <p:attrNameLst>
                                          <p:attrName>ppt_y</p:attrName>
                                        </p:attrNameLst>
                                      </p:cBhvr>
                                      <p:to>
                                        <p:strVal val="(#ppt_y+0.4)"/>
                                      </p:to>
                                    </p:set>
                                    <p:anim from="(#ppt_y+0.4)" to="(#ppt_y)" calcmode="lin" valueType="num">
                                      <p:cBhvr>
                                        <p:cTn id="13" dur="615" accel="100000" fill="hold">
                                          <p:stCondLst>
                                            <p:cond delay="385"/>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图表 27"/>
          <p:cNvGraphicFramePr/>
          <p:nvPr/>
        </p:nvGraphicFramePr>
        <p:xfrm>
          <a:off x="808794" y="2013084"/>
          <a:ext cx="10765766" cy="4846504"/>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 Box 243"/>
          <p:cNvSpPr txBox="1">
            <a:spLocks noChangeArrowheads="1"/>
          </p:cNvSpPr>
          <p:nvPr/>
        </p:nvSpPr>
        <p:spPr bwMode="auto">
          <a:xfrm>
            <a:off x="1523174" y="1113367"/>
            <a:ext cx="7786742" cy="387601"/>
          </a:xfrm>
          <a:prstGeom prst="rect">
            <a:avLst/>
          </a:prstGeom>
        </p:spPr>
        <p:txBody>
          <a:bodyPr wrap="square" lIns="79048" tIns="39526" rIns="79048" bIns="39526">
            <a:spAutoFit/>
          </a:bodyPr>
          <a:lstStyle>
            <a:defPPr>
              <a:defRPr lang="zh-CN"/>
            </a:defPPr>
            <a:lvl1pPr marL="297180" indent="-297180" algn="just" defTabSz="792480" fontAlgn="base">
              <a:spcBef>
                <a:spcPts val="400"/>
              </a:spcBef>
              <a:spcAft>
                <a:spcPts val="400"/>
              </a:spcAft>
              <a:buClr>
                <a:srgbClr val="C00000"/>
              </a:buClr>
              <a:buFont typeface="Arial" panose="020B0604020202020204" pitchFamily="34" charset="0"/>
              <a:buChar char="►"/>
              <a:defRPr sz="1400">
                <a:solidFill>
                  <a:srgbClr val="000000"/>
                </a:solidFill>
                <a:latin typeface="Arial" panose="020B0604020202020204" pitchFamily="34" charset="0"/>
                <a:ea typeface="楷体_GB2312" panose="02010609030101010101" pitchFamily="49" charset="-122"/>
                <a:cs typeface="Arial" panose="020B0604020202020204" pitchFamily="34" charset="0"/>
              </a:defRPr>
            </a:lvl1pPr>
          </a:lstStyle>
          <a:p>
            <a:pPr>
              <a:buClr>
                <a:srgbClr val="003366"/>
              </a:buClr>
              <a:buNone/>
            </a:pPr>
            <a:r>
              <a:rPr lang="zh-CN" altLang="en-US" dirty="0">
                <a:solidFill>
                  <a:schemeClr val="tx1"/>
                </a:solidFill>
              </a:rPr>
              <a:t> </a:t>
            </a:r>
            <a:r>
              <a:rPr lang="zh-CN" altLang="en-US" sz="2000" dirty="0">
                <a:solidFill>
                  <a:schemeClr val="tx1"/>
                </a:solidFill>
                <a:latin typeface="微软雅黑" panose="020B0503020204020204" pitchFamily="34" charset="-122"/>
                <a:ea typeface="微软雅黑" panose="020B0503020204020204" pitchFamily="34" charset="-122"/>
              </a:rPr>
              <a:t>公司</a:t>
            </a:r>
            <a:r>
              <a:rPr lang="zh-CN" altLang="en-US" sz="2000" b="1" dirty="0">
                <a:solidFill>
                  <a:schemeClr val="tx1"/>
                </a:solidFill>
                <a:latin typeface="微软雅黑" panose="020B0503020204020204" pitchFamily="34" charset="-122"/>
                <a:ea typeface="微软雅黑" panose="020B0503020204020204" pitchFamily="34" charset="-122"/>
              </a:rPr>
              <a:t>投行、经纪、资管、融资融券等</a:t>
            </a:r>
            <a:r>
              <a:rPr lang="zh-CN" altLang="en-US" sz="2000" dirty="0">
                <a:solidFill>
                  <a:schemeClr val="tx1"/>
                </a:solidFill>
                <a:latin typeface="微软雅黑" panose="020B0503020204020204" pitchFamily="34" charset="-122"/>
                <a:ea typeface="微软雅黑" panose="020B0503020204020204" pitchFamily="34" charset="-122"/>
              </a:rPr>
              <a:t>各项业务均排名市场</a:t>
            </a:r>
            <a:r>
              <a:rPr lang="zh-CN" altLang="en-US" sz="2000" dirty="0" smtClean="0">
                <a:solidFill>
                  <a:schemeClr val="tx1"/>
                </a:solidFill>
                <a:latin typeface="微软雅黑" panose="020B0503020204020204" pitchFamily="34" charset="-122"/>
                <a:ea typeface="微软雅黑" panose="020B0503020204020204" pitchFamily="34" charset="-122"/>
              </a:rPr>
              <a:t>前列</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
        <p:nvSpPr>
          <p:cNvPr id="32" name="Rectangle 8"/>
          <p:cNvSpPr>
            <a:spLocks noChangeArrowheads="1"/>
          </p:cNvSpPr>
          <p:nvPr/>
        </p:nvSpPr>
        <p:spPr bwMode="auto">
          <a:xfrm>
            <a:off x="2179316" y="4501364"/>
            <a:ext cx="1415560" cy="695842"/>
          </a:xfrm>
          <a:prstGeom prst="rect">
            <a:avLst/>
          </a:prstGeom>
          <a:noFill/>
          <a:ln w="9525" algn="ctr">
            <a:noFill/>
            <a:miter lim="800000"/>
          </a:ln>
        </p:spPr>
        <p:txBody>
          <a:bodyPr lIns="15602" tIns="39518" rIns="15602" bIns="39518">
            <a:spAutoFit/>
          </a:bodyPr>
          <a:lstStyle/>
          <a:p>
            <a:pPr defTabSz="789940" fontAlgn="base">
              <a:spcBef>
                <a:spcPct val="0"/>
              </a:spcBef>
              <a:spcAft>
                <a:spcPct val="0"/>
              </a:spcAft>
              <a:defRPr/>
            </a:pPr>
            <a:r>
              <a:rPr lang="en-US" altLang="zh-CN" sz="10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1996</a:t>
            </a:r>
            <a:r>
              <a:rPr lang="zh-CN" altLang="en-US" sz="10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年</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经纪业务第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16</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股票承销第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8</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b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b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净利润第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10</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p:txBody>
      </p:sp>
      <p:sp>
        <p:nvSpPr>
          <p:cNvPr id="33" name="Rectangle 20"/>
          <p:cNvSpPr>
            <a:spLocks noChangeArrowheads="1"/>
          </p:cNvSpPr>
          <p:nvPr/>
        </p:nvSpPr>
        <p:spPr bwMode="auto">
          <a:xfrm>
            <a:off x="3523438" y="4144174"/>
            <a:ext cx="1126314" cy="695842"/>
          </a:xfrm>
          <a:prstGeom prst="rect">
            <a:avLst/>
          </a:prstGeom>
          <a:noFill/>
          <a:ln w="9525" algn="ctr">
            <a:noFill/>
            <a:miter lim="800000"/>
          </a:ln>
        </p:spPr>
        <p:txBody>
          <a:bodyPr lIns="15602" tIns="39518" rIns="15602" bIns="39518">
            <a:spAutoFit/>
          </a:bodyPr>
          <a:lstStyle/>
          <a:p>
            <a:pPr defTabSz="789940" fontAlgn="base">
              <a:spcBef>
                <a:spcPct val="0"/>
              </a:spcBef>
              <a:spcAft>
                <a:spcPct val="0"/>
              </a:spcAft>
              <a:defRPr/>
            </a:pPr>
            <a:r>
              <a:rPr lang="en-US" altLang="zh-CN" sz="10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2000</a:t>
            </a:r>
            <a:r>
              <a:rPr lang="zh-CN" altLang="en-US" sz="10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年</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经纪业务第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13</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股票承销第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b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b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净利润第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p:txBody>
      </p:sp>
      <p:sp>
        <p:nvSpPr>
          <p:cNvPr id="34" name="Rectangle 6"/>
          <p:cNvSpPr>
            <a:spLocks noChangeArrowheads="1"/>
          </p:cNvSpPr>
          <p:nvPr/>
        </p:nvSpPr>
        <p:spPr bwMode="auto">
          <a:xfrm>
            <a:off x="4821779" y="3723072"/>
            <a:ext cx="1059113" cy="849730"/>
          </a:xfrm>
          <a:prstGeom prst="rect">
            <a:avLst/>
          </a:prstGeom>
          <a:noFill/>
          <a:ln w="9525" algn="ctr">
            <a:noFill/>
            <a:miter lim="800000"/>
          </a:ln>
        </p:spPr>
        <p:txBody>
          <a:bodyPr lIns="15602" tIns="39518" rIns="15602" bIns="39518">
            <a:spAutoFit/>
          </a:bodyPr>
          <a:lstStyle/>
          <a:p>
            <a:pPr defTabSz="789940" fontAlgn="base">
              <a:spcBef>
                <a:spcPct val="0"/>
              </a:spcBef>
              <a:spcAft>
                <a:spcPct val="0"/>
              </a:spcAft>
              <a:defRPr/>
            </a:pPr>
            <a:r>
              <a:rPr lang="en-US" altLang="zh-CN" sz="10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2003</a:t>
            </a:r>
            <a:r>
              <a:rPr lang="zh-CN" altLang="en-US" sz="10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年</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Verdana" panose="020B0604030504040204" pitchFamily="34" charset="0"/>
              </a:rPr>
              <a:t>经纪业务第</a:t>
            </a:r>
            <a:r>
              <a:rPr lang="en-US" altLang="zh-CN" sz="1000" dirty="0">
                <a:solidFill>
                  <a:srgbClr val="000000"/>
                </a:solidFill>
                <a:latin typeface="微软雅黑" panose="020B0503020204020204" pitchFamily="34" charset="-122"/>
                <a:ea typeface="微软雅黑" panose="020B0503020204020204" pitchFamily="34" charset="-122"/>
                <a:cs typeface="Verdana" panose="020B0604030504040204" pitchFamily="34" charset="0"/>
              </a:rPr>
              <a:t>11</a:t>
            </a:r>
            <a:r>
              <a:rPr lang="zh-CN" altLang="en-US" sz="1000" dirty="0">
                <a:solidFill>
                  <a:srgbClr val="000000"/>
                </a:solidFill>
                <a:latin typeface="微软雅黑" panose="020B0503020204020204" pitchFamily="34" charset="-122"/>
                <a:ea typeface="微软雅黑" panose="020B0503020204020204" pitchFamily="34" charset="-122"/>
                <a:cs typeface="Verdana" panose="020B060403050404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Verdana" panose="020B0604030504040204" pitchFamily="34" charset="0"/>
              </a:rPr>
              <a:t>股票承销第</a:t>
            </a:r>
            <a:r>
              <a:rPr lang="en-US" altLang="zh-CN" sz="1000" dirty="0">
                <a:solidFill>
                  <a:srgbClr val="000000"/>
                </a:solidFill>
                <a:latin typeface="微软雅黑" panose="020B0503020204020204" pitchFamily="34" charset="-122"/>
                <a:ea typeface="微软雅黑" panose="020B0503020204020204" pitchFamily="34" charset="-122"/>
                <a:cs typeface="Verdana" panose="020B060403050404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Verdana" panose="020B0604030504040204" pitchFamily="34" charset="0"/>
              </a:rPr>
              <a:t>名</a:t>
            </a:r>
            <a:br>
              <a:rPr lang="zh-CN" altLang="en-US" sz="1000" dirty="0">
                <a:solidFill>
                  <a:srgbClr val="000000"/>
                </a:solidFill>
                <a:latin typeface="微软雅黑" panose="020B0503020204020204" pitchFamily="34" charset="-122"/>
                <a:ea typeface="微软雅黑" panose="020B0503020204020204" pitchFamily="34" charset="-122"/>
                <a:cs typeface="Verdana" panose="020B0604030504040204" pitchFamily="34" charset="0"/>
              </a:rPr>
            </a:br>
            <a:r>
              <a:rPr lang="zh-CN" altLang="en-US" sz="1000" dirty="0">
                <a:solidFill>
                  <a:srgbClr val="000000"/>
                </a:solidFill>
                <a:latin typeface="微软雅黑" panose="020B0503020204020204" pitchFamily="34" charset="-122"/>
                <a:ea typeface="微软雅黑" panose="020B0503020204020204" pitchFamily="34" charset="-122"/>
                <a:cs typeface="Verdana" panose="020B0604030504040204" pitchFamily="34" charset="0"/>
              </a:rPr>
              <a:t>债券承销第</a:t>
            </a:r>
            <a:r>
              <a:rPr lang="en-US" altLang="zh-CN" sz="1000" dirty="0">
                <a:solidFill>
                  <a:srgbClr val="000000"/>
                </a:solidFill>
                <a:latin typeface="微软雅黑" panose="020B0503020204020204" pitchFamily="34" charset="-122"/>
                <a:ea typeface="微软雅黑" panose="020B0503020204020204" pitchFamily="34" charset="-122"/>
                <a:cs typeface="Verdana" panose="020B060403050404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Verdana" panose="020B0604030504040204" pitchFamily="34" charset="0"/>
              </a:rPr>
              <a:t>名</a:t>
            </a:r>
            <a:br>
              <a:rPr lang="zh-CN" altLang="en-US" sz="1000" dirty="0">
                <a:solidFill>
                  <a:srgbClr val="000000"/>
                </a:solidFill>
                <a:latin typeface="微软雅黑" panose="020B0503020204020204" pitchFamily="34" charset="-122"/>
                <a:ea typeface="微软雅黑" panose="020B0503020204020204" pitchFamily="34" charset="-122"/>
                <a:cs typeface="Verdana" panose="020B0604030504040204" pitchFamily="34" charset="0"/>
              </a:rPr>
            </a:br>
            <a:r>
              <a:rPr lang="zh-CN" altLang="en-US" sz="1000" dirty="0">
                <a:solidFill>
                  <a:srgbClr val="000000"/>
                </a:solidFill>
                <a:latin typeface="微软雅黑" panose="020B0503020204020204" pitchFamily="34" charset="-122"/>
                <a:ea typeface="微软雅黑" panose="020B0503020204020204" pitchFamily="34" charset="-122"/>
                <a:cs typeface="Verdana" panose="020B0604030504040204" pitchFamily="34" charset="0"/>
              </a:rPr>
              <a:t>净利润第</a:t>
            </a:r>
            <a:r>
              <a:rPr lang="en-US" altLang="zh-CN" sz="1000" dirty="0">
                <a:solidFill>
                  <a:srgbClr val="000000"/>
                </a:solidFill>
                <a:latin typeface="微软雅黑" panose="020B0503020204020204" pitchFamily="34" charset="-122"/>
                <a:ea typeface="微软雅黑" panose="020B0503020204020204" pitchFamily="34" charset="-122"/>
                <a:cs typeface="Verdana" panose="020B060403050404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Verdana" panose="020B0604030504040204" pitchFamily="34" charset="0"/>
              </a:rPr>
              <a:t>名</a:t>
            </a:r>
          </a:p>
        </p:txBody>
      </p:sp>
      <p:sp>
        <p:nvSpPr>
          <p:cNvPr id="35" name="Rectangle 7"/>
          <p:cNvSpPr>
            <a:spLocks noChangeArrowheads="1"/>
          </p:cNvSpPr>
          <p:nvPr/>
        </p:nvSpPr>
        <p:spPr bwMode="auto">
          <a:xfrm>
            <a:off x="5826150" y="3129544"/>
            <a:ext cx="1126312" cy="1157506"/>
          </a:xfrm>
          <a:prstGeom prst="rect">
            <a:avLst/>
          </a:prstGeom>
          <a:noFill/>
          <a:ln w="9525" algn="ctr">
            <a:noFill/>
            <a:miter lim="800000"/>
          </a:ln>
        </p:spPr>
        <p:txBody>
          <a:bodyPr lIns="15602" tIns="39518" rIns="15602" bIns="39518">
            <a:spAutoFit/>
          </a:bodyPr>
          <a:lstStyle/>
          <a:p>
            <a:pPr defTabSz="789940" fontAlgn="base">
              <a:spcBef>
                <a:spcPct val="0"/>
              </a:spcBef>
              <a:spcAft>
                <a:spcPct val="0"/>
              </a:spcAft>
              <a:defRPr/>
            </a:pPr>
            <a:r>
              <a:rPr lang="en-US" altLang="zh-CN" sz="10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2006</a:t>
            </a:r>
            <a:r>
              <a:rPr lang="zh-CN" altLang="en-US" sz="10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年</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经纪业务第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股票承销第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b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b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债券承销第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基金规模第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研究与销售第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b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b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净利润第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p:txBody>
      </p:sp>
      <p:sp>
        <p:nvSpPr>
          <p:cNvPr id="36" name="Rectangle 36"/>
          <p:cNvSpPr>
            <a:spLocks noChangeArrowheads="1"/>
          </p:cNvSpPr>
          <p:nvPr/>
        </p:nvSpPr>
        <p:spPr bwMode="auto">
          <a:xfrm>
            <a:off x="6897718" y="2701396"/>
            <a:ext cx="1126314" cy="1157026"/>
          </a:xfrm>
          <a:prstGeom prst="rect">
            <a:avLst/>
          </a:prstGeom>
          <a:noFill/>
          <a:ln w="9525" algn="ctr">
            <a:noFill/>
            <a:miter lim="800000"/>
          </a:ln>
        </p:spPr>
        <p:txBody>
          <a:bodyPr lIns="15602" tIns="39518" rIns="15602" bIns="39518">
            <a:spAutoFit/>
          </a:bodyPr>
          <a:lstStyle/>
          <a:p>
            <a:pPr defTabSz="789940" fontAlgn="base">
              <a:spcBef>
                <a:spcPct val="0"/>
              </a:spcBef>
              <a:spcAft>
                <a:spcPct val="0"/>
              </a:spcAft>
              <a:defRPr/>
            </a:pPr>
            <a:r>
              <a:rPr lang="en-US" altLang="zh-CN" sz="10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2007</a:t>
            </a:r>
            <a:r>
              <a:rPr lang="zh-CN" altLang="en-US" sz="10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年</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经纪业务第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股票承销第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b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b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债券承销第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基金规模第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研究销售第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净利润第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p:txBody>
      </p:sp>
      <p:sp>
        <p:nvSpPr>
          <p:cNvPr id="37" name="Rectangle 36"/>
          <p:cNvSpPr>
            <a:spLocks noChangeArrowheads="1"/>
          </p:cNvSpPr>
          <p:nvPr/>
        </p:nvSpPr>
        <p:spPr bwMode="auto">
          <a:xfrm>
            <a:off x="8112166" y="2143910"/>
            <a:ext cx="1126312" cy="1157506"/>
          </a:xfrm>
          <a:prstGeom prst="rect">
            <a:avLst/>
          </a:prstGeom>
          <a:noFill/>
          <a:ln w="9525" algn="ctr">
            <a:noFill/>
            <a:miter lim="800000"/>
          </a:ln>
        </p:spPr>
        <p:txBody>
          <a:bodyPr lIns="15602" tIns="39518" rIns="15602" bIns="39518">
            <a:spAutoFit/>
          </a:bodyPr>
          <a:lstStyle/>
          <a:p>
            <a:pPr defTabSz="789940" fontAlgn="base">
              <a:spcBef>
                <a:spcPct val="0"/>
              </a:spcBef>
              <a:spcAft>
                <a:spcPct val="0"/>
              </a:spcAft>
              <a:defRPr/>
            </a:pPr>
            <a:r>
              <a:rPr lang="en-US" altLang="zh-CN" sz="10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2011</a:t>
            </a:r>
            <a:r>
              <a:rPr lang="zh-CN" altLang="en-US" sz="10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年</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经纪业务第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股权融资第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b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b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债券融资第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基金规模第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研究销售第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endPar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净利润第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p:txBody>
      </p:sp>
      <p:sp>
        <p:nvSpPr>
          <p:cNvPr id="38" name="Rectangle 36"/>
          <p:cNvSpPr>
            <a:spLocks noChangeArrowheads="1"/>
          </p:cNvSpPr>
          <p:nvPr/>
        </p:nvSpPr>
        <p:spPr bwMode="auto">
          <a:xfrm>
            <a:off x="9458087" y="1572406"/>
            <a:ext cx="994837" cy="1311395"/>
          </a:xfrm>
          <a:prstGeom prst="rect">
            <a:avLst/>
          </a:prstGeom>
          <a:noFill/>
          <a:ln w="9525" algn="ctr">
            <a:noFill/>
            <a:miter lim="800000"/>
          </a:ln>
        </p:spPr>
        <p:txBody>
          <a:bodyPr lIns="15602" tIns="39518" rIns="15602" bIns="39518">
            <a:spAutoFit/>
          </a:bodyPr>
          <a:lstStyle/>
          <a:p>
            <a:pPr defTabSz="789940" fontAlgn="base">
              <a:spcBef>
                <a:spcPct val="0"/>
              </a:spcBef>
              <a:spcAft>
                <a:spcPct val="0"/>
              </a:spcAft>
              <a:defRPr/>
            </a:pPr>
            <a:r>
              <a:rPr lang="en-US" altLang="zh-CN" sz="10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2012</a:t>
            </a:r>
            <a:r>
              <a:rPr lang="zh-CN" altLang="en-US" sz="10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年</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经纪业务第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股权融资第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b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b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债券融资第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基金规模第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研究销售第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endPar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资管规模第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endPar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净利润第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p:txBody>
      </p:sp>
      <p:sp>
        <p:nvSpPr>
          <p:cNvPr id="39" name="Rectangle 36"/>
          <p:cNvSpPr>
            <a:spLocks noChangeArrowheads="1"/>
          </p:cNvSpPr>
          <p:nvPr/>
        </p:nvSpPr>
        <p:spPr bwMode="auto">
          <a:xfrm>
            <a:off x="10810114" y="1143778"/>
            <a:ext cx="993376" cy="1157506"/>
          </a:xfrm>
          <a:prstGeom prst="rect">
            <a:avLst/>
          </a:prstGeom>
          <a:noFill/>
          <a:ln w="9525" algn="ctr">
            <a:noFill/>
            <a:miter lim="800000"/>
          </a:ln>
        </p:spPr>
        <p:txBody>
          <a:bodyPr lIns="15602" tIns="39518" rIns="15602" bIns="39518">
            <a:spAutoFit/>
          </a:bodyPr>
          <a:lstStyle/>
          <a:p>
            <a:pPr defTabSz="789940" fontAlgn="base">
              <a:spcBef>
                <a:spcPct val="0"/>
              </a:spcBef>
              <a:spcAft>
                <a:spcPct val="0"/>
              </a:spcAft>
              <a:defRPr/>
            </a:pPr>
            <a:r>
              <a:rPr lang="en-US" altLang="zh-CN" sz="10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2016</a:t>
            </a:r>
            <a:r>
              <a:rPr lang="zh-CN" altLang="en-US" sz="10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年上半年</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经纪业务第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股权融资第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b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b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债券融资第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基金规模第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融资融券第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a:p>
            <a:pPr defTabSz="789940" fontAlgn="base">
              <a:spcBef>
                <a:spcPct val="0"/>
              </a:spcBef>
              <a:spcAft>
                <a:spcPct val="0"/>
              </a:spcAft>
              <a:defRPr/>
            </a:pP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资管规模第</a:t>
            </a:r>
            <a:r>
              <a:rPr lang="en-US" altLang="zh-CN"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名</a:t>
            </a:r>
          </a:p>
        </p:txBody>
      </p:sp>
      <p:grpSp>
        <p:nvGrpSpPr>
          <p:cNvPr id="40" name="组合 39"/>
          <p:cNvGrpSpPr/>
          <p:nvPr/>
        </p:nvGrpSpPr>
        <p:grpSpPr>
          <a:xfrm>
            <a:off x="2708852" y="1697355"/>
            <a:ext cx="1454785" cy="246380"/>
            <a:chOff x="2244" y="3238"/>
            <a:chExt cx="2291" cy="388"/>
          </a:xfrm>
        </p:grpSpPr>
        <p:sp>
          <p:nvSpPr>
            <p:cNvPr id="41" name="矩形 40"/>
            <p:cNvSpPr/>
            <p:nvPr/>
          </p:nvSpPr>
          <p:spPr>
            <a:xfrm>
              <a:off x="2244" y="3359"/>
              <a:ext cx="119" cy="119"/>
            </a:xfrm>
            <a:prstGeom prst="rect">
              <a:avLst/>
            </a:prstGeom>
            <a:solidFill>
              <a:srgbClr val="004796"/>
            </a:solidFill>
            <a:ln w="6350" cap="flat" cmpd="sng" algn="ctr">
              <a:noFill/>
              <a:prstDash val="solid"/>
              <a:round/>
              <a:headEnd type="none" w="med" len="med"/>
              <a:tailEnd type="none" w="med" len="med"/>
            </a:ln>
          </p:spPr>
          <p:txBody>
            <a:bodyPr vert="horz" wrap="none" lIns="0" tIns="0" rIns="0" bIns="0" numCol="1" anchor="ctr" anchorCtr="0" compatLnSpc="1"/>
            <a:lstStyle/>
            <a:p>
              <a:pPr algn="ctr" defTabSz="1050925" fontAlgn="base">
                <a:spcBef>
                  <a:spcPct val="50000"/>
                </a:spcBef>
                <a:spcAft>
                  <a:spcPct val="0"/>
                </a:spcAft>
              </a:pPr>
              <a:endParaRPr lang="zh-CN" altLang="en-US" b="1">
                <a:latin typeface="Arial" panose="020B0604020202020204" pitchFamily="34" charset="0"/>
                <a:ea typeface="楷体_GB2312" panose="02010609030101010101" pitchFamily="49" charset="-122"/>
              </a:endParaRPr>
            </a:p>
          </p:txBody>
        </p:sp>
        <p:sp>
          <p:nvSpPr>
            <p:cNvPr id="42" name="文本框 26"/>
            <p:cNvSpPr txBox="1"/>
            <p:nvPr/>
          </p:nvSpPr>
          <p:spPr>
            <a:xfrm>
              <a:off x="2277" y="3238"/>
              <a:ext cx="2258" cy="388"/>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公司净资产（亿元）</a:t>
              </a:r>
            </a:p>
          </p:txBody>
        </p:sp>
      </p:grpSp>
      <p:sp>
        <p:nvSpPr>
          <p:cNvPr id="20" name="Rectangle 11"/>
          <p:cNvSpPr>
            <a:spLocks noChangeArrowheads="1"/>
          </p:cNvSpPr>
          <p:nvPr/>
        </p:nvSpPr>
        <p:spPr bwMode="auto">
          <a:xfrm>
            <a:off x="-22976" y="858026"/>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21" name="标题 1"/>
          <p:cNvSpPr>
            <a:spLocks noGrp="1"/>
          </p:cNvSpPr>
          <p:nvPr/>
        </p:nvSpPr>
        <p:spPr bwMode="auto">
          <a:xfrm>
            <a:off x="0" y="204628"/>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公司各项业务排名前列</a:t>
            </a:r>
            <a:endParaRPr lang="zh-CN" altLang="en-US" dirty="0">
              <a:latin typeface="Franklin Gothic Medium" panose="020B0603020102020204" pitchFamily="34" charset="0"/>
              <a:ea typeface="微软雅黑" panose="020B0503020204020204" pitchFamily="34" charset="-122"/>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29"/>
          <p:cNvGraphicFramePr/>
          <p:nvPr/>
        </p:nvGraphicFramePr>
        <p:xfrm>
          <a:off x="880232" y="4643470"/>
          <a:ext cx="4759545" cy="19729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图表 30"/>
          <p:cNvGraphicFramePr/>
          <p:nvPr/>
        </p:nvGraphicFramePr>
        <p:xfrm>
          <a:off x="6452396" y="4500594"/>
          <a:ext cx="4929912" cy="257253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图表 24"/>
          <p:cNvGraphicFramePr/>
          <p:nvPr/>
        </p:nvGraphicFramePr>
        <p:xfrm>
          <a:off x="880231" y="1357322"/>
          <a:ext cx="5197687" cy="236412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图表 27"/>
          <p:cNvGraphicFramePr/>
          <p:nvPr/>
        </p:nvGraphicFramePr>
        <p:xfrm>
          <a:off x="6344314" y="1428760"/>
          <a:ext cx="4914638" cy="2299153"/>
        </p:xfrm>
        <a:graphic>
          <a:graphicData uri="http://schemas.openxmlformats.org/drawingml/2006/chart">
            <c:chart xmlns:c="http://schemas.openxmlformats.org/drawingml/2006/chart" xmlns:r="http://schemas.openxmlformats.org/officeDocument/2006/relationships" r:id="rId8"/>
          </a:graphicData>
        </a:graphic>
      </p:graphicFrame>
      <p:sp>
        <p:nvSpPr>
          <p:cNvPr id="10" name="Rectangle 106"/>
          <p:cNvSpPr>
            <a:spLocks noChangeArrowheads="1"/>
          </p:cNvSpPr>
          <p:nvPr>
            <p:custDataLst>
              <p:tags r:id="rId1"/>
            </p:custDataLst>
          </p:nvPr>
        </p:nvSpPr>
        <p:spPr bwMode="auto">
          <a:xfrm>
            <a:off x="1304634" y="1143008"/>
            <a:ext cx="4290506" cy="324000"/>
          </a:xfrm>
          <a:prstGeom prst="roundRect">
            <a:avLst/>
          </a:prstGeom>
          <a:solidFill>
            <a:schemeClr val="bg1"/>
          </a:solidFill>
          <a:ln w="9525" algn="ctr">
            <a:noFill/>
            <a:miter lim="800000"/>
          </a:ln>
        </p:spPr>
        <p:txBody>
          <a:bodyPr lIns="79048" tIns="39526" rIns="79048" bIns="39526">
            <a:noAutofit/>
          </a:bodyPr>
          <a:lstStyle/>
          <a:p>
            <a:pPr algn="ctr" defTabSz="789940" fontAlgn="base">
              <a:spcBef>
                <a:spcPct val="0"/>
              </a:spcBef>
              <a:spcAft>
                <a:spcPct val="0"/>
              </a:spcAft>
            </a:pPr>
            <a:r>
              <a:rPr lang="zh-CN" altLang="en-US" sz="16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总资产、净资产规模</a:t>
            </a:r>
          </a:p>
        </p:txBody>
      </p:sp>
      <p:sp>
        <p:nvSpPr>
          <p:cNvPr id="11" name="Rectangle 107"/>
          <p:cNvSpPr>
            <a:spLocks noChangeArrowheads="1"/>
          </p:cNvSpPr>
          <p:nvPr>
            <p:custDataLst>
              <p:tags r:id="rId2"/>
            </p:custDataLst>
          </p:nvPr>
        </p:nvSpPr>
        <p:spPr bwMode="auto">
          <a:xfrm>
            <a:off x="6595272" y="1143008"/>
            <a:ext cx="4290506" cy="324000"/>
          </a:xfrm>
          <a:prstGeom prst="roundRect">
            <a:avLst/>
          </a:prstGeom>
          <a:solidFill>
            <a:schemeClr val="bg1"/>
          </a:solidFill>
          <a:ln w="9525" algn="ctr">
            <a:noFill/>
            <a:miter lim="800000"/>
          </a:ln>
        </p:spPr>
        <p:txBody>
          <a:bodyPr lIns="79048" tIns="39526" rIns="79048" bIns="39526">
            <a:noAutofit/>
          </a:bodyPr>
          <a:lstStyle/>
          <a:p>
            <a:pPr algn="ctr" defTabSz="789940" fontAlgn="base">
              <a:spcBef>
                <a:spcPct val="0"/>
              </a:spcBef>
              <a:spcAft>
                <a:spcPct val="0"/>
              </a:spcAft>
            </a:pPr>
            <a:r>
              <a:rPr lang="zh-CN" altLang="en-US" sz="16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营业收入、净利润规模</a:t>
            </a:r>
          </a:p>
        </p:txBody>
      </p:sp>
      <p:sp>
        <p:nvSpPr>
          <p:cNvPr id="12" name="Rectangle 108"/>
          <p:cNvSpPr>
            <a:spLocks noChangeArrowheads="1"/>
          </p:cNvSpPr>
          <p:nvPr>
            <p:custDataLst>
              <p:tags r:id="rId3"/>
            </p:custDataLst>
          </p:nvPr>
        </p:nvSpPr>
        <p:spPr bwMode="auto">
          <a:xfrm>
            <a:off x="1380298" y="4214842"/>
            <a:ext cx="4289046" cy="324000"/>
          </a:xfrm>
          <a:prstGeom prst="roundRect">
            <a:avLst/>
          </a:prstGeom>
          <a:solidFill>
            <a:schemeClr val="bg1"/>
          </a:solidFill>
          <a:ln w="9525" algn="ctr">
            <a:noFill/>
            <a:miter lim="800000"/>
          </a:ln>
        </p:spPr>
        <p:txBody>
          <a:bodyPr lIns="79048" tIns="39526" rIns="79048" bIns="39526">
            <a:noAutofit/>
          </a:bodyPr>
          <a:lstStyle/>
          <a:p>
            <a:pPr algn="ctr" defTabSz="789940" fontAlgn="base">
              <a:spcBef>
                <a:spcPct val="0"/>
              </a:spcBef>
              <a:spcAft>
                <a:spcPct val="0"/>
              </a:spcAft>
            </a:pPr>
            <a:r>
              <a:rPr lang="en-US" altLang="zh-CN" sz="16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2015</a:t>
            </a:r>
            <a:r>
              <a:rPr lang="zh-CN" altLang="en-US" sz="16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年境内证券公司净资产排名</a:t>
            </a:r>
          </a:p>
        </p:txBody>
      </p:sp>
      <p:sp>
        <p:nvSpPr>
          <p:cNvPr id="13" name="Text Box 40"/>
          <p:cNvSpPr txBox="1">
            <a:spLocks noChangeArrowheads="1"/>
          </p:cNvSpPr>
          <p:nvPr/>
        </p:nvSpPr>
        <p:spPr bwMode="auto">
          <a:xfrm>
            <a:off x="6505000" y="4176594"/>
            <a:ext cx="4305114" cy="324000"/>
          </a:xfrm>
          <a:prstGeom prst="roundRect">
            <a:avLst/>
          </a:prstGeom>
          <a:solidFill>
            <a:schemeClr val="bg1"/>
          </a:solidFill>
          <a:ln w="9525" algn="ctr">
            <a:noFill/>
            <a:miter lim="800000"/>
          </a:ln>
        </p:spPr>
        <p:txBody>
          <a:bodyPr lIns="79048" tIns="39526" rIns="79048" bIns="39526">
            <a:noAutofit/>
          </a:bodyPr>
          <a:lstStyle/>
          <a:p>
            <a:pPr algn="ctr" defTabSz="789940" fontAlgn="base">
              <a:spcBef>
                <a:spcPct val="0"/>
              </a:spcBef>
              <a:spcAft>
                <a:spcPct val="0"/>
              </a:spcAft>
            </a:pPr>
            <a:r>
              <a:rPr lang="en-US" altLang="zh-CN" sz="16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2015</a:t>
            </a:r>
            <a:r>
              <a:rPr lang="zh-CN" altLang="en-US" sz="1600" b="1" dirty="0">
                <a:solidFill>
                  <a:srgbClr val="003366"/>
                </a:solidFill>
                <a:latin typeface="微软雅黑" panose="020B0503020204020204" pitchFamily="34" charset="-122"/>
                <a:ea typeface="微软雅黑" panose="020B0503020204020204" pitchFamily="34" charset="-122"/>
                <a:cs typeface="Arial" panose="020B0604020202020204" pitchFamily="34" charset="0"/>
              </a:rPr>
              <a:t>年境内证券公司净利润排名</a:t>
            </a:r>
          </a:p>
        </p:txBody>
      </p:sp>
      <p:sp>
        <p:nvSpPr>
          <p:cNvPr id="14" name="TextBox 15"/>
          <p:cNvSpPr txBox="1">
            <a:spLocks noChangeArrowheads="1"/>
          </p:cNvSpPr>
          <p:nvPr/>
        </p:nvSpPr>
        <p:spPr bwMode="auto">
          <a:xfrm>
            <a:off x="880232" y="1357322"/>
            <a:ext cx="682216" cy="193987"/>
          </a:xfrm>
          <a:prstGeom prst="rect">
            <a:avLst/>
          </a:prstGeom>
          <a:noFill/>
          <a:ln w="9525">
            <a:noFill/>
            <a:miter lim="800000"/>
          </a:ln>
        </p:spPr>
        <p:txBody>
          <a:bodyPr lIns="79048" tIns="39526" rIns="79048" bIns="39526">
            <a:spAutoFit/>
          </a:bodyPr>
          <a:lstStyle/>
          <a:p>
            <a:pPr defTabSz="789940" fontAlgn="base">
              <a:spcBef>
                <a:spcPct val="0"/>
              </a:spcBef>
              <a:spcAft>
                <a:spcPct val="0"/>
              </a:spcAft>
            </a:pPr>
            <a:r>
              <a:rPr lang="zh-CN" altLang="en-US" sz="700" dirty="0">
                <a:solidFill>
                  <a:srgbClr val="000000"/>
                </a:solidFill>
              </a:rPr>
              <a:t>亿元人民币</a:t>
            </a:r>
            <a:endParaRPr lang="en-US" altLang="zh-CN" sz="700" dirty="0">
              <a:solidFill>
                <a:srgbClr val="000000"/>
              </a:solidFill>
            </a:endParaRPr>
          </a:p>
        </p:txBody>
      </p:sp>
      <p:sp>
        <p:nvSpPr>
          <p:cNvPr id="15" name="TextBox 15"/>
          <p:cNvSpPr txBox="1">
            <a:spLocks noChangeArrowheads="1"/>
          </p:cNvSpPr>
          <p:nvPr/>
        </p:nvSpPr>
        <p:spPr bwMode="auto">
          <a:xfrm>
            <a:off x="6394134" y="1647011"/>
            <a:ext cx="682215" cy="193987"/>
          </a:xfrm>
          <a:prstGeom prst="rect">
            <a:avLst/>
          </a:prstGeom>
          <a:noFill/>
          <a:ln w="9525">
            <a:noFill/>
            <a:miter lim="800000"/>
          </a:ln>
        </p:spPr>
        <p:txBody>
          <a:bodyPr lIns="79048" tIns="39526" rIns="79048" bIns="39526">
            <a:spAutoFit/>
          </a:bodyPr>
          <a:lstStyle/>
          <a:p>
            <a:pPr defTabSz="789940" fontAlgn="base">
              <a:spcBef>
                <a:spcPct val="0"/>
              </a:spcBef>
              <a:spcAft>
                <a:spcPct val="0"/>
              </a:spcAft>
            </a:pPr>
            <a:r>
              <a:rPr lang="zh-CN" altLang="en-US" sz="700">
                <a:solidFill>
                  <a:srgbClr val="000000"/>
                </a:solidFill>
              </a:rPr>
              <a:t>亿元人民币</a:t>
            </a:r>
            <a:endParaRPr lang="en-US" altLang="zh-CN" sz="700">
              <a:solidFill>
                <a:srgbClr val="000000"/>
              </a:solidFill>
            </a:endParaRPr>
          </a:p>
        </p:txBody>
      </p:sp>
      <p:sp>
        <p:nvSpPr>
          <p:cNvPr id="16" name="TextBox 15"/>
          <p:cNvSpPr txBox="1">
            <a:spLocks noChangeArrowheads="1"/>
          </p:cNvSpPr>
          <p:nvPr/>
        </p:nvSpPr>
        <p:spPr bwMode="auto">
          <a:xfrm>
            <a:off x="6677131" y="6594050"/>
            <a:ext cx="1346901" cy="192560"/>
          </a:xfrm>
          <a:prstGeom prst="rect">
            <a:avLst/>
          </a:prstGeom>
          <a:noFill/>
          <a:ln w="9525">
            <a:noFill/>
            <a:miter lim="800000"/>
          </a:ln>
        </p:spPr>
        <p:txBody>
          <a:bodyPr lIns="79048" tIns="39526" rIns="79048" bIns="39526">
            <a:spAutoFit/>
          </a:bodyPr>
          <a:lstStyle/>
          <a:p>
            <a:pPr defTabSz="789940" fontAlgn="base">
              <a:spcBef>
                <a:spcPct val="0"/>
              </a:spcBef>
              <a:spcAft>
                <a:spcPct val="0"/>
              </a:spcAft>
            </a:pPr>
            <a:r>
              <a:rPr lang="zh-CN" altLang="en-US" sz="700" dirty="0">
                <a:solidFill>
                  <a:srgbClr val="000000"/>
                </a:solidFill>
              </a:rPr>
              <a:t>数据来源：中国证券业协会</a:t>
            </a:r>
            <a:endParaRPr lang="en-US" altLang="zh-CN" sz="700" dirty="0">
              <a:solidFill>
                <a:srgbClr val="000000"/>
              </a:solidFill>
            </a:endParaRPr>
          </a:p>
        </p:txBody>
      </p:sp>
      <p:sp>
        <p:nvSpPr>
          <p:cNvPr id="17" name="TextBox 15"/>
          <p:cNvSpPr txBox="1">
            <a:spLocks noChangeArrowheads="1"/>
          </p:cNvSpPr>
          <p:nvPr/>
        </p:nvSpPr>
        <p:spPr bwMode="auto">
          <a:xfrm>
            <a:off x="737356" y="4500594"/>
            <a:ext cx="682215" cy="193987"/>
          </a:xfrm>
          <a:prstGeom prst="rect">
            <a:avLst/>
          </a:prstGeom>
          <a:noFill/>
          <a:ln w="9525">
            <a:noFill/>
            <a:miter lim="800000"/>
          </a:ln>
        </p:spPr>
        <p:txBody>
          <a:bodyPr lIns="79048" tIns="39526" rIns="79048" bIns="39526">
            <a:spAutoFit/>
          </a:bodyPr>
          <a:lstStyle/>
          <a:p>
            <a:pPr defTabSz="789940" fontAlgn="base">
              <a:spcBef>
                <a:spcPct val="0"/>
              </a:spcBef>
              <a:spcAft>
                <a:spcPct val="0"/>
              </a:spcAft>
            </a:pPr>
            <a:r>
              <a:rPr lang="zh-CN" altLang="en-US" sz="700" dirty="0">
                <a:solidFill>
                  <a:srgbClr val="000000"/>
                </a:solidFill>
              </a:rPr>
              <a:t>亿元人民币</a:t>
            </a:r>
            <a:endParaRPr lang="en-US" altLang="zh-CN" sz="700" dirty="0">
              <a:solidFill>
                <a:srgbClr val="000000"/>
              </a:solidFill>
            </a:endParaRPr>
          </a:p>
        </p:txBody>
      </p:sp>
      <p:sp>
        <p:nvSpPr>
          <p:cNvPr id="18" name="TextBox 15"/>
          <p:cNvSpPr txBox="1">
            <a:spLocks noChangeArrowheads="1"/>
          </p:cNvSpPr>
          <p:nvPr/>
        </p:nvSpPr>
        <p:spPr bwMode="auto">
          <a:xfrm>
            <a:off x="1165984" y="6643734"/>
            <a:ext cx="2275999" cy="192560"/>
          </a:xfrm>
          <a:prstGeom prst="rect">
            <a:avLst/>
          </a:prstGeom>
          <a:noFill/>
          <a:ln w="9525">
            <a:noFill/>
            <a:miter lim="800000"/>
          </a:ln>
        </p:spPr>
        <p:txBody>
          <a:bodyPr lIns="79048" tIns="39526" rIns="79048" bIns="39526">
            <a:spAutoFit/>
          </a:bodyPr>
          <a:lstStyle/>
          <a:p>
            <a:pPr defTabSz="789940" fontAlgn="base">
              <a:spcBef>
                <a:spcPct val="0"/>
              </a:spcBef>
              <a:spcAft>
                <a:spcPct val="0"/>
              </a:spcAft>
            </a:pPr>
            <a:r>
              <a:rPr lang="zh-CN" altLang="en-US" sz="700" dirty="0">
                <a:solidFill>
                  <a:srgbClr val="000000"/>
                </a:solidFill>
              </a:rPr>
              <a:t>数据来源：</a:t>
            </a:r>
            <a:r>
              <a:rPr lang="en-US" altLang="zh-CN" sz="700" dirty="0">
                <a:solidFill>
                  <a:srgbClr val="000000"/>
                </a:solidFill>
              </a:rPr>
              <a:t>WIND</a:t>
            </a:r>
            <a:r>
              <a:rPr lang="zh-CN" altLang="en-US" sz="700" dirty="0">
                <a:solidFill>
                  <a:srgbClr val="000000"/>
                </a:solidFill>
              </a:rPr>
              <a:t>，截至</a:t>
            </a:r>
            <a:r>
              <a:rPr lang="en-US" altLang="zh-CN" sz="700" dirty="0">
                <a:solidFill>
                  <a:srgbClr val="000000"/>
                </a:solidFill>
              </a:rPr>
              <a:t>2015-12-31</a:t>
            </a:r>
          </a:p>
        </p:txBody>
      </p:sp>
      <p:sp>
        <p:nvSpPr>
          <p:cNvPr id="19" name="TextBox 15"/>
          <p:cNvSpPr txBox="1">
            <a:spLocks noChangeArrowheads="1"/>
          </p:cNvSpPr>
          <p:nvPr/>
        </p:nvSpPr>
        <p:spPr bwMode="auto">
          <a:xfrm>
            <a:off x="6309520" y="4429156"/>
            <a:ext cx="682216" cy="193987"/>
          </a:xfrm>
          <a:prstGeom prst="rect">
            <a:avLst/>
          </a:prstGeom>
          <a:noFill/>
          <a:ln w="9525">
            <a:noFill/>
            <a:miter lim="800000"/>
          </a:ln>
        </p:spPr>
        <p:txBody>
          <a:bodyPr lIns="79048" tIns="39526" rIns="79048" bIns="39526">
            <a:spAutoFit/>
          </a:bodyPr>
          <a:lstStyle/>
          <a:p>
            <a:pPr defTabSz="789940" fontAlgn="base">
              <a:spcBef>
                <a:spcPct val="0"/>
              </a:spcBef>
              <a:spcAft>
                <a:spcPct val="0"/>
              </a:spcAft>
            </a:pPr>
            <a:r>
              <a:rPr lang="zh-CN" altLang="en-US" sz="700" dirty="0">
                <a:solidFill>
                  <a:srgbClr val="000000"/>
                </a:solidFill>
              </a:rPr>
              <a:t>亿元人民币</a:t>
            </a:r>
            <a:endParaRPr lang="en-US" altLang="zh-CN" sz="700" dirty="0">
              <a:solidFill>
                <a:srgbClr val="000000"/>
              </a:solidFill>
            </a:endParaRPr>
          </a:p>
        </p:txBody>
      </p:sp>
      <p:sp>
        <p:nvSpPr>
          <p:cNvPr id="20" name="TextBox 19"/>
          <p:cNvSpPr txBox="1">
            <a:spLocks noChangeArrowheads="1"/>
          </p:cNvSpPr>
          <p:nvPr/>
        </p:nvSpPr>
        <p:spPr bwMode="auto">
          <a:xfrm>
            <a:off x="880232" y="3500462"/>
            <a:ext cx="1910787" cy="193987"/>
          </a:xfrm>
          <a:prstGeom prst="rect">
            <a:avLst/>
          </a:prstGeom>
          <a:noFill/>
          <a:ln w="9525">
            <a:noFill/>
            <a:miter lim="800000"/>
          </a:ln>
        </p:spPr>
        <p:txBody>
          <a:bodyPr lIns="79048" tIns="39526" rIns="79048" bIns="39526">
            <a:noAutofit/>
          </a:bodyPr>
          <a:lstStyle/>
          <a:p>
            <a:pPr defTabSz="789940" fontAlgn="base">
              <a:spcBef>
                <a:spcPct val="0"/>
              </a:spcBef>
              <a:spcAft>
                <a:spcPct val="0"/>
              </a:spcAft>
            </a:pPr>
            <a:r>
              <a:rPr lang="zh-CN" altLang="en-US" sz="700" dirty="0">
                <a:solidFill>
                  <a:srgbClr val="000000"/>
                </a:solidFill>
              </a:rPr>
              <a:t>数据来源：中信证券半年报</a:t>
            </a:r>
          </a:p>
        </p:txBody>
      </p:sp>
      <p:sp>
        <p:nvSpPr>
          <p:cNvPr id="21" name="TextBox 15"/>
          <p:cNvSpPr txBox="1">
            <a:spLocks noChangeArrowheads="1"/>
          </p:cNvSpPr>
          <p:nvPr/>
        </p:nvSpPr>
        <p:spPr bwMode="auto">
          <a:xfrm>
            <a:off x="6452396" y="3429024"/>
            <a:ext cx="1779311" cy="193987"/>
          </a:xfrm>
          <a:prstGeom prst="rect">
            <a:avLst/>
          </a:prstGeom>
          <a:noFill/>
          <a:ln w="9525">
            <a:noFill/>
            <a:miter lim="800000"/>
          </a:ln>
        </p:spPr>
        <p:txBody>
          <a:bodyPr lIns="79048" tIns="39526" rIns="79048" bIns="39526">
            <a:noAutofit/>
          </a:bodyPr>
          <a:lstStyle/>
          <a:p>
            <a:pPr defTabSz="789940" fontAlgn="base">
              <a:spcBef>
                <a:spcPct val="0"/>
              </a:spcBef>
              <a:spcAft>
                <a:spcPct val="0"/>
              </a:spcAft>
            </a:pPr>
            <a:r>
              <a:rPr lang="zh-CN" altLang="en-US" sz="700" dirty="0">
                <a:solidFill>
                  <a:srgbClr val="000000"/>
                </a:solidFill>
              </a:rPr>
              <a:t>数据来源：中信证券半年报</a:t>
            </a:r>
          </a:p>
        </p:txBody>
      </p:sp>
      <p:sp>
        <p:nvSpPr>
          <p:cNvPr id="23" name="Rectangle 11"/>
          <p:cNvSpPr>
            <a:spLocks noChangeArrowheads="1"/>
          </p:cNvSpPr>
          <p:nvPr/>
        </p:nvSpPr>
        <p:spPr bwMode="auto">
          <a:xfrm>
            <a:off x="-22978" y="858026"/>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24" name="标题 1"/>
          <p:cNvSpPr>
            <a:spLocks noGrp="1"/>
          </p:cNvSpPr>
          <p:nvPr/>
        </p:nvSpPr>
        <p:spPr bwMode="auto">
          <a:xfrm>
            <a:off x="-2" y="204628"/>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公司主要财务表现</a:t>
            </a:r>
            <a:endParaRPr lang="zh-CN" altLang="en-US" dirty="0">
              <a:latin typeface="Franklin Gothic Medium" panose="020B0603020102020204" pitchFamily="34" charset="0"/>
              <a:ea typeface="微软雅黑" panose="020B0503020204020204" pitchFamily="34" charset="-122"/>
            </a:endParaRPr>
          </a:p>
        </p:txBody>
      </p:sp>
      <p:pic>
        <p:nvPicPr>
          <p:cNvPr id="25" name="图片 2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45"/>
          <p:cNvSpPr>
            <a:spLocks noChangeShapeType="1"/>
          </p:cNvSpPr>
          <p:nvPr/>
        </p:nvSpPr>
        <p:spPr bwMode="auto">
          <a:xfrm>
            <a:off x="9452792" y="1643844"/>
            <a:ext cx="1800000" cy="0"/>
          </a:xfrm>
          <a:prstGeom prst="line">
            <a:avLst/>
          </a:prstGeom>
          <a:noFill/>
          <a:ln w="9525">
            <a:solidFill>
              <a:schemeClr val="tx1"/>
            </a:solidFill>
            <a:prstDash val="dash"/>
            <a:round/>
          </a:ln>
        </p:spPr>
        <p:txBody>
          <a:bodyPr lIns="104829" tIns="52419" rIns="104829" bIns="52419" anchor="ctr"/>
          <a:lstStyle/>
          <a:p>
            <a:pPr defTabSz="789940" fontAlgn="base">
              <a:spcBef>
                <a:spcPct val="0"/>
              </a:spcBef>
              <a:spcAft>
                <a:spcPct val="0"/>
              </a:spcAft>
            </a:pPr>
            <a:endParaRPr lang="zh-CN" altLang="en-US" b="1">
              <a:solidFill>
                <a:srgbClr val="000000"/>
              </a:solidFill>
              <a:ea typeface="宋体" panose="02010600030101010101" pitchFamily="2" charset="-122"/>
            </a:endParaRPr>
          </a:p>
        </p:txBody>
      </p:sp>
      <p:sp>
        <p:nvSpPr>
          <p:cNvPr id="7" name="Text Box 74"/>
          <p:cNvSpPr txBox="1">
            <a:spLocks noChangeArrowheads="1"/>
          </p:cNvSpPr>
          <p:nvPr/>
        </p:nvSpPr>
        <p:spPr bwMode="auto">
          <a:xfrm>
            <a:off x="9381354" y="1288796"/>
            <a:ext cx="1383181" cy="290528"/>
          </a:xfrm>
          <a:prstGeom prst="rect">
            <a:avLst/>
          </a:prstGeom>
          <a:noFill/>
          <a:ln w="9525" algn="ctr">
            <a:noFill/>
            <a:miter lim="800000"/>
          </a:ln>
          <a:effectLst>
            <a:prstShdw prst="shdw17" dist="17961" dir="2700000">
              <a:srgbClr val="001F5C"/>
            </a:prstShdw>
          </a:effectLst>
        </p:spPr>
        <p:txBody>
          <a:bodyPr lIns="104829" tIns="52419" rIns="104829" bIns="52419">
            <a:spAutoFit/>
          </a:bodyPr>
          <a:lstStyle/>
          <a:p>
            <a:pPr defTabSz="908050" fontAlgn="base">
              <a:spcBef>
                <a:spcPct val="50000"/>
              </a:spcBef>
              <a:spcAft>
                <a:spcPct val="0"/>
              </a:spcAft>
            </a:pP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证券时报</a:t>
            </a:r>
            <a:r>
              <a:rPr lang="en-US" altLang="zh-CN" sz="1200" b="1" dirty="0">
                <a:solidFill>
                  <a:srgbClr val="000000"/>
                </a:solidFill>
                <a:latin typeface="微软雅黑" panose="020B0503020204020204" pitchFamily="34" charset="-122"/>
                <a:ea typeface="微软雅黑" panose="020B0503020204020204" pitchFamily="34" charset="-122"/>
              </a:rPr>
              <a:t>》</a:t>
            </a:r>
          </a:p>
        </p:txBody>
      </p:sp>
      <p:sp>
        <p:nvSpPr>
          <p:cNvPr id="8" name="Rectangle 32"/>
          <p:cNvSpPr>
            <a:spLocks noChangeArrowheads="1"/>
          </p:cNvSpPr>
          <p:nvPr/>
        </p:nvSpPr>
        <p:spPr bwMode="auto">
          <a:xfrm>
            <a:off x="9387940" y="1542386"/>
            <a:ext cx="2565182" cy="1601656"/>
          </a:xfrm>
          <a:prstGeom prst="rect">
            <a:avLst/>
          </a:prstGeom>
          <a:noFill/>
          <a:ln w="9525" algn="ctr">
            <a:noFill/>
            <a:miter lim="800000"/>
          </a:ln>
          <a:effectLst>
            <a:prstShdw prst="shdw17" dist="17961" dir="2700000">
              <a:srgbClr val="001F5C"/>
            </a:prstShdw>
          </a:effectLst>
        </p:spPr>
        <p:txBody>
          <a:bodyPr wrap="square" lIns="104829" tIns="52419" rIns="104829" bIns="52419" anchor="ctr">
            <a:spAutoFit/>
          </a:bodyPr>
          <a:lstStyle/>
          <a:p>
            <a:pPr marL="171450" indent="-171450" defTabSz="789940" fontAlgn="base">
              <a:lnSpc>
                <a:spcPct val="120000"/>
              </a:lnSpc>
              <a:spcBef>
                <a:spcPct val="0"/>
              </a:spcBef>
              <a:spcAft>
                <a:spcPct val="0"/>
              </a:spcAft>
              <a:buFont typeface="Arial" panose="020B0604020202020204" pitchFamily="34" charset="0"/>
              <a:buChar char="•"/>
            </a:pPr>
            <a:endParaRPr lang="en-US" altLang="zh-CN" sz="900" dirty="0">
              <a:solidFill>
                <a:srgbClr val="000000"/>
              </a:solidFill>
              <a:latin typeface="微软雅黑" panose="020B0503020204020204" pitchFamily="34" charset="-122"/>
              <a:ea typeface="微软雅黑" panose="020B0503020204020204" pitchFamily="34" charset="-122"/>
            </a:endParaRPr>
          </a:p>
          <a:p>
            <a:pPr marL="171450" indent="-171450" defTabSz="789940" fontAlgn="base">
              <a:lnSpc>
                <a:spcPct val="120000"/>
              </a:lnSpc>
              <a:spcBef>
                <a:spcPct val="0"/>
              </a:spcBef>
              <a:spcAft>
                <a:spcPct val="0"/>
              </a:spcAft>
              <a:buFont typeface="Arial" panose="020B0604020202020204" pitchFamily="34" charset="0"/>
              <a:buChar char="•"/>
            </a:pPr>
            <a:r>
              <a:rPr lang="en-US" altLang="zh-CN" sz="900" dirty="0">
                <a:solidFill>
                  <a:srgbClr val="000000"/>
                </a:solidFill>
                <a:latin typeface="微软雅黑" panose="020B0503020204020204" pitchFamily="34" charset="-122"/>
                <a:ea typeface="微软雅黑" panose="020B0503020204020204" pitchFamily="34" charset="-122"/>
              </a:rPr>
              <a:t>2014</a:t>
            </a:r>
            <a:r>
              <a:rPr lang="zh-CN" altLang="en-US" sz="900" dirty="0">
                <a:solidFill>
                  <a:srgbClr val="000000"/>
                </a:solidFill>
                <a:latin typeface="微软雅黑" panose="020B0503020204020204" pitchFamily="34" charset="-122"/>
                <a:ea typeface="微软雅黑" panose="020B0503020204020204" pitchFamily="34" charset="-122"/>
              </a:rPr>
              <a:t>年荣获“中国最佳财富管理机构”、</a:t>
            </a:r>
            <a:endParaRPr lang="en-US" altLang="zh-CN" sz="900" dirty="0">
              <a:solidFill>
                <a:srgbClr val="000000"/>
              </a:solidFill>
              <a:latin typeface="微软雅黑" panose="020B0503020204020204" pitchFamily="34" charset="-122"/>
              <a:ea typeface="微软雅黑" panose="020B0503020204020204" pitchFamily="34" charset="-122"/>
            </a:endParaRPr>
          </a:p>
          <a:p>
            <a:pPr defTabSz="789940" fontAlgn="base">
              <a:lnSpc>
                <a:spcPct val="120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rPr>
              <a:t>                        “中国最佳资产管理券商”、</a:t>
            </a:r>
            <a:endParaRPr lang="en-US" altLang="zh-CN" sz="900" dirty="0">
              <a:solidFill>
                <a:srgbClr val="000000"/>
              </a:solidFill>
              <a:latin typeface="微软雅黑" panose="020B0503020204020204" pitchFamily="34" charset="-122"/>
              <a:ea typeface="微软雅黑" panose="020B0503020204020204" pitchFamily="34" charset="-122"/>
            </a:endParaRPr>
          </a:p>
          <a:p>
            <a:pPr defTabSz="789940" fontAlgn="base">
              <a:lnSpc>
                <a:spcPct val="120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rPr>
              <a:t>                        “中国最佳证券经纪券商”、</a:t>
            </a:r>
            <a:endParaRPr lang="en-US" altLang="zh-CN" sz="900" dirty="0">
              <a:solidFill>
                <a:srgbClr val="000000"/>
              </a:solidFill>
              <a:latin typeface="微软雅黑" panose="020B0503020204020204" pitchFamily="34" charset="-122"/>
              <a:ea typeface="微软雅黑" panose="020B0503020204020204" pitchFamily="34" charset="-122"/>
            </a:endParaRPr>
          </a:p>
          <a:p>
            <a:pPr defTabSz="789940" fontAlgn="base">
              <a:lnSpc>
                <a:spcPct val="120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rPr>
              <a:t>                        “中国最佳融资融券券商”</a:t>
            </a:r>
          </a:p>
          <a:p>
            <a:pPr marL="171450" indent="-171450" defTabSz="789940" fontAlgn="base">
              <a:lnSpc>
                <a:spcPct val="120000"/>
              </a:lnSpc>
              <a:spcBef>
                <a:spcPct val="0"/>
              </a:spcBef>
              <a:spcAft>
                <a:spcPct val="0"/>
              </a:spcAft>
              <a:buFont typeface="Arial" panose="020B0604020202020204" pitchFamily="34" charset="0"/>
              <a:buChar char="•"/>
            </a:pPr>
            <a:r>
              <a:rPr lang="en-US" altLang="zh-CN" sz="900" dirty="0">
                <a:solidFill>
                  <a:srgbClr val="000000"/>
                </a:solidFill>
                <a:latin typeface="微软雅黑" panose="020B0503020204020204" pitchFamily="34" charset="-122"/>
                <a:ea typeface="微软雅黑" panose="020B0503020204020204" pitchFamily="34" charset="-122"/>
                <a:sym typeface="+mn-ea"/>
              </a:rPr>
              <a:t>2015年荣获“2015中国区最佳全能投行”</a:t>
            </a:r>
          </a:p>
          <a:p>
            <a:pPr marL="171450" indent="-171450" defTabSz="789940" fontAlgn="base">
              <a:lnSpc>
                <a:spcPct val="120000"/>
              </a:lnSpc>
              <a:spcBef>
                <a:spcPct val="0"/>
              </a:spcBef>
              <a:spcAft>
                <a:spcPct val="0"/>
              </a:spcAft>
              <a:buFont typeface="Arial" panose="020B0604020202020204" pitchFamily="34" charset="0"/>
              <a:buChar char="•"/>
            </a:pPr>
            <a:r>
              <a:rPr lang="en-US" altLang="zh-CN" sz="900" dirty="0">
                <a:solidFill>
                  <a:srgbClr val="000000"/>
                </a:solidFill>
                <a:latin typeface="微软雅黑" panose="020B0503020204020204" pitchFamily="34" charset="-122"/>
                <a:ea typeface="微软雅黑" panose="020B0503020204020204" pitchFamily="34" charset="-122"/>
                <a:sym typeface="+mn-ea"/>
              </a:rPr>
              <a:t>2016</a:t>
            </a:r>
            <a:r>
              <a:rPr lang="zh-CN" altLang="en-US" sz="900" dirty="0">
                <a:solidFill>
                  <a:srgbClr val="000000"/>
                </a:solidFill>
                <a:latin typeface="微软雅黑" panose="020B0503020204020204" pitchFamily="34" charset="-122"/>
                <a:ea typeface="微软雅黑" panose="020B0503020204020204" pitchFamily="34" charset="-122"/>
                <a:sym typeface="+mn-ea"/>
              </a:rPr>
              <a:t>年中信期货荣获</a:t>
            </a:r>
            <a:r>
              <a:rPr lang="en-US" altLang="zh-CN" sz="900" dirty="0">
                <a:solidFill>
                  <a:srgbClr val="000000"/>
                </a:solidFill>
                <a:latin typeface="微软雅黑" panose="020B0503020204020204" pitchFamily="34" charset="-122"/>
                <a:ea typeface="微软雅黑" panose="020B0503020204020204" pitchFamily="34" charset="-122"/>
                <a:sym typeface="+mn-ea"/>
              </a:rPr>
              <a:t>“</a:t>
            </a:r>
            <a:r>
              <a:rPr lang="zh-CN" altLang="en-US" sz="900" dirty="0">
                <a:solidFill>
                  <a:srgbClr val="000000"/>
                </a:solidFill>
                <a:latin typeface="微软雅黑" panose="020B0503020204020204" pitchFamily="34" charset="-122"/>
                <a:ea typeface="微软雅黑" panose="020B0503020204020204" pitchFamily="34" charset="-122"/>
                <a:sym typeface="+mn-ea"/>
              </a:rPr>
              <a:t>中国最佳期货公司奖</a:t>
            </a:r>
            <a:r>
              <a:rPr lang="en-US" altLang="zh-CN" sz="900" dirty="0" smtClean="0">
                <a:solidFill>
                  <a:srgbClr val="000000"/>
                </a:solidFill>
                <a:latin typeface="微软雅黑" panose="020B0503020204020204" pitchFamily="34" charset="-122"/>
                <a:ea typeface="微软雅黑" panose="020B0503020204020204" pitchFamily="34" charset="-122"/>
                <a:sym typeface="+mn-ea"/>
              </a:rPr>
              <a:t>”</a:t>
            </a:r>
            <a:r>
              <a:rPr lang="zh-CN" altLang="en-US" sz="900" dirty="0" smtClean="0">
                <a:solidFill>
                  <a:srgbClr val="000000"/>
                </a:solidFill>
                <a:latin typeface="微软雅黑" panose="020B0503020204020204" pitchFamily="34" charset="-122"/>
                <a:ea typeface="微软雅黑" panose="020B0503020204020204" pitchFamily="34" charset="-122"/>
                <a:sym typeface="+mn-ea"/>
              </a:rPr>
              <a:t>、</a:t>
            </a:r>
            <a:r>
              <a:rPr lang="en-US" altLang="zh-CN" sz="900" dirty="0" smtClean="0">
                <a:solidFill>
                  <a:srgbClr val="000000"/>
                </a:solidFill>
                <a:latin typeface="微软雅黑" panose="020B0503020204020204" pitchFamily="34" charset="-122"/>
                <a:ea typeface="微软雅黑" panose="020B0503020204020204" pitchFamily="34" charset="-122"/>
                <a:sym typeface="+mn-ea"/>
              </a:rPr>
              <a:t>“</a:t>
            </a:r>
            <a:r>
              <a:rPr lang="zh-CN" altLang="en-US" sz="900" dirty="0">
                <a:solidFill>
                  <a:srgbClr val="000000"/>
                </a:solidFill>
                <a:latin typeface="微软雅黑" panose="020B0503020204020204" pitchFamily="34" charset="-122"/>
                <a:ea typeface="微软雅黑" panose="020B0503020204020204" pitchFamily="34" charset="-122"/>
                <a:sym typeface="+mn-ea"/>
              </a:rPr>
              <a:t>最佳金融期货服务奖</a:t>
            </a:r>
            <a:r>
              <a:rPr lang="en-US" altLang="zh-CN" sz="900" dirty="0">
                <a:solidFill>
                  <a:srgbClr val="000000"/>
                </a:solidFill>
                <a:latin typeface="微软雅黑" panose="020B0503020204020204" pitchFamily="34" charset="-122"/>
                <a:ea typeface="微软雅黑" panose="020B0503020204020204" pitchFamily="34" charset="-122"/>
                <a:sym typeface="+mn-ea"/>
              </a:rPr>
              <a:t>”</a:t>
            </a:r>
            <a:endParaRPr lang="en-US" altLang="zh-CN" sz="900" dirty="0">
              <a:solidFill>
                <a:srgbClr val="000000"/>
              </a:solidFill>
              <a:latin typeface="微软雅黑" panose="020B0503020204020204" pitchFamily="34" charset="-122"/>
              <a:ea typeface="微软雅黑" panose="020B0503020204020204" pitchFamily="34" charset="-122"/>
            </a:endParaRPr>
          </a:p>
          <a:p>
            <a:pPr defTabSz="789940" fontAlgn="base">
              <a:lnSpc>
                <a:spcPct val="120000"/>
              </a:lnSpc>
              <a:spcBef>
                <a:spcPct val="0"/>
              </a:spcBef>
              <a:spcAft>
                <a:spcPct val="0"/>
              </a:spcAft>
            </a:pPr>
            <a:endParaRPr lang="en-US" altLang="zh-CN" sz="900" dirty="0">
              <a:solidFill>
                <a:srgbClr val="000000"/>
              </a:solidFill>
              <a:latin typeface="微软雅黑" panose="020B0503020204020204" pitchFamily="34" charset="-122"/>
              <a:ea typeface="微软雅黑" panose="020B0503020204020204" pitchFamily="34" charset="-122"/>
            </a:endParaRPr>
          </a:p>
        </p:txBody>
      </p:sp>
      <p:sp>
        <p:nvSpPr>
          <p:cNvPr id="9" name="Rectangle 32"/>
          <p:cNvSpPr>
            <a:spLocks noChangeArrowheads="1"/>
          </p:cNvSpPr>
          <p:nvPr/>
        </p:nvSpPr>
        <p:spPr bwMode="auto">
          <a:xfrm>
            <a:off x="5345136" y="5557985"/>
            <a:ext cx="2964648" cy="1015081"/>
          </a:xfrm>
          <a:prstGeom prst="rect">
            <a:avLst/>
          </a:prstGeom>
          <a:noFill/>
          <a:ln w="9525" algn="ctr">
            <a:noFill/>
            <a:miter lim="800000"/>
          </a:ln>
          <a:effectLst>
            <a:prstShdw prst="shdw17" dist="17961" dir="2700000">
              <a:srgbClr val="001F5C"/>
            </a:prstShdw>
          </a:effectLst>
        </p:spPr>
        <p:txBody>
          <a:bodyPr wrap="square" lIns="90864" tIns="45432" rIns="90864" bIns="45432" anchor="ctr">
            <a:spAutoFit/>
          </a:bodyPr>
          <a:lstStyle/>
          <a:p>
            <a:pPr marL="171450" indent="-171450" defTabSz="789940" fontAlgn="base">
              <a:spcBef>
                <a:spcPct val="0"/>
              </a:spcBef>
              <a:spcAft>
                <a:spcPct val="0"/>
              </a:spcAft>
              <a:buFont typeface="Arial" panose="020B060402020202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sym typeface="+mn-ea"/>
              </a:rPr>
              <a:t>2006</a:t>
            </a:r>
            <a:r>
              <a:rPr lang="zh-CN" altLang="en-US" sz="1000" dirty="0">
                <a:solidFill>
                  <a:srgbClr val="000000"/>
                </a:solidFill>
                <a:latin typeface="微软雅黑" panose="020B0503020204020204" pitchFamily="34" charset="-122"/>
                <a:ea typeface="微软雅黑" panose="020B0503020204020204" pitchFamily="34" charset="-122"/>
                <a:sym typeface="+mn-ea"/>
              </a:rPr>
              <a:t>年</a:t>
            </a:r>
            <a:r>
              <a:rPr lang="en-US" altLang="zh-CN" sz="1000" dirty="0">
                <a:solidFill>
                  <a:srgbClr val="000000"/>
                </a:solidFill>
                <a:latin typeface="微软雅黑" panose="020B0503020204020204" pitchFamily="34" charset="-122"/>
                <a:ea typeface="微软雅黑" panose="020B0503020204020204" pitchFamily="34" charset="-122"/>
                <a:sym typeface="+mn-ea"/>
              </a:rPr>
              <a:t>-2014</a:t>
            </a:r>
            <a:r>
              <a:rPr lang="zh-CN" altLang="en-US" sz="1000" dirty="0">
                <a:solidFill>
                  <a:srgbClr val="000000"/>
                </a:solidFill>
                <a:latin typeface="微软雅黑" panose="020B0503020204020204" pitchFamily="34" charset="-122"/>
                <a:ea typeface="微软雅黑" panose="020B0503020204020204" pitchFamily="34" charset="-122"/>
                <a:sym typeface="+mn-ea"/>
              </a:rPr>
              <a:t>年，七次蝉联“本土最佳研究团队 ”第一名</a:t>
            </a:r>
            <a:endParaRPr lang="en-US" altLang="zh-CN" sz="1000" dirty="0">
              <a:solidFill>
                <a:srgbClr val="000000"/>
              </a:solidFill>
              <a:latin typeface="微软雅黑" panose="020B0503020204020204" pitchFamily="34" charset="-122"/>
              <a:ea typeface="微软雅黑" panose="020B0503020204020204" pitchFamily="34" charset="-122"/>
            </a:endParaRPr>
          </a:p>
          <a:p>
            <a:pPr marL="171450" indent="-171450" defTabSz="789940" fontAlgn="base">
              <a:spcBef>
                <a:spcPct val="0"/>
              </a:spcBef>
              <a:spcAft>
                <a:spcPct val="0"/>
              </a:spcAft>
              <a:buFont typeface="Arial" panose="020B060402020202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rPr>
              <a:t>2015</a:t>
            </a:r>
            <a:r>
              <a:rPr lang="zh-CN" altLang="en-US" sz="1000" dirty="0">
                <a:solidFill>
                  <a:srgbClr val="000000"/>
                </a:solidFill>
                <a:latin typeface="微软雅黑" panose="020B0503020204020204" pitchFamily="34" charset="-122"/>
                <a:ea typeface="微软雅黑" panose="020B0503020204020204" pitchFamily="34" charset="-122"/>
              </a:rPr>
              <a:t>年获评“本土最佳投行团队”第一名</a:t>
            </a:r>
            <a:endParaRPr lang="en-US" altLang="zh-CN" sz="1000" dirty="0">
              <a:solidFill>
                <a:srgbClr val="000000"/>
              </a:solidFill>
              <a:latin typeface="微软雅黑" panose="020B0503020204020204" pitchFamily="34" charset="-122"/>
              <a:ea typeface="微软雅黑" panose="020B0503020204020204" pitchFamily="34" charset="-122"/>
            </a:endParaRPr>
          </a:p>
          <a:p>
            <a:pPr marL="171450" indent="-171450" defTabSz="789940" fontAlgn="base">
              <a:spcBef>
                <a:spcPct val="0"/>
              </a:spcBef>
              <a:spcAft>
                <a:spcPct val="0"/>
              </a:spcAft>
              <a:buFont typeface="Arial" panose="020B060402020202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rPr>
              <a:t>2015</a:t>
            </a:r>
            <a:r>
              <a:rPr lang="zh-CN" altLang="en-US" sz="1000" dirty="0">
                <a:solidFill>
                  <a:srgbClr val="000000"/>
                </a:solidFill>
                <a:latin typeface="微软雅黑" panose="020B0503020204020204" pitchFamily="34" charset="-122"/>
                <a:ea typeface="微软雅黑" panose="020B0503020204020204" pitchFamily="34" charset="-122"/>
              </a:rPr>
              <a:t>年获评“最具创新能力投行”第一名</a:t>
            </a:r>
            <a:endParaRPr lang="en-US" altLang="zh-CN" sz="1000" dirty="0">
              <a:solidFill>
                <a:srgbClr val="000000"/>
              </a:solidFill>
              <a:latin typeface="微软雅黑" panose="020B0503020204020204" pitchFamily="34" charset="-122"/>
              <a:ea typeface="微软雅黑" panose="020B0503020204020204" pitchFamily="34" charset="-122"/>
            </a:endParaRPr>
          </a:p>
          <a:p>
            <a:pPr marL="171450" indent="-171450" defTabSz="789940" fontAlgn="base">
              <a:spcBef>
                <a:spcPct val="0"/>
              </a:spcBef>
              <a:spcAft>
                <a:spcPct val="0"/>
              </a:spcAft>
              <a:buFont typeface="Arial" panose="020B060402020202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rPr>
              <a:t>2015</a:t>
            </a:r>
            <a:r>
              <a:rPr lang="zh-CN" altLang="en-US" sz="1000" dirty="0">
                <a:solidFill>
                  <a:srgbClr val="000000"/>
                </a:solidFill>
                <a:latin typeface="微软雅黑" panose="020B0503020204020204" pitchFamily="34" charset="-122"/>
                <a:ea typeface="微软雅黑" panose="020B0503020204020204" pitchFamily="34" charset="-122"/>
              </a:rPr>
              <a:t>年获评“并购业务最佳投行”第一名</a:t>
            </a:r>
            <a:endParaRPr lang="en-US" altLang="zh-CN" sz="1000" dirty="0">
              <a:solidFill>
                <a:srgbClr val="000000"/>
              </a:solidFill>
              <a:latin typeface="微软雅黑" panose="020B0503020204020204" pitchFamily="34" charset="-122"/>
              <a:ea typeface="微软雅黑" panose="020B0503020204020204" pitchFamily="34" charset="-122"/>
            </a:endParaRPr>
          </a:p>
          <a:p>
            <a:pPr marL="171450" indent="-171450" defTabSz="789940" fontAlgn="base">
              <a:spcBef>
                <a:spcPct val="0"/>
              </a:spcBef>
              <a:spcAft>
                <a:spcPct val="0"/>
              </a:spcAft>
              <a:buFont typeface="Arial" panose="020B060402020202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rPr>
              <a:t>2015</a:t>
            </a:r>
            <a:r>
              <a:rPr lang="zh-CN" altLang="en-US" sz="1000" dirty="0">
                <a:solidFill>
                  <a:srgbClr val="000000"/>
                </a:solidFill>
                <a:latin typeface="微软雅黑" panose="020B0503020204020204" pitchFamily="34" charset="-122"/>
                <a:ea typeface="微软雅黑" panose="020B0503020204020204" pitchFamily="34" charset="-122"/>
              </a:rPr>
              <a:t>年获评“海外市场能力最佳投行”第二</a:t>
            </a:r>
            <a:r>
              <a:rPr lang="zh-CN" altLang="en-US" sz="1000" dirty="0" smtClean="0">
                <a:solidFill>
                  <a:srgbClr val="000000"/>
                </a:solidFill>
                <a:latin typeface="微软雅黑" panose="020B0503020204020204" pitchFamily="34" charset="-122"/>
                <a:ea typeface="微软雅黑" panose="020B0503020204020204" pitchFamily="34" charset="-122"/>
              </a:rPr>
              <a:t>名</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10" name="Line 45"/>
          <p:cNvSpPr>
            <a:spLocks noChangeShapeType="1"/>
          </p:cNvSpPr>
          <p:nvPr/>
        </p:nvSpPr>
        <p:spPr bwMode="auto">
          <a:xfrm>
            <a:off x="1307515" y="2072472"/>
            <a:ext cx="1773468" cy="0"/>
          </a:xfrm>
          <a:prstGeom prst="line">
            <a:avLst/>
          </a:prstGeom>
          <a:noFill/>
          <a:ln w="9525">
            <a:solidFill>
              <a:schemeClr val="tx1"/>
            </a:solidFill>
            <a:prstDash val="dash"/>
            <a:round/>
          </a:ln>
        </p:spPr>
        <p:txBody>
          <a:bodyPr lIns="90864" tIns="45432" rIns="90864" bIns="45432" anchor="ctr"/>
          <a:lstStyle/>
          <a:p>
            <a:pPr defTabSz="789940" fontAlgn="base">
              <a:spcBef>
                <a:spcPct val="0"/>
              </a:spcBef>
              <a:spcAft>
                <a:spcPct val="0"/>
              </a:spcAft>
            </a:pPr>
            <a:endParaRPr lang="zh-CN" altLang="en-US" b="1">
              <a:solidFill>
                <a:srgbClr val="000000"/>
              </a:solidFill>
              <a:ea typeface="宋体" panose="02010600030101010101" pitchFamily="2" charset="-122"/>
            </a:endParaRPr>
          </a:p>
        </p:txBody>
      </p:sp>
      <p:pic>
        <p:nvPicPr>
          <p:cNvPr id="11" name="Picture 7"/>
          <p:cNvPicPr>
            <a:picLocks noChangeAspect="1" noChangeArrowheads="1"/>
          </p:cNvPicPr>
          <p:nvPr/>
        </p:nvPicPr>
        <p:blipFill>
          <a:blip r:embed="rId2" cstate="print"/>
          <a:srcRect/>
          <a:stretch>
            <a:fillRect/>
          </a:stretch>
        </p:blipFill>
        <p:spPr bwMode="auto">
          <a:xfrm>
            <a:off x="380166" y="1358092"/>
            <a:ext cx="785818" cy="878759"/>
          </a:xfrm>
          <a:prstGeom prst="rect">
            <a:avLst/>
          </a:prstGeom>
          <a:ln>
            <a:noFill/>
          </a:ln>
          <a:effectLst>
            <a:outerShdw blurRad="190500" algn="tl" rotWithShape="0">
              <a:srgbClr val="000000">
                <a:alpha val="70000"/>
              </a:srgbClr>
            </a:outerShdw>
          </a:effectLst>
        </p:spPr>
      </p:pic>
      <p:sp>
        <p:nvSpPr>
          <p:cNvPr id="12" name="Line 45"/>
          <p:cNvSpPr>
            <a:spLocks noChangeShapeType="1"/>
          </p:cNvSpPr>
          <p:nvPr/>
        </p:nvSpPr>
        <p:spPr bwMode="auto">
          <a:xfrm flipV="1">
            <a:off x="5595140" y="5501496"/>
            <a:ext cx="2065637" cy="7131"/>
          </a:xfrm>
          <a:prstGeom prst="line">
            <a:avLst/>
          </a:prstGeom>
          <a:noFill/>
          <a:ln w="9525">
            <a:solidFill>
              <a:schemeClr val="tx1"/>
            </a:solidFill>
            <a:prstDash val="dash"/>
            <a:round/>
          </a:ln>
        </p:spPr>
        <p:txBody>
          <a:bodyPr lIns="90864" tIns="45432" rIns="90864" bIns="45432" anchor="ctr"/>
          <a:lstStyle/>
          <a:p>
            <a:pPr defTabSz="789940" fontAlgn="base">
              <a:spcBef>
                <a:spcPct val="0"/>
              </a:spcBef>
              <a:spcAft>
                <a:spcPct val="0"/>
              </a:spcAft>
            </a:pPr>
            <a:endParaRPr lang="zh-CN" altLang="en-US" b="1">
              <a:solidFill>
                <a:srgbClr val="000000"/>
              </a:solidFill>
              <a:ea typeface="宋体" panose="02010600030101010101" pitchFamily="2" charset="-122"/>
            </a:endParaRPr>
          </a:p>
        </p:txBody>
      </p:sp>
      <p:sp>
        <p:nvSpPr>
          <p:cNvPr id="13" name="Rectangle 13"/>
          <p:cNvSpPr>
            <a:spLocks noChangeArrowheads="1"/>
          </p:cNvSpPr>
          <p:nvPr/>
        </p:nvSpPr>
        <p:spPr bwMode="auto">
          <a:xfrm>
            <a:off x="1174456" y="3501232"/>
            <a:ext cx="2920486" cy="1199747"/>
          </a:xfrm>
          <a:prstGeom prst="rect">
            <a:avLst/>
          </a:prstGeom>
          <a:noFill/>
          <a:ln w="9525" algn="ctr">
            <a:noFill/>
            <a:miter lim="800000"/>
          </a:ln>
          <a:effectLst>
            <a:prstShdw prst="shdw17" dist="17961" dir="2700000">
              <a:srgbClr val="001F5C"/>
            </a:prstShdw>
          </a:effectLst>
        </p:spPr>
        <p:txBody>
          <a:bodyPr wrap="square" lIns="90864" tIns="45432" rIns="90864" bIns="45432" anchor="ctr">
            <a:spAutoFit/>
          </a:bodyPr>
          <a:lstStyle/>
          <a:p>
            <a:pPr marL="171450" indent="-171450" defTabSz="789940" fontAlgn="base">
              <a:lnSpc>
                <a:spcPct val="120000"/>
              </a:lnSpc>
              <a:spcBef>
                <a:spcPct val="0"/>
              </a:spcBef>
              <a:spcAft>
                <a:spcPct val="0"/>
              </a:spcAft>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sym typeface="+mn-ea"/>
              </a:rPr>
              <a:t>2014年荣获“最佳亚洲投资银行”、“最佳中国投资银行”、“最佳中国债券融资行”</a:t>
            </a:r>
            <a:endParaRPr lang="zh-CN" altLang="en-US" sz="1000" dirty="0">
              <a:solidFill>
                <a:srgbClr val="000000"/>
              </a:solidFill>
              <a:latin typeface="微软雅黑" panose="020B0503020204020204" pitchFamily="34" charset="-122"/>
              <a:ea typeface="微软雅黑" panose="020B0503020204020204" pitchFamily="34" charset="-122"/>
            </a:endParaRPr>
          </a:p>
          <a:p>
            <a:pPr marL="171450" indent="-171450" defTabSz="789940" fontAlgn="base">
              <a:lnSpc>
                <a:spcPct val="120000"/>
              </a:lnSpc>
              <a:spcBef>
                <a:spcPct val="0"/>
              </a:spcBef>
              <a:spcAft>
                <a:spcPct val="0"/>
              </a:spcAft>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rPr>
              <a:t>201</a:t>
            </a:r>
            <a:r>
              <a:rPr lang="en-US" altLang="zh-CN" sz="1000" dirty="0">
                <a:solidFill>
                  <a:srgbClr val="000000"/>
                </a:solidFill>
                <a:latin typeface="微软雅黑" panose="020B0503020204020204" pitchFamily="34" charset="-122"/>
                <a:ea typeface="微软雅黑" panose="020B0503020204020204" pitchFamily="34" charset="-122"/>
              </a:rPr>
              <a:t>4</a:t>
            </a:r>
            <a:r>
              <a:rPr lang="zh-CN" altLang="en-US" sz="1000" dirty="0">
                <a:solidFill>
                  <a:srgbClr val="000000"/>
                </a:solidFill>
                <a:latin typeface="微软雅黑" panose="020B0503020204020204" pitchFamily="34" charset="-122"/>
                <a:ea typeface="微软雅黑" panose="020B0503020204020204" pitchFamily="34" charset="-122"/>
              </a:rPr>
              <a:t>、201</a:t>
            </a:r>
            <a:r>
              <a:rPr lang="en-US" altLang="zh-CN" sz="1000" dirty="0">
                <a:solidFill>
                  <a:srgbClr val="000000"/>
                </a:solidFill>
                <a:latin typeface="微软雅黑" panose="020B0503020204020204" pitchFamily="34" charset="-122"/>
                <a:ea typeface="微软雅黑" panose="020B0503020204020204" pitchFamily="34" charset="-122"/>
              </a:rPr>
              <a:t>5</a:t>
            </a:r>
            <a:r>
              <a:rPr lang="zh-CN" altLang="en-US" sz="1000" dirty="0">
                <a:solidFill>
                  <a:srgbClr val="000000"/>
                </a:solidFill>
                <a:latin typeface="微软雅黑" panose="020B0503020204020204" pitchFamily="34" charset="-122"/>
                <a:ea typeface="微软雅黑" panose="020B0503020204020204" pitchFamily="34" charset="-122"/>
              </a:rPr>
              <a:t>年中信证券国际荣获“香港最佳中资投行”、“香港最佳中资股权融资行”</a:t>
            </a:r>
          </a:p>
          <a:p>
            <a:pPr marL="171450" indent="-171450" defTabSz="789940" fontAlgn="base">
              <a:lnSpc>
                <a:spcPct val="120000"/>
              </a:lnSpc>
              <a:spcBef>
                <a:spcPct val="0"/>
              </a:spcBef>
              <a:spcAft>
                <a:spcPct val="0"/>
              </a:spcAft>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rPr>
              <a:t>2015年中信里昂证券荣获“最佳IPO交易（中广核电力）</a:t>
            </a:r>
          </a:p>
        </p:txBody>
      </p:sp>
      <p:sp>
        <p:nvSpPr>
          <p:cNvPr id="14" name="Rectangle 19"/>
          <p:cNvSpPr>
            <a:spLocks noChangeArrowheads="1"/>
          </p:cNvSpPr>
          <p:nvPr/>
        </p:nvSpPr>
        <p:spPr bwMode="auto">
          <a:xfrm>
            <a:off x="1165984" y="2143910"/>
            <a:ext cx="2686685" cy="553416"/>
          </a:xfrm>
          <a:prstGeom prst="rect">
            <a:avLst/>
          </a:prstGeom>
          <a:noFill/>
          <a:ln w="9525" algn="ctr">
            <a:noFill/>
            <a:miter lim="800000"/>
          </a:ln>
          <a:effectLst>
            <a:prstShdw prst="shdw17" dist="17961" dir="2700000">
              <a:srgbClr val="001F5C"/>
            </a:prstShdw>
          </a:effectLst>
        </p:spPr>
        <p:txBody>
          <a:bodyPr wrap="square" lIns="90864" tIns="45432" rIns="90864" bIns="45432" anchor="ctr">
            <a:spAutoFit/>
          </a:bodyPr>
          <a:lstStyle/>
          <a:p>
            <a:pPr marL="171450" indent="-171450" defTabSz="789940" fontAlgn="base">
              <a:spcBef>
                <a:spcPct val="0"/>
              </a:spcBef>
              <a:spcAft>
                <a:spcPct val="0"/>
              </a:spcAft>
              <a:buFont typeface="Arial" panose="020B060402020202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rPr>
              <a:t>2</a:t>
            </a:r>
            <a:r>
              <a:rPr lang="en-US" sz="1000" dirty="0">
                <a:solidFill>
                  <a:srgbClr val="000000"/>
                </a:solidFill>
                <a:latin typeface="微软雅黑" panose="020B0503020204020204" pitchFamily="34" charset="-122"/>
                <a:ea typeface="微软雅黑" panose="020B0503020204020204" pitchFamily="34" charset="-122"/>
              </a:rPr>
              <a:t>013-2015</a:t>
            </a:r>
            <a:r>
              <a:rPr lang="zh-CN" altLang="en-US" sz="1000" dirty="0">
                <a:solidFill>
                  <a:srgbClr val="000000"/>
                </a:solidFill>
                <a:latin typeface="微软雅黑" panose="020B0503020204020204" pitchFamily="34" charset="-122"/>
                <a:ea typeface="微软雅黑" panose="020B0503020204020204" pitchFamily="34" charset="-122"/>
              </a:rPr>
              <a:t>年荣膺“中国本地最佳券行”</a:t>
            </a:r>
            <a:endParaRPr lang="en-US" altLang="zh-CN" sz="1000" dirty="0">
              <a:solidFill>
                <a:srgbClr val="000000"/>
              </a:solidFill>
              <a:latin typeface="微软雅黑" panose="020B0503020204020204" pitchFamily="34" charset="-122"/>
              <a:ea typeface="微软雅黑" panose="020B0503020204020204" pitchFamily="34" charset="-122"/>
            </a:endParaRPr>
          </a:p>
          <a:p>
            <a:pPr marL="171450" indent="-171450" defTabSz="789940" fontAlgn="base">
              <a:spcBef>
                <a:spcPct val="0"/>
              </a:spcBef>
              <a:spcAft>
                <a:spcPct val="0"/>
              </a:spcAft>
              <a:buFont typeface="Arial" panose="020B060402020202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rPr>
              <a:t>2015</a:t>
            </a:r>
            <a:r>
              <a:rPr lang="zh-CN" altLang="en-US" sz="1000" dirty="0">
                <a:solidFill>
                  <a:srgbClr val="000000"/>
                </a:solidFill>
                <a:latin typeface="微软雅黑" panose="020B0503020204020204" pitchFamily="34" charset="-122"/>
                <a:ea typeface="微软雅黑" panose="020B0503020204020204" pitchFamily="34" charset="-122"/>
              </a:rPr>
              <a:t>年“中国最佳本土券商第二名”（</a:t>
            </a:r>
            <a:r>
              <a:rPr lang="en-US" altLang="zh-CN" sz="1000" dirty="0">
                <a:solidFill>
                  <a:srgbClr val="000000"/>
                </a:solidFill>
                <a:latin typeface="微软雅黑" panose="020B0503020204020204" pitchFamily="34" charset="-122"/>
                <a:ea typeface="微软雅黑" panose="020B0503020204020204" pitchFamily="34" charset="-122"/>
              </a:rPr>
              <a:t>A</a:t>
            </a:r>
            <a:r>
              <a:rPr lang="zh-CN" altLang="en-US" sz="1000" dirty="0">
                <a:solidFill>
                  <a:srgbClr val="000000"/>
                </a:solidFill>
                <a:latin typeface="微软雅黑" panose="020B0503020204020204" pitchFamily="34" charset="-122"/>
                <a:ea typeface="微软雅黑" panose="020B0503020204020204" pitchFamily="34" charset="-122"/>
              </a:rPr>
              <a:t>股、</a:t>
            </a:r>
            <a:r>
              <a:rPr lang="en-US" altLang="zh-CN" sz="1000" dirty="0">
                <a:solidFill>
                  <a:srgbClr val="000000"/>
                </a:solidFill>
                <a:latin typeface="微软雅黑" panose="020B0503020204020204" pitchFamily="34" charset="-122"/>
                <a:ea typeface="微软雅黑" panose="020B0503020204020204" pitchFamily="34" charset="-122"/>
              </a:rPr>
              <a:t>B</a:t>
            </a:r>
            <a:r>
              <a:rPr lang="zh-CN" altLang="en-US" sz="1000" dirty="0">
                <a:solidFill>
                  <a:srgbClr val="000000"/>
                </a:solidFill>
                <a:latin typeface="微软雅黑" panose="020B0503020204020204" pitchFamily="34" charset="-122"/>
                <a:ea typeface="微软雅黑" panose="020B0503020204020204" pitchFamily="34" charset="-122"/>
              </a:rPr>
              <a:t>股、</a:t>
            </a:r>
            <a:r>
              <a:rPr lang="en-US" altLang="zh-CN" sz="1000" dirty="0">
                <a:solidFill>
                  <a:srgbClr val="000000"/>
                </a:solidFill>
                <a:latin typeface="微软雅黑" panose="020B0503020204020204" pitchFamily="34" charset="-122"/>
                <a:ea typeface="微软雅黑" panose="020B0503020204020204" pitchFamily="34" charset="-122"/>
              </a:rPr>
              <a:t>H</a:t>
            </a:r>
            <a:r>
              <a:rPr lang="zh-CN" altLang="en-US" sz="1000" dirty="0">
                <a:solidFill>
                  <a:srgbClr val="000000"/>
                </a:solidFill>
                <a:latin typeface="微软雅黑" panose="020B0503020204020204" pitchFamily="34" charset="-122"/>
                <a:ea typeface="微软雅黑" panose="020B0503020204020204" pitchFamily="34" charset="-122"/>
              </a:rPr>
              <a:t>股研究业务）</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15" name="Rectangle 29"/>
          <p:cNvSpPr>
            <a:spLocks noChangeArrowheads="1"/>
          </p:cNvSpPr>
          <p:nvPr/>
        </p:nvSpPr>
        <p:spPr bwMode="auto">
          <a:xfrm>
            <a:off x="5184618" y="3212673"/>
            <a:ext cx="3196604" cy="645749"/>
          </a:xfrm>
          <a:prstGeom prst="rect">
            <a:avLst/>
          </a:prstGeom>
          <a:noFill/>
          <a:ln w="9525" algn="ctr">
            <a:noFill/>
            <a:miter lim="800000"/>
          </a:ln>
          <a:effectLst>
            <a:prstShdw prst="shdw17" dist="17961" dir="2700000">
              <a:srgbClr val="001F5C"/>
            </a:prstShdw>
          </a:effectLst>
        </p:spPr>
        <p:txBody>
          <a:bodyPr wrap="square" lIns="90864" tIns="45432" rIns="90864" bIns="45432" anchor="ctr">
            <a:spAutoFit/>
          </a:bodyPr>
          <a:lstStyle/>
          <a:p>
            <a:pPr marL="171450" indent="-171450" defTabSz="789940" fontAlgn="base">
              <a:lnSpc>
                <a:spcPct val="120000"/>
              </a:lnSpc>
              <a:spcBef>
                <a:spcPct val="0"/>
              </a:spcBef>
              <a:spcAft>
                <a:spcPct val="0"/>
              </a:spcAft>
              <a:buFont typeface="Arial" panose="020B060402020202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rPr>
              <a:t>2014</a:t>
            </a:r>
            <a:r>
              <a:rPr lang="zh-CN" altLang="en-US" sz="1000" dirty="0">
                <a:solidFill>
                  <a:srgbClr val="000000"/>
                </a:solidFill>
                <a:latin typeface="微软雅黑" panose="020B0503020204020204" pitchFamily="34" charset="-122"/>
                <a:ea typeface="微软雅黑" panose="020B0503020204020204" pitchFamily="34" charset="-122"/>
              </a:rPr>
              <a:t>年荣获“中国最佳本地交易与执行券商”</a:t>
            </a:r>
            <a:endParaRPr lang="en-US" altLang="zh-CN" sz="1000" dirty="0">
              <a:solidFill>
                <a:srgbClr val="000000"/>
              </a:solidFill>
              <a:latin typeface="微软雅黑" panose="020B0503020204020204" pitchFamily="34" charset="-122"/>
              <a:ea typeface="微软雅黑" panose="020B0503020204020204" pitchFamily="34" charset="-122"/>
            </a:endParaRPr>
          </a:p>
          <a:p>
            <a:pPr marL="171450" indent="-171450" defTabSz="789940" fontAlgn="base">
              <a:lnSpc>
                <a:spcPct val="120000"/>
              </a:lnSpc>
              <a:spcBef>
                <a:spcPct val="0"/>
              </a:spcBef>
              <a:spcAft>
                <a:spcPct val="0"/>
              </a:spcAft>
              <a:buFont typeface="Arial" panose="020B060402020202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rPr>
              <a:t>2014</a:t>
            </a:r>
            <a:r>
              <a:rPr lang="zh-CN" altLang="en-US" sz="1000" dirty="0">
                <a:solidFill>
                  <a:srgbClr val="000000"/>
                </a:solidFill>
                <a:latin typeface="微软雅黑" panose="020B0503020204020204" pitchFamily="34" charset="-122"/>
                <a:ea typeface="微软雅黑" panose="020B0503020204020204" pitchFamily="34" charset="-122"/>
              </a:rPr>
              <a:t>年中信里昂证券荣获“</a:t>
            </a:r>
            <a:r>
              <a:rPr lang="en-US" altLang="zh-CN" sz="1000" dirty="0">
                <a:solidFill>
                  <a:srgbClr val="000000"/>
                </a:solidFill>
                <a:latin typeface="微软雅黑" panose="020B0503020204020204" pitchFamily="34" charset="-122"/>
                <a:ea typeface="微软雅黑" panose="020B0503020204020204" pitchFamily="34" charset="-122"/>
              </a:rPr>
              <a:t> </a:t>
            </a:r>
            <a:r>
              <a:rPr lang="zh-CN" altLang="en-US" sz="1000" dirty="0">
                <a:solidFill>
                  <a:srgbClr val="000000"/>
                </a:solidFill>
                <a:latin typeface="微软雅黑" panose="020B0503020204020204" pitchFamily="34" charset="-122"/>
                <a:ea typeface="微软雅黑" panose="020B0503020204020204" pitchFamily="34" charset="-122"/>
              </a:rPr>
              <a:t>香港最佳本地交易与执行券商”、“菲律宾最佳本地交易与执行券商”</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16" name="Line 45"/>
          <p:cNvSpPr>
            <a:spLocks noChangeShapeType="1"/>
          </p:cNvSpPr>
          <p:nvPr/>
        </p:nvSpPr>
        <p:spPr bwMode="auto">
          <a:xfrm>
            <a:off x="5470370" y="3072604"/>
            <a:ext cx="1773468" cy="0"/>
          </a:xfrm>
          <a:prstGeom prst="line">
            <a:avLst/>
          </a:prstGeom>
          <a:noFill/>
          <a:ln w="9525">
            <a:solidFill>
              <a:schemeClr val="tx1"/>
            </a:solidFill>
            <a:prstDash val="dash"/>
            <a:round/>
          </a:ln>
        </p:spPr>
        <p:txBody>
          <a:bodyPr lIns="90864" tIns="45432" rIns="90864" bIns="45432" anchor="ctr"/>
          <a:lstStyle/>
          <a:p>
            <a:pPr defTabSz="789940" fontAlgn="base">
              <a:spcBef>
                <a:spcPct val="0"/>
              </a:spcBef>
              <a:spcAft>
                <a:spcPct val="0"/>
              </a:spcAft>
            </a:pPr>
            <a:endParaRPr lang="zh-CN" altLang="en-US" b="1">
              <a:solidFill>
                <a:srgbClr val="000000"/>
              </a:solidFill>
              <a:ea typeface="宋体" panose="02010600030101010101" pitchFamily="2" charset="-122"/>
            </a:endParaRPr>
          </a:p>
        </p:txBody>
      </p:sp>
      <p:pic>
        <p:nvPicPr>
          <p:cNvPr id="17" name="Picture 18"/>
          <p:cNvPicPr>
            <a:picLocks noChangeAspect="1" noChangeArrowheads="1"/>
          </p:cNvPicPr>
          <p:nvPr/>
        </p:nvPicPr>
        <p:blipFill>
          <a:blip r:embed="rId3" cstate="print"/>
          <a:srcRect r="37837"/>
          <a:stretch>
            <a:fillRect/>
          </a:stretch>
        </p:blipFill>
        <p:spPr bwMode="auto">
          <a:xfrm>
            <a:off x="4237818" y="5009800"/>
            <a:ext cx="917119" cy="563134"/>
          </a:xfrm>
          <a:prstGeom prst="rect">
            <a:avLst/>
          </a:prstGeom>
          <a:ln>
            <a:noFill/>
          </a:ln>
          <a:effectLst>
            <a:outerShdw blurRad="190500" algn="tl" rotWithShape="0">
              <a:srgbClr val="000000">
                <a:alpha val="70000"/>
              </a:srgbClr>
            </a:outerShdw>
          </a:effectLst>
        </p:spPr>
      </p:pic>
      <p:sp>
        <p:nvSpPr>
          <p:cNvPr id="18" name="Line 45"/>
          <p:cNvSpPr>
            <a:spLocks noChangeShapeType="1"/>
          </p:cNvSpPr>
          <p:nvPr/>
        </p:nvSpPr>
        <p:spPr bwMode="auto">
          <a:xfrm>
            <a:off x="1400958" y="5144306"/>
            <a:ext cx="1773468" cy="0"/>
          </a:xfrm>
          <a:prstGeom prst="line">
            <a:avLst/>
          </a:prstGeom>
          <a:noFill/>
          <a:ln w="9525">
            <a:solidFill>
              <a:schemeClr val="tx1"/>
            </a:solidFill>
            <a:prstDash val="dash"/>
            <a:round/>
          </a:ln>
        </p:spPr>
        <p:txBody>
          <a:bodyPr lIns="90864" tIns="45432" rIns="90864" bIns="45432" anchor="ctr"/>
          <a:lstStyle/>
          <a:p>
            <a:pPr defTabSz="789940" fontAlgn="base">
              <a:spcBef>
                <a:spcPct val="0"/>
              </a:spcBef>
              <a:spcAft>
                <a:spcPct val="0"/>
              </a:spcAft>
            </a:pPr>
            <a:endParaRPr lang="zh-CN" altLang="en-US" b="1">
              <a:solidFill>
                <a:srgbClr val="000000"/>
              </a:solidFill>
              <a:ea typeface="宋体" panose="02010600030101010101" pitchFamily="2" charset="-122"/>
            </a:endParaRPr>
          </a:p>
        </p:txBody>
      </p:sp>
      <p:pic>
        <p:nvPicPr>
          <p:cNvPr id="19" name="Picture 44" descr="logo_20080411"/>
          <p:cNvPicPr>
            <a:picLocks noChangeAspect="1" noChangeArrowheads="1"/>
          </p:cNvPicPr>
          <p:nvPr/>
        </p:nvPicPr>
        <p:blipFill>
          <a:blip r:embed="rId4" cstate="print"/>
          <a:srcRect/>
          <a:stretch>
            <a:fillRect/>
          </a:stretch>
        </p:blipFill>
        <p:spPr bwMode="auto">
          <a:xfrm>
            <a:off x="8452660" y="3001166"/>
            <a:ext cx="1214446" cy="398190"/>
          </a:xfrm>
          <a:prstGeom prst="rect">
            <a:avLst/>
          </a:prstGeom>
          <a:ln>
            <a:noFill/>
          </a:ln>
          <a:effectLst>
            <a:outerShdw blurRad="190500" algn="tl" rotWithShape="0">
              <a:srgbClr val="000000">
                <a:alpha val="70000"/>
              </a:srgbClr>
            </a:outerShdw>
          </a:effectLst>
        </p:spPr>
      </p:pic>
      <p:sp>
        <p:nvSpPr>
          <p:cNvPr id="20" name="Line 45"/>
          <p:cNvSpPr>
            <a:spLocks noChangeShapeType="1"/>
          </p:cNvSpPr>
          <p:nvPr/>
        </p:nvSpPr>
        <p:spPr bwMode="auto">
          <a:xfrm>
            <a:off x="9452792" y="3501232"/>
            <a:ext cx="1800000" cy="0"/>
          </a:xfrm>
          <a:prstGeom prst="line">
            <a:avLst/>
          </a:prstGeom>
          <a:noFill/>
          <a:ln w="9525">
            <a:solidFill>
              <a:schemeClr val="tx1"/>
            </a:solidFill>
            <a:prstDash val="dash"/>
            <a:round/>
          </a:ln>
        </p:spPr>
        <p:txBody>
          <a:bodyPr lIns="90864" tIns="45432" rIns="90864" bIns="45432" anchor="ctr"/>
          <a:lstStyle/>
          <a:p>
            <a:pPr defTabSz="789940" fontAlgn="base">
              <a:spcBef>
                <a:spcPct val="0"/>
              </a:spcBef>
              <a:spcAft>
                <a:spcPct val="0"/>
              </a:spcAft>
            </a:pPr>
            <a:endParaRPr lang="zh-CN" altLang="en-US" b="1">
              <a:solidFill>
                <a:srgbClr val="000000"/>
              </a:solidFill>
              <a:ea typeface="宋体" panose="02010600030101010101" pitchFamily="2" charset="-122"/>
            </a:endParaRPr>
          </a:p>
        </p:txBody>
      </p:sp>
      <p:sp>
        <p:nvSpPr>
          <p:cNvPr id="21" name="Line 45"/>
          <p:cNvSpPr>
            <a:spLocks noChangeShapeType="1"/>
          </p:cNvSpPr>
          <p:nvPr/>
        </p:nvSpPr>
        <p:spPr bwMode="auto">
          <a:xfrm>
            <a:off x="9795932" y="5430058"/>
            <a:ext cx="1800000" cy="0"/>
          </a:xfrm>
          <a:prstGeom prst="line">
            <a:avLst/>
          </a:prstGeom>
          <a:noFill/>
          <a:ln w="9525">
            <a:solidFill>
              <a:schemeClr val="tx1"/>
            </a:solidFill>
            <a:prstDash val="dash"/>
            <a:round/>
          </a:ln>
        </p:spPr>
        <p:txBody>
          <a:bodyPr lIns="90864" tIns="45432" rIns="90864" bIns="45432" anchor="ctr"/>
          <a:lstStyle/>
          <a:p>
            <a:pPr defTabSz="789940" fontAlgn="base">
              <a:spcBef>
                <a:spcPct val="0"/>
              </a:spcBef>
              <a:spcAft>
                <a:spcPct val="0"/>
              </a:spcAft>
            </a:pPr>
            <a:endParaRPr lang="zh-CN" altLang="en-US" b="1">
              <a:solidFill>
                <a:srgbClr val="000000"/>
              </a:solidFill>
              <a:ea typeface="宋体" panose="02010600030101010101" pitchFamily="2" charset="-122"/>
            </a:endParaRPr>
          </a:p>
        </p:txBody>
      </p:sp>
      <p:sp>
        <p:nvSpPr>
          <p:cNvPr id="22" name="Rectangle 47"/>
          <p:cNvSpPr>
            <a:spLocks noChangeArrowheads="1"/>
          </p:cNvSpPr>
          <p:nvPr/>
        </p:nvSpPr>
        <p:spPr bwMode="auto">
          <a:xfrm>
            <a:off x="9381354" y="3501232"/>
            <a:ext cx="2325763" cy="590349"/>
          </a:xfrm>
          <a:prstGeom prst="rect">
            <a:avLst/>
          </a:prstGeom>
          <a:noFill/>
          <a:ln w="9525" algn="ctr">
            <a:noFill/>
            <a:miter lim="800000"/>
          </a:ln>
          <a:effectLst>
            <a:prstShdw prst="shdw17" dist="17961" dir="2700000">
              <a:srgbClr val="001F5C"/>
            </a:prstShdw>
          </a:effectLst>
        </p:spPr>
        <p:txBody>
          <a:bodyPr wrap="square" lIns="90864" tIns="45432" rIns="90864" bIns="45432" anchor="ctr">
            <a:spAutoFit/>
          </a:bodyPr>
          <a:lstStyle/>
          <a:p>
            <a:pPr marL="171450" indent="-171450" defTabSz="789940" fontAlgn="base">
              <a:lnSpc>
                <a:spcPct val="120000"/>
              </a:lnSpc>
              <a:spcBef>
                <a:spcPct val="0"/>
              </a:spcBef>
              <a:spcAft>
                <a:spcPct val="0"/>
              </a:spcAft>
              <a:buFont typeface="Arial" panose="020B0604020202020204" pitchFamily="34" charset="0"/>
              <a:buChar char="•"/>
            </a:pPr>
            <a:r>
              <a:rPr lang="en-US" altLang="zh-CN" sz="900" dirty="0">
                <a:solidFill>
                  <a:srgbClr val="000000"/>
                </a:solidFill>
                <a:latin typeface="微软雅黑" panose="020B0503020204020204" pitchFamily="34" charset="-122"/>
                <a:ea typeface="微软雅黑" panose="020B0503020204020204" pitchFamily="34" charset="-122"/>
              </a:rPr>
              <a:t>2015</a:t>
            </a:r>
            <a:r>
              <a:rPr lang="zh-CN" altLang="en-US" sz="900" dirty="0">
                <a:solidFill>
                  <a:srgbClr val="000000"/>
                </a:solidFill>
                <a:latin typeface="微软雅黑" panose="020B0503020204020204" pitchFamily="34" charset="-122"/>
                <a:ea typeface="微软雅黑" panose="020B0503020204020204" pitchFamily="34" charset="-122"/>
              </a:rPr>
              <a:t>年荣获“优秀公司债券承销商”</a:t>
            </a:r>
            <a:endParaRPr lang="en-US" altLang="zh-CN" sz="900" dirty="0">
              <a:solidFill>
                <a:srgbClr val="000000"/>
              </a:solidFill>
              <a:latin typeface="微软雅黑" panose="020B0503020204020204" pitchFamily="34" charset="-122"/>
              <a:ea typeface="微软雅黑" panose="020B0503020204020204" pitchFamily="34" charset="-122"/>
            </a:endParaRPr>
          </a:p>
          <a:p>
            <a:pPr defTabSz="789940" fontAlgn="base">
              <a:lnSpc>
                <a:spcPct val="120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rPr>
              <a:t>                        </a:t>
            </a:r>
            <a:r>
              <a:rPr lang="zh-CN" altLang="en-US" sz="900" dirty="0" smtClean="0">
                <a:solidFill>
                  <a:srgbClr val="000000"/>
                </a:solidFill>
                <a:latin typeface="微软雅黑" panose="020B0503020204020204" pitchFamily="34" charset="-122"/>
                <a:ea typeface="微软雅黑" panose="020B0503020204020204" pitchFamily="34" charset="-122"/>
              </a:rPr>
              <a:t>“</a:t>
            </a:r>
            <a:r>
              <a:rPr lang="zh-CN" altLang="en-US" sz="900" dirty="0">
                <a:solidFill>
                  <a:srgbClr val="000000"/>
                </a:solidFill>
                <a:latin typeface="微软雅黑" panose="020B0503020204020204" pitchFamily="34" charset="-122"/>
                <a:ea typeface="微软雅黑" panose="020B0503020204020204" pitchFamily="34" charset="-122"/>
              </a:rPr>
              <a:t>优秀债券交易商”</a:t>
            </a:r>
            <a:endParaRPr lang="en-US" altLang="zh-CN" sz="900" dirty="0">
              <a:solidFill>
                <a:srgbClr val="000000"/>
              </a:solidFill>
              <a:latin typeface="微软雅黑" panose="020B0503020204020204" pitchFamily="34" charset="-122"/>
              <a:ea typeface="微软雅黑" panose="020B0503020204020204" pitchFamily="34" charset="-122"/>
            </a:endParaRPr>
          </a:p>
          <a:p>
            <a:pPr marL="171450" indent="-171450" defTabSz="789940" fontAlgn="base">
              <a:lnSpc>
                <a:spcPct val="120000"/>
              </a:lnSpc>
              <a:spcBef>
                <a:spcPct val="0"/>
              </a:spcBef>
              <a:spcAft>
                <a:spcPct val="0"/>
              </a:spcAft>
              <a:buFont typeface="Arial" panose="020B0604020202020204" pitchFamily="34" charset="0"/>
              <a:buChar char="•"/>
            </a:pPr>
            <a:r>
              <a:rPr lang="en-US" altLang="zh-CN" sz="900" dirty="0">
                <a:solidFill>
                  <a:srgbClr val="000000"/>
                </a:solidFill>
                <a:latin typeface="微软雅黑" panose="020B0503020204020204" pitchFamily="34" charset="-122"/>
                <a:ea typeface="微软雅黑" panose="020B0503020204020204" pitchFamily="34" charset="-122"/>
              </a:rPr>
              <a:t>2010</a:t>
            </a:r>
            <a:r>
              <a:rPr lang="zh-CN" altLang="en-US" sz="900" dirty="0">
                <a:solidFill>
                  <a:srgbClr val="000000"/>
                </a:solidFill>
                <a:latin typeface="微软雅黑" panose="020B0503020204020204" pitchFamily="34" charset="-122"/>
                <a:ea typeface="微软雅黑" panose="020B0503020204020204" pitchFamily="34" charset="-122"/>
              </a:rPr>
              <a:t>年荣膺“最佳投行奖</a:t>
            </a:r>
            <a:r>
              <a:rPr lang="en-US" altLang="zh-CN" sz="900" dirty="0">
                <a:solidFill>
                  <a:srgbClr val="000000"/>
                </a:solidFill>
                <a:latin typeface="微软雅黑" panose="020B0503020204020204" pitchFamily="34" charset="-122"/>
                <a:ea typeface="微软雅黑" panose="020B0503020204020204" pitchFamily="34" charset="-122"/>
              </a:rPr>
              <a:t>”</a:t>
            </a:r>
          </a:p>
        </p:txBody>
      </p:sp>
      <p:sp>
        <p:nvSpPr>
          <p:cNvPr id="23" name="Line 45"/>
          <p:cNvSpPr>
            <a:spLocks noChangeShapeType="1"/>
          </p:cNvSpPr>
          <p:nvPr/>
        </p:nvSpPr>
        <p:spPr bwMode="auto">
          <a:xfrm>
            <a:off x="1321342" y="3358356"/>
            <a:ext cx="1773468" cy="0"/>
          </a:xfrm>
          <a:prstGeom prst="line">
            <a:avLst/>
          </a:prstGeom>
          <a:noFill/>
          <a:ln w="9525">
            <a:solidFill>
              <a:schemeClr val="tx1"/>
            </a:solidFill>
            <a:prstDash val="dash"/>
            <a:round/>
          </a:ln>
        </p:spPr>
        <p:txBody>
          <a:bodyPr lIns="90864" tIns="45432" rIns="90864" bIns="45432" anchor="ctr"/>
          <a:lstStyle/>
          <a:p>
            <a:pPr defTabSz="789940" fontAlgn="base">
              <a:spcBef>
                <a:spcPct val="0"/>
              </a:spcBef>
              <a:spcAft>
                <a:spcPct val="0"/>
              </a:spcAft>
            </a:pPr>
            <a:endParaRPr lang="zh-CN" altLang="en-US" b="1">
              <a:solidFill>
                <a:srgbClr val="000000"/>
              </a:solidFill>
              <a:ea typeface="宋体" panose="02010600030101010101" pitchFamily="2" charset="-122"/>
            </a:endParaRPr>
          </a:p>
        </p:txBody>
      </p:sp>
      <p:sp>
        <p:nvSpPr>
          <p:cNvPr id="24" name="Text Box 53"/>
          <p:cNvSpPr txBox="1">
            <a:spLocks noChangeArrowheads="1"/>
          </p:cNvSpPr>
          <p:nvPr/>
        </p:nvSpPr>
        <p:spPr bwMode="auto">
          <a:xfrm>
            <a:off x="1165984" y="3001166"/>
            <a:ext cx="1636091" cy="276417"/>
          </a:xfrm>
          <a:prstGeom prst="rect">
            <a:avLst/>
          </a:prstGeom>
          <a:noFill/>
          <a:ln w="9525" algn="ctr">
            <a:noFill/>
            <a:miter lim="800000"/>
          </a:ln>
          <a:effectLst>
            <a:prstShdw prst="shdw17" dist="17961" dir="2700000">
              <a:srgbClr val="001F5C"/>
            </a:prstShdw>
          </a:effectLst>
        </p:spPr>
        <p:txBody>
          <a:bodyPr wrap="square" lIns="90864" tIns="45432" rIns="90864" bIns="45432">
            <a:spAutoFit/>
          </a:bodyPr>
          <a:lstStyle/>
          <a:p>
            <a:pPr defTabSz="908050" fontAlgn="base">
              <a:spcBef>
                <a:spcPct val="50000"/>
              </a:spcBef>
              <a:spcAft>
                <a:spcPct val="0"/>
              </a:spcAft>
            </a:pP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亚洲金融</a:t>
            </a: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杂志</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sp>
        <p:nvSpPr>
          <p:cNvPr id="25" name="Text Box 56"/>
          <p:cNvSpPr txBox="1">
            <a:spLocks noChangeArrowheads="1"/>
          </p:cNvSpPr>
          <p:nvPr/>
        </p:nvSpPr>
        <p:spPr bwMode="auto">
          <a:xfrm>
            <a:off x="1165984" y="1786720"/>
            <a:ext cx="1571636" cy="276417"/>
          </a:xfrm>
          <a:prstGeom prst="rect">
            <a:avLst/>
          </a:prstGeom>
          <a:noFill/>
          <a:ln w="9525" algn="ctr">
            <a:noFill/>
            <a:miter lim="800000"/>
          </a:ln>
          <a:effectLst>
            <a:prstShdw prst="shdw17" dist="17961" dir="2700000">
              <a:srgbClr val="001F5C"/>
            </a:prstShdw>
          </a:effectLst>
        </p:spPr>
        <p:txBody>
          <a:bodyPr wrap="square" lIns="90864" tIns="45432" rIns="90864" bIns="45432">
            <a:spAutoFit/>
          </a:bodyPr>
          <a:lstStyle/>
          <a:p>
            <a:pPr defTabSz="908050" fontAlgn="base">
              <a:spcBef>
                <a:spcPct val="50000"/>
              </a:spcBef>
              <a:spcAft>
                <a:spcPct val="0"/>
              </a:spcAft>
            </a:pP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亚洲货币</a:t>
            </a: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杂志</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sp>
        <p:nvSpPr>
          <p:cNvPr id="26" name="Line 45"/>
          <p:cNvSpPr>
            <a:spLocks noChangeShapeType="1"/>
          </p:cNvSpPr>
          <p:nvPr/>
        </p:nvSpPr>
        <p:spPr bwMode="auto">
          <a:xfrm>
            <a:off x="1402179" y="6334951"/>
            <a:ext cx="1773468" cy="0"/>
          </a:xfrm>
          <a:prstGeom prst="line">
            <a:avLst/>
          </a:prstGeom>
          <a:noFill/>
          <a:ln w="9525">
            <a:solidFill>
              <a:schemeClr val="tx1"/>
            </a:solidFill>
            <a:prstDash val="dash"/>
            <a:round/>
          </a:ln>
        </p:spPr>
        <p:txBody>
          <a:bodyPr lIns="90864" tIns="45432" rIns="90864" bIns="45432" anchor="ctr"/>
          <a:lstStyle/>
          <a:p>
            <a:pPr defTabSz="789940" fontAlgn="base">
              <a:spcBef>
                <a:spcPct val="0"/>
              </a:spcBef>
              <a:spcAft>
                <a:spcPct val="0"/>
              </a:spcAft>
            </a:pPr>
            <a:endParaRPr lang="zh-CN" altLang="en-US" b="1">
              <a:solidFill>
                <a:srgbClr val="000000"/>
              </a:solidFill>
              <a:ea typeface="宋体" panose="02010600030101010101" pitchFamily="2" charset="-122"/>
            </a:endParaRPr>
          </a:p>
        </p:txBody>
      </p:sp>
      <p:sp>
        <p:nvSpPr>
          <p:cNvPr id="27" name="Text Box 62"/>
          <p:cNvSpPr txBox="1">
            <a:spLocks noChangeArrowheads="1"/>
          </p:cNvSpPr>
          <p:nvPr/>
        </p:nvSpPr>
        <p:spPr bwMode="auto">
          <a:xfrm>
            <a:off x="5327494" y="2715414"/>
            <a:ext cx="2042392" cy="276417"/>
          </a:xfrm>
          <a:prstGeom prst="rect">
            <a:avLst/>
          </a:prstGeom>
          <a:noFill/>
          <a:ln w="9525" algn="ctr">
            <a:noFill/>
            <a:miter lim="800000"/>
          </a:ln>
          <a:effectLst>
            <a:prstShdw prst="shdw17" dist="17961" dir="2700000">
              <a:srgbClr val="001F5C"/>
            </a:prstShdw>
          </a:effectLst>
        </p:spPr>
        <p:txBody>
          <a:bodyPr wrap="square" lIns="90864" tIns="45432" rIns="90864" bIns="45432">
            <a:spAutoFit/>
          </a:bodyPr>
          <a:lstStyle/>
          <a:p>
            <a:pPr defTabSz="908050" fontAlgn="base">
              <a:spcBef>
                <a:spcPct val="50000"/>
              </a:spcBef>
              <a:spcAft>
                <a:spcPct val="0"/>
              </a:spcAft>
            </a:pPr>
            <a:r>
              <a:rPr lang="en-US" altLang="zh-CN" sz="1200" b="1" dirty="0">
                <a:solidFill>
                  <a:srgbClr val="000000"/>
                </a:solidFill>
                <a:latin typeface="微软雅黑" panose="020B0503020204020204" pitchFamily="34" charset="-122"/>
                <a:ea typeface="微软雅黑" panose="020B0503020204020204" pitchFamily="34" charset="-122"/>
              </a:rPr>
              <a:t>《The Trade Asia》</a:t>
            </a:r>
            <a:r>
              <a:rPr lang="zh-CN" altLang="en-US" sz="1200" b="1" dirty="0">
                <a:solidFill>
                  <a:srgbClr val="000000"/>
                </a:solidFill>
                <a:latin typeface="微软雅黑" panose="020B0503020204020204" pitchFamily="34" charset="-122"/>
                <a:ea typeface="微软雅黑" panose="020B0503020204020204" pitchFamily="34" charset="-122"/>
              </a:rPr>
              <a:t>杂志</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sp>
        <p:nvSpPr>
          <p:cNvPr id="28" name="Text Box 63"/>
          <p:cNvSpPr txBox="1">
            <a:spLocks noChangeArrowheads="1"/>
          </p:cNvSpPr>
          <p:nvPr/>
        </p:nvSpPr>
        <p:spPr bwMode="auto">
          <a:xfrm>
            <a:off x="5452264" y="5153641"/>
            <a:ext cx="1367352" cy="276417"/>
          </a:xfrm>
          <a:prstGeom prst="rect">
            <a:avLst/>
          </a:prstGeom>
          <a:noFill/>
          <a:ln w="9525" algn="ctr">
            <a:noFill/>
            <a:miter lim="800000"/>
          </a:ln>
          <a:effectLst>
            <a:prstShdw prst="shdw17" dist="17961" dir="2700000">
              <a:srgbClr val="001F5C"/>
            </a:prstShdw>
          </a:effectLst>
        </p:spPr>
        <p:txBody>
          <a:bodyPr lIns="90864" tIns="45432" rIns="90864" bIns="45432">
            <a:spAutoFit/>
          </a:bodyPr>
          <a:lstStyle/>
          <a:p>
            <a:pPr defTabSz="908050" fontAlgn="base">
              <a:spcBef>
                <a:spcPct val="50000"/>
              </a:spcBef>
              <a:spcAft>
                <a:spcPct val="0"/>
              </a:spcAft>
            </a:pP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新财富</a:t>
            </a: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杂志</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pic>
        <p:nvPicPr>
          <p:cNvPr id="29" name="图片 74" descr="banker-logo.gif"/>
          <p:cNvPicPr>
            <a:picLocks noChangeAspect="1"/>
          </p:cNvPicPr>
          <p:nvPr/>
        </p:nvPicPr>
        <p:blipFill>
          <a:blip r:embed="rId5" cstate="print"/>
          <a:srcRect/>
          <a:stretch>
            <a:fillRect/>
          </a:stretch>
        </p:blipFill>
        <p:spPr bwMode="auto">
          <a:xfrm>
            <a:off x="94414" y="5983763"/>
            <a:ext cx="1357322" cy="306820"/>
          </a:xfrm>
          <a:prstGeom prst="rect">
            <a:avLst/>
          </a:prstGeom>
          <a:ln>
            <a:noFill/>
          </a:ln>
          <a:effectLst>
            <a:outerShdw blurRad="190500" algn="tl" rotWithShape="0">
              <a:srgbClr val="000000">
                <a:alpha val="70000"/>
              </a:srgbClr>
            </a:outerShdw>
          </a:effectLst>
        </p:spPr>
      </p:pic>
      <p:sp>
        <p:nvSpPr>
          <p:cNvPr id="30" name="Text Box 17"/>
          <p:cNvSpPr txBox="1">
            <a:spLocks noChangeArrowheads="1"/>
          </p:cNvSpPr>
          <p:nvPr/>
        </p:nvSpPr>
        <p:spPr bwMode="auto">
          <a:xfrm>
            <a:off x="1380298" y="6430190"/>
            <a:ext cx="2797521" cy="380478"/>
          </a:xfrm>
          <a:prstGeom prst="rect">
            <a:avLst/>
          </a:prstGeom>
          <a:noFill/>
          <a:ln w="9525">
            <a:noFill/>
            <a:miter lim="800000"/>
          </a:ln>
        </p:spPr>
        <p:txBody>
          <a:bodyPr lIns="72005" tIns="35999" rIns="72005" bIns="35999">
            <a:spAutoFit/>
          </a:bodyPr>
          <a:lstStyle/>
          <a:p>
            <a:pPr marL="171450" indent="-171450" defTabSz="789940" fontAlgn="base">
              <a:spcBef>
                <a:spcPct val="0"/>
              </a:spcBef>
              <a:spcAft>
                <a:spcPct val="0"/>
              </a:spcAft>
              <a:buFont typeface="Arial" panose="020B060402020202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rPr>
              <a:t>2011</a:t>
            </a:r>
            <a:r>
              <a:rPr lang="zh-CN" altLang="en-US" sz="1000" dirty="0">
                <a:solidFill>
                  <a:srgbClr val="000000"/>
                </a:solidFill>
                <a:latin typeface="微软雅黑" panose="020B0503020204020204" pitchFamily="34" charset="-122"/>
                <a:ea typeface="微软雅黑" panose="020B0503020204020204" pitchFamily="34" charset="-122"/>
              </a:rPr>
              <a:t>年、</a:t>
            </a:r>
            <a:r>
              <a:rPr lang="en-US" altLang="zh-CN" sz="1000" dirty="0">
                <a:solidFill>
                  <a:srgbClr val="000000"/>
                </a:solidFill>
                <a:latin typeface="微软雅黑" panose="020B0503020204020204" pitchFamily="34" charset="-122"/>
                <a:ea typeface="微软雅黑" panose="020B0503020204020204" pitchFamily="34" charset="-122"/>
              </a:rPr>
              <a:t>2013</a:t>
            </a:r>
            <a:r>
              <a:rPr lang="zh-CN" altLang="en-US" sz="1000" dirty="0">
                <a:solidFill>
                  <a:srgbClr val="000000"/>
                </a:solidFill>
                <a:latin typeface="微软雅黑" panose="020B0503020204020204" pitchFamily="34" charset="-122"/>
                <a:ea typeface="微软雅黑" panose="020B0503020204020204" pitchFamily="34" charset="-122"/>
              </a:rPr>
              <a:t>年荣膺亚洲区“最佳创新投资银行”</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31" name="Text Box 74"/>
          <p:cNvSpPr txBox="1">
            <a:spLocks noChangeArrowheads="1"/>
          </p:cNvSpPr>
          <p:nvPr/>
        </p:nvSpPr>
        <p:spPr bwMode="auto">
          <a:xfrm>
            <a:off x="1380298" y="6001562"/>
            <a:ext cx="1281757" cy="276417"/>
          </a:xfrm>
          <a:prstGeom prst="rect">
            <a:avLst/>
          </a:prstGeom>
          <a:noFill/>
          <a:ln w="9525" algn="ctr">
            <a:noFill/>
            <a:miter lim="800000"/>
          </a:ln>
          <a:effectLst>
            <a:prstShdw prst="shdw17" dist="17961" dir="2700000">
              <a:srgbClr val="001F5C"/>
            </a:prstShdw>
          </a:effectLst>
        </p:spPr>
        <p:txBody>
          <a:bodyPr wrap="square" lIns="90864" tIns="45432" rIns="90864" bIns="45432">
            <a:spAutoFit/>
          </a:bodyPr>
          <a:lstStyle/>
          <a:p>
            <a:pPr defTabSz="908050" fontAlgn="base">
              <a:spcBef>
                <a:spcPct val="50000"/>
              </a:spcBef>
              <a:spcAft>
                <a:spcPct val="0"/>
              </a:spcAft>
            </a:pP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银行家</a:t>
            </a: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杂志</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sp>
        <p:nvSpPr>
          <p:cNvPr id="32" name="Text Box 17"/>
          <p:cNvSpPr txBox="1">
            <a:spLocks noChangeArrowheads="1"/>
          </p:cNvSpPr>
          <p:nvPr/>
        </p:nvSpPr>
        <p:spPr bwMode="auto">
          <a:xfrm>
            <a:off x="5184618" y="2215348"/>
            <a:ext cx="2999012" cy="226589"/>
          </a:xfrm>
          <a:prstGeom prst="rect">
            <a:avLst/>
          </a:prstGeom>
          <a:noFill/>
          <a:ln w="9525">
            <a:noFill/>
            <a:miter lim="800000"/>
          </a:ln>
        </p:spPr>
        <p:txBody>
          <a:bodyPr wrap="square" lIns="72005" tIns="35999" rIns="72005" bIns="35999">
            <a:spAutoFit/>
          </a:bodyPr>
          <a:lstStyle/>
          <a:p>
            <a:pPr marL="171450" indent="-171450" defTabSz="789940" fontAlgn="base">
              <a:spcBef>
                <a:spcPct val="0"/>
              </a:spcBef>
              <a:spcAft>
                <a:spcPct val="0"/>
              </a:spcAft>
              <a:buFont typeface="Arial" panose="020B060402020202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rPr>
              <a:t>2013</a:t>
            </a:r>
            <a:r>
              <a:rPr lang="zh-CN" altLang="en-US" sz="1000" dirty="0">
                <a:solidFill>
                  <a:srgbClr val="000000"/>
                </a:solidFill>
                <a:latin typeface="微软雅黑" panose="020B0503020204020204" pitchFamily="34" charset="-122"/>
                <a:ea typeface="微软雅黑" panose="020B0503020204020204" pitchFamily="34" charset="-122"/>
              </a:rPr>
              <a:t>、</a:t>
            </a:r>
            <a:r>
              <a:rPr lang="en-US" altLang="zh-CN" sz="1000" dirty="0">
                <a:solidFill>
                  <a:srgbClr val="000000"/>
                </a:solidFill>
                <a:latin typeface="微软雅黑" panose="020B0503020204020204" pitchFamily="34" charset="-122"/>
                <a:ea typeface="微软雅黑" panose="020B0503020204020204" pitchFamily="34" charset="-122"/>
              </a:rPr>
              <a:t>2015</a:t>
            </a:r>
            <a:r>
              <a:rPr lang="zh-CN" altLang="en-US" sz="1000" dirty="0">
                <a:solidFill>
                  <a:srgbClr val="000000"/>
                </a:solidFill>
                <a:latin typeface="微软雅黑" panose="020B0503020204020204" pitchFamily="34" charset="-122"/>
                <a:ea typeface="微软雅黑" panose="020B0503020204020204" pitchFamily="34" charset="-122"/>
              </a:rPr>
              <a:t>年荣获“中国最佳债券融资行”</a:t>
            </a:r>
            <a:r>
              <a:rPr lang="en-US" altLang="zh-CN" sz="1000" dirty="0">
                <a:solidFill>
                  <a:srgbClr val="000000"/>
                </a:solidFill>
                <a:latin typeface="微软雅黑" panose="020B0503020204020204" pitchFamily="34" charset="-122"/>
                <a:ea typeface="微软雅黑" panose="020B0503020204020204" pitchFamily="34" charset="-122"/>
              </a:rPr>
              <a:t> </a:t>
            </a:r>
          </a:p>
        </p:txBody>
      </p:sp>
      <p:sp>
        <p:nvSpPr>
          <p:cNvPr id="33" name="Line 45"/>
          <p:cNvSpPr>
            <a:spLocks noChangeShapeType="1"/>
          </p:cNvSpPr>
          <p:nvPr/>
        </p:nvSpPr>
        <p:spPr bwMode="auto">
          <a:xfrm>
            <a:off x="5327494" y="2143910"/>
            <a:ext cx="1773468" cy="0"/>
          </a:xfrm>
          <a:prstGeom prst="line">
            <a:avLst/>
          </a:prstGeom>
          <a:noFill/>
          <a:ln w="9525">
            <a:solidFill>
              <a:schemeClr val="tx1"/>
            </a:solidFill>
            <a:prstDash val="dash"/>
            <a:round/>
          </a:ln>
        </p:spPr>
        <p:txBody>
          <a:bodyPr lIns="90864" tIns="45432" rIns="90864" bIns="45432" anchor="ctr"/>
          <a:lstStyle/>
          <a:p>
            <a:pPr defTabSz="789940" fontAlgn="base">
              <a:spcBef>
                <a:spcPct val="0"/>
              </a:spcBef>
              <a:spcAft>
                <a:spcPct val="0"/>
              </a:spcAft>
            </a:pPr>
            <a:endParaRPr lang="zh-CN" altLang="en-US" b="1">
              <a:solidFill>
                <a:srgbClr val="000000"/>
              </a:solidFill>
              <a:ea typeface="宋体" panose="02010600030101010101" pitchFamily="2" charset="-122"/>
            </a:endParaRPr>
          </a:p>
        </p:txBody>
      </p:sp>
      <p:sp>
        <p:nvSpPr>
          <p:cNvPr id="34" name="Text Box 74"/>
          <p:cNvSpPr txBox="1">
            <a:spLocks noChangeArrowheads="1"/>
          </p:cNvSpPr>
          <p:nvPr/>
        </p:nvSpPr>
        <p:spPr bwMode="auto">
          <a:xfrm>
            <a:off x="5327494" y="1786720"/>
            <a:ext cx="1643074" cy="276417"/>
          </a:xfrm>
          <a:prstGeom prst="rect">
            <a:avLst/>
          </a:prstGeom>
          <a:noFill/>
          <a:ln w="9525" algn="ctr">
            <a:noFill/>
            <a:miter lim="800000"/>
          </a:ln>
          <a:effectLst>
            <a:prstShdw prst="shdw17" dist="17961" dir="2700000">
              <a:srgbClr val="001F5C"/>
            </a:prstShdw>
          </a:effectLst>
        </p:spPr>
        <p:txBody>
          <a:bodyPr wrap="square" lIns="90864" tIns="45432" rIns="90864" bIns="45432">
            <a:spAutoFit/>
          </a:bodyPr>
          <a:lstStyle/>
          <a:p>
            <a:pPr defTabSz="908050" fontAlgn="base">
              <a:spcBef>
                <a:spcPct val="50000"/>
              </a:spcBef>
              <a:spcAft>
                <a:spcPct val="0"/>
              </a:spcAft>
            </a:pP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欧洲金融</a:t>
            </a: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杂志</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pic>
        <p:nvPicPr>
          <p:cNvPr id="35" name="图片 61" descr="20111125185404adcf8.png"/>
          <p:cNvPicPr>
            <a:picLocks noChangeAspect="1"/>
          </p:cNvPicPr>
          <p:nvPr/>
        </p:nvPicPr>
        <p:blipFill>
          <a:blip r:embed="rId6" cstate="print"/>
          <a:srcRect l="38223" r="38054" b="45642"/>
          <a:stretch>
            <a:fillRect/>
          </a:stretch>
        </p:blipFill>
        <p:spPr bwMode="auto">
          <a:xfrm>
            <a:off x="4237818" y="5668740"/>
            <a:ext cx="928694" cy="611918"/>
          </a:xfrm>
          <a:prstGeom prst="rect">
            <a:avLst/>
          </a:prstGeom>
          <a:ln>
            <a:noFill/>
          </a:ln>
          <a:effectLst>
            <a:outerShdw blurRad="190500" algn="tl" rotWithShape="0">
              <a:srgbClr val="000000">
                <a:alpha val="70000"/>
              </a:srgbClr>
            </a:outerShdw>
          </a:effectLst>
        </p:spPr>
      </p:pic>
      <p:pic>
        <p:nvPicPr>
          <p:cNvPr id="36" name="图片 65" descr="01_02_2012_MainImage.jpg"/>
          <p:cNvPicPr>
            <a:picLocks noChangeAspect="1"/>
          </p:cNvPicPr>
          <p:nvPr/>
        </p:nvPicPr>
        <p:blipFill>
          <a:blip r:embed="rId7" cstate="print"/>
          <a:srcRect/>
          <a:stretch>
            <a:fillRect/>
          </a:stretch>
        </p:blipFill>
        <p:spPr bwMode="auto">
          <a:xfrm>
            <a:off x="380166" y="2929728"/>
            <a:ext cx="714380" cy="873452"/>
          </a:xfrm>
          <a:prstGeom prst="rect">
            <a:avLst/>
          </a:prstGeom>
          <a:ln>
            <a:noFill/>
          </a:ln>
          <a:effectLst>
            <a:outerShdw blurRad="190500" algn="tl" rotWithShape="0">
              <a:srgbClr val="000000">
                <a:alpha val="70000"/>
              </a:srgbClr>
            </a:outerShdw>
          </a:effectLst>
        </p:spPr>
      </p:pic>
      <p:pic>
        <p:nvPicPr>
          <p:cNvPr id="37" name="图片 67" descr="epaper.gif"/>
          <p:cNvPicPr>
            <a:picLocks noChangeAspect="1"/>
          </p:cNvPicPr>
          <p:nvPr/>
        </p:nvPicPr>
        <p:blipFill>
          <a:blip r:embed="rId8" cstate="print"/>
          <a:srcRect b="21552"/>
          <a:stretch>
            <a:fillRect/>
          </a:stretch>
        </p:blipFill>
        <p:spPr bwMode="auto">
          <a:xfrm>
            <a:off x="8738412" y="1187284"/>
            <a:ext cx="571504" cy="527998"/>
          </a:xfrm>
          <a:prstGeom prst="rect">
            <a:avLst/>
          </a:prstGeom>
          <a:ln>
            <a:noFill/>
          </a:ln>
          <a:effectLst>
            <a:outerShdw blurRad="190500" algn="tl" rotWithShape="0">
              <a:srgbClr val="000000">
                <a:alpha val="70000"/>
              </a:srgbClr>
            </a:outerShdw>
          </a:effectLst>
        </p:spPr>
      </p:pic>
      <p:pic>
        <p:nvPicPr>
          <p:cNvPr id="38" name="图片 69" descr="jrsblogo.gif"/>
          <p:cNvPicPr>
            <a:picLocks noChangeAspect="1"/>
          </p:cNvPicPr>
          <p:nvPr/>
        </p:nvPicPr>
        <p:blipFill>
          <a:blip r:embed="rId9" cstate="print"/>
          <a:srcRect/>
          <a:stretch>
            <a:fillRect/>
          </a:stretch>
        </p:blipFill>
        <p:spPr bwMode="auto">
          <a:xfrm>
            <a:off x="8524098" y="4138059"/>
            <a:ext cx="1214446" cy="363305"/>
          </a:xfrm>
          <a:prstGeom prst="rect">
            <a:avLst/>
          </a:prstGeom>
          <a:ln>
            <a:noFill/>
          </a:ln>
          <a:effectLst>
            <a:outerShdw blurRad="190500" algn="tl" rotWithShape="0">
              <a:srgbClr val="000000">
                <a:alpha val="70000"/>
              </a:srgbClr>
            </a:outerShdw>
          </a:effectLst>
        </p:spPr>
      </p:pic>
      <p:sp>
        <p:nvSpPr>
          <p:cNvPr id="39" name="Line 45"/>
          <p:cNvSpPr>
            <a:spLocks noChangeShapeType="1"/>
          </p:cNvSpPr>
          <p:nvPr/>
        </p:nvSpPr>
        <p:spPr bwMode="auto">
          <a:xfrm>
            <a:off x="9581618" y="4644240"/>
            <a:ext cx="1800000" cy="0"/>
          </a:xfrm>
          <a:prstGeom prst="line">
            <a:avLst/>
          </a:prstGeom>
          <a:noFill/>
          <a:ln w="9525">
            <a:solidFill>
              <a:schemeClr val="tx1"/>
            </a:solidFill>
            <a:prstDash val="dash"/>
            <a:round/>
          </a:ln>
        </p:spPr>
        <p:txBody>
          <a:bodyPr lIns="90864" tIns="45432" rIns="90864" bIns="45432" anchor="ctr"/>
          <a:lstStyle/>
          <a:p>
            <a:pPr defTabSz="789940" fontAlgn="base">
              <a:spcBef>
                <a:spcPct val="0"/>
              </a:spcBef>
              <a:spcAft>
                <a:spcPct val="0"/>
              </a:spcAft>
            </a:pPr>
            <a:endParaRPr lang="zh-CN" altLang="en-US" b="1">
              <a:solidFill>
                <a:srgbClr val="000000"/>
              </a:solidFill>
              <a:ea typeface="宋体" panose="02010600030101010101" pitchFamily="2" charset="-122"/>
            </a:endParaRPr>
          </a:p>
        </p:txBody>
      </p:sp>
      <p:sp>
        <p:nvSpPr>
          <p:cNvPr id="40" name="Text Box 17"/>
          <p:cNvSpPr txBox="1">
            <a:spLocks noChangeArrowheads="1"/>
          </p:cNvSpPr>
          <p:nvPr/>
        </p:nvSpPr>
        <p:spPr bwMode="auto">
          <a:xfrm>
            <a:off x="9595668" y="4723168"/>
            <a:ext cx="2300833" cy="349700"/>
          </a:xfrm>
          <a:prstGeom prst="rect">
            <a:avLst/>
          </a:prstGeom>
          <a:noFill/>
          <a:ln w="9525">
            <a:noFill/>
            <a:miter lim="800000"/>
          </a:ln>
        </p:spPr>
        <p:txBody>
          <a:bodyPr wrap="square" lIns="72005" tIns="35999" rIns="72005" bIns="35999">
            <a:spAutoFit/>
          </a:bodyPr>
          <a:lstStyle/>
          <a:p>
            <a:pPr defTabSz="720090" fontAlgn="base">
              <a:spcBef>
                <a:spcPct val="50000"/>
              </a:spcBef>
              <a:spcAft>
                <a:spcPct val="0"/>
              </a:spcAft>
            </a:pPr>
            <a:r>
              <a:rPr lang="en-US" altLang="zh-CN" sz="900" dirty="0">
                <a:solidFill>
                  <a:srgbClr val="000000"/>
                </a:solidFill>
                <a:latin typeface="微软雅黑" panose="020B0503020204020204" pitchFamily="34" charset="-122"/>
                <a:ea typeface="微软雅黑" panose="020B0503020204020204" pitchFamily="34" charset="-122"/>
              </a:rPr>
              <a:t>2014</a:t>
            </a:r>
            <a:r>
              <a:rPr lang="zh-CN" altLang="en-US" sz="900" dirty="0">
                <a:solidFill>
                  <a:srgbClr val="000000"/>
                </a:solidFill>
                <a:latin typeface="微软雅黑" panose="020B0503020204020204" pitchFamily="34" charset="-122"/>
                <a:ea typeface="微软雅黑" panose="020B0503020204020204" pitchFamily="34" charset="-122"/>
              </a:rPr>
              <a:t>年上榜年度最具创新力券商</a:t>
            </a:r>
            <a:r>
              <a:rPr lang="zh-CN" altLang="en-US" sz="900" dirty="0" smtClean="0">
                <a:solidFill>
                  <a:srgbClr val="000000"/>
                </a:solidFill>
                <a:latin typeface="微软雅黑" panose="020B0503020204020204" pitchFamily="34" charset="-122"/>
                <a:ea typeface="微软雅黑" panose="020B0503020204020204" pitchFamily="34" charset="-122"/>
              </a:rPr>
              <a:t>、年度</a:t>
            </a:r>
            <a:r>
              <a:rPr lang="zh-CN" altLang="en-US" sz="900" dirty="0">
                <a:solidFill>
                  <a:srgbClr val="000000"/>
                </a:solidFill>
                <a:latin typeface="微软雅黑" panose="020B0503020204020204" pitchFamily="34" charset="-122"/>
                <a:ea typeface="微软雅黑" panose="020B0503020204020204" pitchFamily="34" charset="-122"/>
              </a:rPr>
              <a:t>最佳融资融券业务券商</a:t>
            </a:r>
            <a:endParaRPr lang="en-US" altLang="zh-CN" sz="900" dirty="0">
              <a:solidFill>
                <a:srgbClr val="000000"/>
              </a:solidFill>
              <a:latin typeface="微软雅黑" panose="020B0503020204020204" pitchFamily="34" charset="-122"/>
              <a:ea typeface="微软雅黑" panose="020B0503020204020204" pitchFamily="34" charset="-122"/>
            </a:endParaRPr>
          </a:p>
        </p:txBody>
      </p:sp>
      <p:sp>
        <p:nvSpPr>
          <p:cNvPr id="41" name="Text Box 74"/>
          <p:cNvSpPr txBox="1">
            <a:spLocks noChangeArrowheads="1"/>
          </p:cNvSpPr>
          <p:nvPr/>
        </p:nvSpPr>
        <p:spPr bwMode="auto">
          <a:xfrm>
            <a:off x="9809982" y="4224947"/>
            <a:ext cx="1253406" cy="276417"/>
          </a:xfrm>
          <a:prstGeom prst="rect">
            <a:avLst/>
          </a:prstGeom>
          <a:noFill/>
          <a:ln w="9525" algn="ctr">
            <a:noFill/>
            <a:miter lim="800000"/>
          </a:ln>
          <a:effectLst>
            <a:prstShdw prst="shdw17" dist="17961" dir="2700000">
              <a:srgbClr val="001F5C"/>
            </a:prstShdw>
          </a:effectLst>
        </p:spPr>
        <p:txBody>
          <a:bodyPr lIns="90864" tIns="45432" rIns="90864" bIns="45432">
            <a:spAutoFit/>
          </a:bodyPr>
          <a:lstStyle/>
          <a:p>
            <a:pPr defTabSz="908050" fontAlgn="base">
              <a:spcBef>
                <a:spcPct val="50000"/>
              </a:spcBef>
              <a:spcAft>
                <a:spcPct val="0"/>
              </a:spcAft>
            </a:pP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金融时报</a:t>
            </a:r>
            <a:r>
              <a:rPr lang="en-US" altLang="zh-CN" sz="1200" b="1" dirty="0">
                <a:solidFill>
                  <a:srgbClr val="000000"/>
                </a:solidFill>
                <a:latin typeface="微软雅黑" panose="020B0503020204020204" pitchFamily="34" charset="-122"/>
                <a:ea typeface="微软雅黑" panose="020B0503020204020204" pitchFamily="34" charset="-122"/>
              </a:rPr>
              <a:t>》</a:t>
            </a:r>
          </a:p>
        </p:txBody>
      </p:sp>
      <p:pic>
        <p:nvPicPr>
          <p:cNvPr id="42" name="图片 68" descr="欧洲金融.jpg"/>
          <p:cNvPicPr>
            <a:picLocks noChangeAspect="1"/>
          </p:cNvPicPr>
          <p:nvPr/>
        </p:nvPicPr>
        <p:blipFill>
          <a:blip r:embed="rId10" cstate="print"/>
          <a:srcRect/>
          <a:stretch>
            <a:fillRect/>
          </a:stretch>
        </p:blipFill>
        <p:spPr bwMode="auto">
          <a:xfrm>
            <a:off x="4184485" y="1786720"/>
            <a:ext cx="933731" cy="465117"/>
          </a:xfrm>
          <a:prstGeom prst="rect">
            <a:avLst/>
          </a:prstGeom>
          <a:ln>
            <a:noFill/>
          </a:ln>
          <a:effectLst>
            <a:outerShdw blurRad="190500" algn="tl" rotWithShape="0">
              <a:srgbClr val="000000">
                <a:alpha val="70000"/>
              </a:srgbClr>
            </a:outerShdw>
          </a:effectLst>
        </p:spPr>
      </p:pic>
      <p:pic>
        <p:nvPicPr>
          <p:cNvPr id="43" name="图片 74" descr="the trade asia.gif"/>
          <p:cNvPicPr>
            <a:picLocks noChangeAspect="1"/>
          </p:cNvPicPr>
          <p:nvPr/>
        </p:nvPicPr>
        <p:blipFill>
          <a:blip r:embed="rId11" cstate="print"/>
          <a:srcRect/>
          <a:stretch>
            <a:fillRect/>
          </a:stretch>
        </p:blipFill>
        <p:spPr bwMode="auto">
          <a:xfrm>
            <a:off x="4113048" y="2643976"/>
            <a:ext cx="1114752" cy="473675"/>
          </a:xfrm>
          <a:prstGeom prst="rect">
            <a:avLst/>
          </a:prstGeom>
          <a:ln>
            <a:noFill/>
          </a:ln>
          <a:effectLst>
            <a:outerShdw blurRad="190500" algn="tl" rotWithShape="0">
              <a:srgbClr val="000000">
                <a:alpha val="70000"/>
              </a:srgbClr>
            </a:outerShdw>
          </a:effectLst>
        </p:spPr>
      </p:pic>
      <p:pic>
        <p:nvPicPr>
          <p:cNvPr id="44" name="图片 75" descr="Greenwich Associates.png"/>
          <p:cNvPicPr>
            <a:picLocks noChangeAspect="1"/>
          </p:cNvPicPr>
          <p:nvPr/>
        </p:nvPicPr>
        <p:blipFill>
          <a:blip r:embed="rId12" cstate="print"/>
          <a:srcRect/>
          <a:stretch>
            <a:fillRect/>
          </a:stretch>
        </p:blipFill>
        <p:spPr bwMode="auto">
          <a:xfrm>
            <a:off x="4237818" y="4144174"/>
            <a:ext cx="1285884" cy="247547"/>
          </a:xfrm>
          <a:prstGeom prst="rect">
            <a:avLst/>
          </a:prstGeom>
          <a:ln>
            <a:noFill/>
          </a:ln>
          <a:effectLst>
            <a:outerShdw blurRad="190500" algn="tl" rotWithShape="0">
              <a:srgbClr val="000000">
                <a:alpha val="70000"/>
              </a:srgbClr>
            </a:outerShdw>
          </a:effectLst>
        </p:spPr>
      </p:pic>
      <p:sp>
        <p:nvSpPr>
          <p:cNvPr id="45" name="Text Box 62"/>
          <p:cNvSpPr txBox="1">
            <a:spLocks noChangeArrowheads="1"/>
          </p:cNvSpPr>
          <p:nvPr/>
        </p:nvSpPr>
        <p:spPr bwMode="auto">
          <a:xfrm>
            <a:off x="5443495" y="4224947"/>
            <a:ext cx="2651975" cy="276417"/>
          </a:xfrm>
          <a:prstGeom prst="rect">
            <a:avLst/>
          </a:prstGeom>
          <a:noFill/>
          <a:ln w="9525" algn="ctr">
            <a:noFill/>
            <a:miter lim="800000"/>
          </a:ln>
          <a:effectLst>
            <a:prstShdw prst="shdw17" dist="17961" dir="2700000">
              <a:srgbClr val="001F5C"/>
            </a:prstShdw>
          </a:effectLst>
        </p:spPr>
        <p:txBody>
          <a:bodyPr wrap="square" lIns="90864" tIns="45432" rIns="90864" bIns="45432">
            <a:spAutoFit/>
          </a:bodyPr>
          <a:lstStyle/>
          <a:p>
            <a:pPr defTabSz="908050" fontAlgn="base">
              <a:spcBef>
                <a:spcPct val="50000"/>
              </a:spcBef>
              <a:spcAft>
                <a:spcPct val="0"/>
              </a:spcAft>
            </a:pPr>
            <a:r>
              <a:rPr lang="en-US" altLang="zh-CN" sz="1200" b="1" dirty="0">
                <a:solidFill>
                  <a:srgbClr val="000000"/>
                </a:solidFill>
                <a:latin typeface="微软雅黑" panose="020B0503020204020204" pitchFamily="34" charset="-122"/>
                <a:ea typeface="微软雅黑" panose="020B0503020204020204" pitchFamily="34" charset="-122"/>
              </a:rPr>
              <a:t>《</a:t>
            </a:r>
            <a:r>
              <a:rPr lang="en-US" altLang="zh-CN" sz="1200" b="1" dirty="0" smtClean="0">
                <a:solidFill>
                  <a:srgbClr val="000000"/>
                </a:solidFill>
                <a:latin typeface="微软雅黑" panose="020B0503020204020204" pitchFamily="34" charset="-122"/>
                <a:ea typeface="微软雅黑" panose="020B0503020204020204" pitchFamily="34" charset="-122"/>
              </a:rPr>
              <a:t>Greenwich  Associates</a:t>
            </a: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杂志</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sp>
        <p:nvSpPr>
          <p:cNvPr id="46" name="Line 45"/>
          <p:cNvSpPr>
            <a:spLocks noChangeShapeType="1"/>
          </p:cNvSpPr>
          <p:nvPr/>
        </p:nvSpPr>
        <p:spPr bwMode="auto">
          <a:xfrm>
            <a:off x="5607622" y="4572802"/>
            <a:ext cx="1773468" cy="0"/>
          </a:xfrm>
          <a:prstGeom prst="line">
            <a:avLst/>
          </a:prstGeom>
          <a:noFill/>
          <a:ln w="9525">
            <a:solidFill>
              <a:schemeClr val="tx1"/>
            </a:solidFill>
            <a:prstDash val="dash"/>
            <a:round/>
          </a:ln>
        </p:spPr>
        <p:txBody>
          <a:bodyPr lIns="90864" tIns="45432" rIns="90864" bIns="45432" anchor="ctr"/>
          <a:lstStyle/>
          <a:p>
            <a:pPr defTabSz="789940" fontAlgn="base">
              <a:spcBef>
                <a:spcPct val="0"/>
              </a:spcBef>
              <a:spcAft>
                <a:spcPct val="0"/>
              </a:spcAft>
            </a:pPr>
            <a:endParaRPr lang="zh-CN" altLang="en-US" b="1">
              <a:solidFill>
                <a:srgbClr val="000000"/>
              </a:solidFill>
              <a:ea typeface="宋体" panose="02010600030101010101" pitchFamily="2" charset="-122"/>
            </a:endParaRPr>
          </a:p>
        </p:txBody>
      </p:sp>
      <p:sp>
        <p:nvSpPr>
          <p:cNvPr id="47" name="Text Box 17"/>
          <p:cNvSpPr txBox="1">
            <a:spLocks noChangeArrowheads="1"/>
          </p:cNvSpPr>
          <p:nvPr/>
        </p:nvSpPr>
        <p:spPr bwMode="auto">
          <a:xfrm>
            <a:off x="5309388" y="4644240"/>
            <a:ext cx="2940397" cy="226589"/>
          </a:xfrm>
          <a:prstGeom prst="rect">
            <a:avLst/>
          </a:prstGeom>
          <a:noFill/>
          <a:ln w="9525">
            <a:noFill/>
            <a:miter lim="800000"/>
          </a:ln>
        </p:spPr>
        <p:txBody>
          <a:bodyPr wrap="square" lIns="72005" tIns="35999" rIns="72005" bIns="35999">
            <a:spAutoFit/>
          </a:bodyPr>
          <a:lstStyle/>
          <a:p>
            <a:pPr marL="171450" indent="-171450" defTabSz="789940" fontAlgn="base">
              <a:spcBef>
                <a:spcPct val="0"/>
              </a:spcBef>
              <a:spcAft>
                <a:spcPct val="0"/>
              </a:spcAft>
              <a:buFont typeface="Arial" panose="020B060402020202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rPr>
              <a:t>2014</a:t>
            </a:r>
            <a:r>
              <a:rPr lang="zh-CN" altLang="en-US" sz="1000" dirty="0">
                <a:solidFill>
                  <a:srgbClr val="000000"/>
                </a:solidFill>
                <a:latin typeface="微软雅黑" panose="020B0503020204020204" pitchFamily="34" charset="-122"/>
                <a:ea typeface="微软雅黑" panose="020B0503020204020204" pitchFamily="34" charset="-122"/>
              </a:rPr>
              <a:t>年中信里昂证券荣获“亚洲最佳经纪行”</a:t>
            </a:r>
            <a:endParaRPr lang="en-US" altLang="zh-CN" sz="1000" dirty="0">
              <a:solidFill>
                <a:srgbClr val="000000"/>
              </a:solidFill>
              <a:latin typeface="微软雅黑" panose="020B0503020204020204" pitchFamily="34" charset="-122"/>
              <a:ea typeface="微软雅黑" panose="020B0503020204020204" pitchFamily="34" charset="-122"/>
            </a:endParaRPr>
          </a:p>
        </p:txBody>
      </p:sp>
      <p:pic>
        <p:nvPicPr>
          <p:cNvPr id="48" name="图片 58" descr="cz.jpg"/>
          <p:cNvPicPr>
            <a:picLocks noChangeAspect="1"/>
          </p:cNvPicPr>
          <p:nvPr/>
        </p:nvPicPr>
        <p:blipFill>
          <a:blip r:embed="rId13" cstate="print"/>
          <a:srcRect/>
          <a:stretch>
            <a:fillRect/>
          </a:stretch>
        </p:blipFill>
        <p:spPr bwMode="auto">
          <a:xfrm>
            <a:off x="8600772" y="5215744"/>
            <a:ext cx="1071543" cy="333775"/>
          </a:xfrm>
          <a:prstGeom prst="rect">
            <a:avLst/>
          </a:prstGeom>
          <a:ln>
            <a:noFill/>
          </a:ln>
          <a:effectLst>
            <a:outerShdw blurRad="190500" algn="tl" rotWithShape="0">
              <a:srgbClr val="000000">
                <a:alpha val="70000"/>
              </a:srgbClr>
            </a:outerShdw>
          </a:effectLst>
        </p:spPr>
      </p:pic>
      <p:sp>
        <p:nvSpPr>
          <p:cNvPr id="49" name="Rectangle 32"/>
          <p:cNvSpPr>
            <a:spLocks noChangeArrowheads="1"/>
          </p:cNvSpPr>
          <p:nvPr/>
        </p:nvSpPr>
        <p:spPr bwMode="auto">
          <a:xfrm>
            <a:off x="9524230" y="5531456"/>
            <a:ext cx="2495094" cy="827296"/>
          </a:xfrm>
          <a:prstGeom prst="rect">
            <a:avLst/>
          </a:prstGeom>
          <a:noFill/>
          <a:ln w="9525" algn="ctr">
            <a:noFill/>
            <a:miter lim="800000"/>
          </a:ln>
          <a:effectLst/>
        </p:spPr>
        <p:txBody>
          <a:bodyPr lIns="82799" tIns="41402" rIns="82799" bIns="41402" anchor="ctr"/>
          <a:lstStyle/>
          <a:p>
            <a:pPr marL="171450" indent="-171450" defTabSz="789940" fontAlgn="base">
              <a:spcBef>
                <a:spcPct val="0"/>
              </a:spcBef>
              <a:spcAft>
                <a:spcPct val="0"/>
              </a:spcAft>
              <a:buSzPct val="60000"/>
              <a:buFont typeface="Arial" panose="020B0604020202020204" pitchFamily="34" charset="0"/>
              <a:buChar char="•"/>
              <a:defRPr/>
            </a:pPr>
            <a:r>
              <a:rPr lang="en-US" altLang="zh-CN" sz="1000" dirty="0">
                <a:solidFill>
                  <a:srgbClr val="000000"/>
                </a:solidFill>
                <a:latin typeface="微软雅黑" panose="020B0503020204020204" pitchFamily="34" charset="-122"/>
                <a:ea typeface="微软雅黑" panose="020B0503020204020204" pitchFamily="34" charset="-122"/>
              </a:rPr>
              <a:t>2015</a:t>
            </a:r>
            <a:r>
              <a:rPr lang="zh-CN" altLang="en-US" sz="1000" dirty="0">
                <a:solidFill>
                  <a:srgbClr val="000000"/>
                </a:solidFill>
                <a:latin typeface="微软雅黑" panose="020B0503020204020204" pitchFamily="34" charset="-122"/>
                <a:ea typeface="微软雅黑" panose="020B0503020204020204" pitchFamily="34" charset="-122"/>
              </a:rPr>
              <a:t>年中信里昂证券荣获</a:t>
            </a:r>
            <a:r>
              <a:rPr lang="en-US" altLang="zh-CN" sz="1000" dirty="0">
                <a:solidFill>
                  <a:srgbClr val="000000"/>
                </a:solidFill>
                <a:latin typeface="微软雅黑" panose="020B0503020204020204" pitchFamily="34" charset="-122"/>
                <a:ea typeface="微软雅黑" panose="020B0503020204020204" pitchFamily="34" charset="-122"/>
              </a:rPr>
              <a:t>3A</a:t>
            </a:r>
            <a:r>
              <a:rPr lang="zh-CN" altLang="en-US" sz="1000" dirty="0">
                <a:solidFill>
                  <a:srgbClr val="000000"/>
                </a:solidFill>
                <a:latin typeface="微软雅黑" panose="020B0503020204020204" pitchFamily="34" charset="-122"/>
                <a:ea typeface="微软雅黑" panose="020B0503020204020204" pitchFamily="34" charset="-122"/>
              </a:rPr>
              <a:t>国家奖： </a:t>
            </a:r>
            <a:endParaRPr lang="en-US" altLang="zh-CN" sz="1000" dirty="0">
              <a:solidFill>
                <a:srgbClr val="000000"/>
              </a:solidFill>
              <a:latin typeface="微软雅黑" panose="020B0503020204020204" pitchFamily="34" charset="-122"/>
              <a:ea typeface="微软雅黑" panose="020B0503020204020204" pitchFamily="34" charset="-122"/>
            </a:endParaRPr>
          </a:p>
          <a:p>
            <a:pPr marL="171450" indent="-171450" defTabSz="789940" fontAlgn="base">
              <a:spcBef>
                <a:spcPct val="0"/>
              </a:spcBef>
              <a:spcAft>
                <a:spcPct val="0"/>
              </a:spcAft>
              <a:buClr>
                <a:srgbClr val="C00000"/>
              </a:buClr>
              <a:buSzPct val="60000"/>
              <a:buFont typeface="Arial" panose="020B0604020202020204" pitchFamily="34" charset="0"/>
              <a:buChar char="•"/>
              <a:defRPr/>
            </a:pPr>
            <a:r>
              <a:rPr lang="zh-CN" altLang="en-US" sz="1000" dirty="0">
                <a:solidFill>
                  <a:srgbClr val="000000"/>
                </a:solidFill>
                <a:latin typeface="微软雅黑" panose="020B0503020204020204" pitchFamily="34" charset="-122"/>
                <a:ea typeface="微软雅黑" panose="020B0503020204020204" pitchFamily="34" charset="-122"/>
              </a:rPr>
              <a:t>最佳中国股票交易大奖（</a:t>
            </a:r>
            <a:r>
              <a:rPr lang="en-US" altLang="zh-CN" sz="1000" dirty="0">
                <a:solidFill>
                  <a:srgbClr val="000000"/>
                </a:solidFill>
                <a:latin typeface="微软雅黑" panose="020B0503020204020204" pitchFamily="34" charset="-122"/>
                <a:ea typeface="微软雅黑" panose="020B0503020204020204" pitchFamily="34" charset="-122"/>
              </a:rPr>
              <a:t>3sBio</a:t>
            </a:r>
            <a:r>
              <a:rPr lang="zh-CN" altLang="en-US" sz="1000" dirty="0">
                <a:solidFill>
                  <a:srgbClr val="000000"/>
                </a:solidFill>
                <a:latin typeface="微软雅黑" panose="020B0503020204020204" pitchFamily="34" charset="-122"/>
                <a:ea typeface="微软雅黑" panose="020B0503020204020204" pitchFamily="34" charset="-122"/>
              </a:rPr>
              <a:t>） </a:t>
            </a:r>
            <a:endParaRPr lang="en-US" altLang="zh-CN" sz="1000" dirty="0">
              <a:solidFill>
                <a:srgbClr val="000000"/>
              </a:solidFill>
              <a:latin typeface="微软雅黑" panose="020B0503020204020204" pitchFamily="34" charset="-122"/>
              <a:ea typeface="微软雅黑" panose="020B0503020204020204" pitchFamily="34" charset="-122"/>
            </a:endParaRPr>
          </a:p>
          <a:p>
            <a:pPr marL="171450" indent="-171450" defTabSz="789940" fontAlgn="base">
              <a:spcBef>
                <a:spcPct val="0"/>
              </a:spcBef>
              <a:spcAft>
                <a:spcPct val="0"/>
              </a:spcAft>
              <a:buClr>
                <a:srgbClr val="C00000"/>
              </a:buClr>
              <a:buSzPct val="60000"/>
              <a:buFont typeface="Arial" panose="020B0604020202020204" pitchFamily="34" charset="0"/>
              <a:buChar char="•"/>
              <a:defRPr/>
            </a:pPr>
            <a:r>
              <a:rPr lang="zh-CN" altLang="en-US" sz="1000" dirty="0">
                <a:solidFill>
                  <a:srgbClr val="000000"/>
                </a:solidFill>
                <a:latin typeface="微软雅黑" panose="020B0503020204020204" pitchFamily="34" charset="-122"/>
                <a:ea typeface="微软雅黑" panose="020B0503020204020204" pitchFamily="34" charset="-122"/>
              </a:rPr>
              <a:t>最佳中国银行资本债券（交通银行） </a:t>
            </a:r>
            <a:endParaRPr lang="en-US" altLang="zh-CN" sz="1000" dirty="0">
              <a:solidFill>
                <a:srgbClr val="000000"/>
              </a:solidFill>
              <a:latin typeface="微软雅黑" panose="020B0503020204020204" pitchFamily="34" charset="-122"/>
              <a:ea typeface="微软雅黑" panose="020B0503020204020204" pitchFamily="34" charset="-122"/>
            </a:endParaRPr>
          </a:p>
          <a:p>
            <a:pPr marL="171450" indent="-171450" defTabSz="789940" fontAlgn="base">
              <a:spcBef>
                <a:spcPct val="0"/>
              </a:spcBef>
              <a:spcAft>
                <a:spcPct val="0"/>
              </a:spcAft>
              <a:buClr>
                <a:srgbClr val="C00000"/>
              </a:buClr>
              <a:buSzPct val="60000"/>
              <a:buFont typeface="Arial" panose="020B0604020202020204" pitchFamily="34" charset="0"/>
              <a:buChar char="•"/>
              <a:defRPr/>
            </a:pPr>
            <a:r>
              <a:rPr lang="zh-CN" altLang="en-US" sz="1000" dirty="0">
                <a:solidFill>
                  <a:srgbClr val="000000"/>
                </a:solidFill>
                <a:latin typeface="微软雅黑" panose="020B0503020204020204" pitchFamily="34" charset="-122"/>
                <a:ea typeface="微软雅黑" panose="020B0503020204020204" pitchFamily="34" charset="-122"/>
              </a:rPr>
              <a:t>最佳印度</a:t>
            </a:r>
            <a:r>
              <a:rPr lang="en-US" altLang="zh-CN" sz="1000" dirty="0">
                <a:solidFill>
                  <a:srgbClr val="000000"/>
                </a:solidFill>
                <a:latin typeface="微软雅黑" panose="020B0503020204020204" pitchFamily="34" charset="-122"/>
                <a:ea typeface="微软雅黑" panose="020B0503020204020204" pitchFamily="34" charset="-122"/>
              </a:rPr>
              <a:t>QIP</a:t>
            </a:r>
            <a:r>
              <a:rPr lang="zh-CN" altLang="en-US" sz="1000" dirty="0">
                <a:solidFill>
                  <a:srgbClr val="000000"/>
                </a:solidFill>
                <a:latin typeface="微软雅黑" panose="020B0503020204020204" pitchFamily="34" charset="-122"/>
                <a:ea typeface="微软雅黑" panose="020B0503020204020204" pitchFamily="34" charset="-122"/>
              </a:rPr>
              <a:t>交易（</a:t>
            </a:r>
            <a:r>
              <a:rPr lang="en-US" altLang="zh-CN" sz="1000" dirty="0" err="1">
                <a:solidFill>
                  <a:srgbClr val="000000"/>
                </a:solidFill>
                <a:latin typeface="微软雅黑" panose="020B0503020204020204" pitchFamily="34" charset="-122"/>
                <a:ea typeface="微软雅黑" panose="020B0503020204020204" pitchFamily="34" charset="-122"/>
              </a:rPr>
              <a:t>Indiabulls</a:t>
            </a:r>
            <a:r>
              <a:rPr lang="en-US" altLang="zh-CN" sz="1000" dirty="0">
                <a:solidFill>
                  <a:srgbClr val="000000"/>
                </a:solidFill>
                <a:latin typeface="微软雅黑" panose="020B0503020204020204" pitchFamily="34" charset="-122"/>
                <a:ea typeface="微软雅黑" panose="020B0503020204020204" pitchFamily="34" charset="-122"/>
              </a:rPr>
              <a:t> Housing Finance</a:t>
            </a:r>
            <a:r>
              <a:rPr lang="zh-CN" altLang="en-US" sz="1000" dirty="0">
                <a:solidFill>
                  <a:srgbClr val="000000"/>
                </a:solidFill>
                <a:latin typeface="微软雅黑" panose="020B0503020204020204" pitchFamily="34" charset="-122"/>
                <a:ea typeface="微软雅黑" panose="020B0503020204020204" pitchFamily="34" charset="-122"/>
              </a:rPr>
              <a:t>） </a:t>
            </a:r>
          </a:p>
        </p:txBody>
      </p:sp>
      <p:sp>
        <p:nvSpPr>
          <p:cNvPr id="50" name="矩形 61"/>
          <p:cNvSpPr>
            <a:spLocks noChangeArrowheads="1"/>
          </p:cNvSpPr>
          <p:nvPr/>
        </p:nvSpPr>
        <p:spPr bwMode="auto">
          <a:xfrm>
            <a:off x="10040157" y="5165568"/>
            <a:ext cx="775193" cy="264490"/>
          </a:xfrm>
          <a:prstGeom prst="rect">
            <a:avLst/>
          </a:prstGeom>
          <a:noFill/>
          <a:ln w="9525">
            <a:noFill/>
            <a:miter lim="800000"/>
          </a:ln>
        </p:spPr>
        <p:txBody>
          <a:bodyPr wrap="none" lIns="79048" tIns="39526" rIns="79048" bIns="39526">
            <a:spAutoFit/>
          </a:bodyPr>
          <a:lstStyle/>
          <a:p>
            <a:pPr defTabSz="908050" fontAlgn="base">
              <a:spcBef>
                <a:spcPct val="50000"/>
              </a:spcBef>
              <a:spcAft>
                <a:spcPct val="0"/>
              </a:spcAft>
            </a:pPr>
            <a:r>
              <a:rPr lang="zh-CN" altLang="en-US" sz="1200" b="1" dirty="0">
                <a:solidFill>
                  <a:srgbClr val="000000"/>
                </a:solidFill>
                <a:latin typeface="微软雅黑" panose="020B0503020204020204" pitchFamily="34" charset="-122"/>
                <a:ea typeface="微软雅黑" panose="020B0503020204020204" pitchFamily="34" charset="-122"/>
              </a:rPr>
              <a:t>《财资》</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pic>
        <p:nvPicPr>
          <p:cNvPr id="51" name="Picture 1" descr="C:\Users\Administrator\Desktop\搜狗截图16年02月18日1635_1.jpg"/>
          <p:cNvPicPr>
            <a:picLocks noChangeAspect="1" noChangeArrowheads="1"/>
          </p:cNvPicPr>
          <p:nvPr/>
        </p:nvPicPr>
        <p:blipFill>
          <a:blip r:embed="rId14" cstate="print"/>
          <a:srcRect/>
          <a:stretch>
            <a:fillRect/>
          </a:stretch>
        </p:blipFill>
        <p:spPr bwMode="auto">
          <a:xfrm>
            <a:off x="94414" y="4688360"/>
            <a:ext cx="1268528" cy="455946"/>
          </a:xfrm>
          <a:prstGeom prst="rect">
            <a:avLst/>
          </a:prstGeom>
          <a:ln>
            <a:noFill/>
          </a:ln>
          <a:effectLst>
            <a:outerShdw blurRad="190500" algn="tl" rotWithShape="0">
              <a:srgbClr val="000000">
                <a:alpha val="70000"/>
              </a:srgbClr>
            </a:outerShdw>
          </a:effectLst>
        </p:spPr>
      </p:pic>
      <p:sp>
        <p:nvSpPr>
          <p:cNvPr id="52" name="矩形 51"/>
          <p:cNvSpPr/>
          <p:nvPr/>
        </p:nvSpPr>
        <p:spPr>
          <a:xfrm>
            <a:off x="1329520" y="4759798"/>
            <a:ext cx="1390746" cy="264490"/>
          </a:xfrm>
          <a:prstGeom prst="rect">
            <a:avLst/>
          </a:prstGeom>
        </p:spPr>
        <p:txBody>
          <a:bodyPr wrap="none" lIns="79048" tIns="39526" rIns="79048" bIns="39526">
            <a:spAutoFit/>
          </a:bodyPr>
          <a:lstStyle/>
          <a:p>
            <a:pPr defTabSz="908050" fontAlgn="base">
              <a:spcBef>
                <a:spcPct val="50000"/>
              </a:spcBef>
              <a:spcAft>
                <a:spcPct val="0"/>
              </a:spcAft>
              <a:defRPr/>
            </a:pP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英国金融时报</a:t>
            </a:r>
            <a:r>
              <a:rPr lang="en-US" altLang="zh-CN" sz="1200" b="1" dirty="0">
                <a:solidFill>
                  <a:srgbClr val="000000"/>
                </a:solidFill>
                <a:latin typeface="微软雅黑" panose="020B0503020204020204" pitchFamily="34" charset="-122"/>
                <a:ea typeface="微软雅黑" panose="020B0503020204020204" pitchFamily="34" charset="-122"/>
              </a:rPr>
              <a:t>》</a:t>
            </a:r>
          </a:p>
        </p:txBody>
      </p:sp>
      <p:sp>
        <p:nvSpPr>
          <p:cNvPr id="53" name="Rectangle 32"/>
          <p:cNvSpPr>
            <a:spLocks noChangeArrowheads="1"/>
          </p:cNvSpPr>
          <p:nvPr/>
        </p:nvSpPr>
        <p:spPr bwMode="auto">
          <a:xfrm>
            <a:off x="1308860" y="5297763"/>
            <a:ext cx="2306676" cy="346609"/>
          </a:xfrm>
          <a:prstGeom prst="rect">
            <a:avLst/>
          </a:prstGeom>
          <a:noFill/>
          <a:ln w="9525" algn="ctr">
            <a:noFill/>
            <a:miter lim="800000"/>
          </a:ln>
          <a:effectLst/>
        </p:spPr>
        <p:txBody>
          <a:bodyPr lIns="90864" tIns="45430" rIns="90864" bIns="45430" anchor="ctr"/>
          <a:lstStyle/>
          <a:p>
            <a:pPr marL="171450" indent="-171450" defTabSz="789940" fontAlgn="base">
              <a:lnSpc>
                <a:spcPct val="120000"/>
              </a:lnSpc>
              <a:spcBef>
                <a:spcPct val="0"/>
              </a:spcBef>
              <a:spcAft>
                <a:spcPct val="0"/>
              </a:spcAft>
              <a:buFont typeface="Arial" panose="020B0604020202020204" pitchFamily="34" charset="0"/>
              <a:buChar char="•"/>
            </a:pPr>
            <a:r>
              <a:rPr lang="en-US" altLang="zh-CN" sz="1000" dirty="0">
                <a:solidFill>
                  <a:srgbClr val="000000"/>
                </a:solidFill>
                <a:latin typeface="微软雅黑" panose="020B0503020204020204" pitchFamily="34" charset="-122"/>
                <a:ea typeface="微软雅黑" panose="020B0503020204020204" pitchFamily="34" charset="-122"/>
              </a:rPr>
              <a:t>2</a:t>
            </a:r>
            <a:r>
              <a:rPr lang="zh-CN" altLang="en-US" sz="1000" dirty="0">
                <a:solidFill>
                  <a:srgbClr val="000000"/>
                </a:solidFill>
                <a:latin typeface="微软雅黑" panose="020B0503020204020204" pitchFamily="34" charset="-122"/>
                <a:ea typeface="微软雅黑" panose="020B0503020204020204" pitchFamily="34" charset="-122"/>
              </a:rPr>
              <a:t>015年金融时报全球五百强企业（金融服务行业位列第七）</a:t>
            </a:r>
          </a:p>
        </p:txBody>
      </p:sp>
      <p:sp>
        <p:nvSpPr>
          <p:cNvPr id="55" name="Rectangle 11"/>
          <p:cNvSpPr>
            <a:spLocks noChangeArrowheads="1"/>
          </p:cNvSpPr>
          <p:nvPr/>
        </p:nvSpPr>
        <p:spPr bwMode="auto">
          <a:xfrm>
            <a:off x="-22978" y="858026"/>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56" name="标题 1"/>
          <p:cNvSpPr>
            <a:spLocks noGrp="1"/>
          </p:cNvSpPr>
          <p:nvPr/>
        </p:nvSpPr>
        <p:spPr bwMode="auto">
          <a:xfrm>
            <a:off x="-2" y="204628"/>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公司获得的市场声誉</a:t>
            </a:r>
            <a:endParaRPr lang="zh-CN" altLang="en-US" dirty="0">
              <a:latin typeface="Franklin Gothic Medium" panose="020B0603020102020204" pitchFamily="34" charset="0"/>
              <a:ea typeface="微软雅黑" panose="020B0503020204020204" pitchFamily="34" charset="-122"/>
            </a:endParaRPr>
          </a:p>
        </p:txBody>
      </p:sp>
      <p:pic>
        <p:nvPicPr>
          <p:cNvPr id="57" name="图片 56"/>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a:xfrm>
            <a:off x="22976" y="1199154"/>
            <a:ext cx="7429552" cy="4588094"/>
          </a:xfrm>
          <a:prstGeom prst="rect">
            <a:avLst/>
          </a:prstGeom>
        </p:spPr>
        <p:txBody>
          <a:bodyPr/>
          <a:lstStyle/>
          <a:p>
            <a:pPr marL="457200" marR="0" lvl="0" indent="-457200" algn="l" defTabSz="1218565"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经纪业务共有证券分支机构</a:t>
            </a:r>
            <a:r>
              <a:rPr kumimoji="0" lang="en-US" altLang="zh-CN"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306</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家，覆盖全国</a:t>
            </a:r>
            <a:r>
              <a:rPr kumimoji="0" lang="en-US" altLang="zh-CN"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27</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个省及直辖市，为</a:t>
            </a:r>
            <a:r>
              <a:rPr kumimoji="0" lang="en-US" altLang="zh-CN"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600</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余万客户提供经纪服务，</a:t>
            </a:r>
            <a:r>
              <a:rPr kumimoji="0" lang="en-US" altLang="zh-CN"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81%</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分支机构集中于长三角、珠三角、渤海湾等区域</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624205" marR="0" lvl="1" indent="-262255" algn="l" defTabSz="911225" rtl="0" eaLnBrk="1" fontAlgn="auto" latinLnBrk="0" hangingPunct="1">
              <a:lnSpc>
                <a:spcPct val="150000"/>
              </a:lnSpc>
              <a:spcBef>
                <a:spcPct val="0"/>
              </a:spcBef>
              <a:spcAft>
                <a:spcPts val="0"/>
              </a:spcAft>
              <a:buClrTx/>
              <a:buSzTx/>
              <a:buFont typeface="Wingdings" panose="05000000000000000000" pitchFamily="2" charset="2"/>
              <a:buChar char="ü"/>
              <a:defRPr/>
            </a:pPr>
            <a:r>
              <a:rPr kumimoji="0" lang="en-US" altLang="zh-CN"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1995</a:t>
            </a:r>
            <a:r>
              <a:rPr kumimoji="0" lang="zh-CN" altLang="en-US"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年</a:t>
            </a:r>
            <a:r>
              <a:rPr kumimoji="0" lang="en-US" altLang="zh-CN"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10</a:t>
            </a:r>
            <a:r>
              <a:rPr kumimoji="0" lang="zh-CN" altLang="en-US"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月公司成立，整合集团证券部、中信银行、兴业信托等所属</a:t>
            </a:r>
            <a:r>
              <a:rPr kumimoji="0" lang="en-US" altLang="zh-CN"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18</a:t>
            </a:r>
            <a:r>
              <a:rPr kumimoji="0" lang="zh-CN" altLang="en-US"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家营业部</a:t>
            </a:r>
          </a:p>
          <a:p>
            <a:pPr marL="624205" marR="0" lvl="1" indent="-262255" algn="l" defTabSz="911225" rtl="0" eaLnBrk="1" fontAlgn="auto" latinLnBrk="0" hangingPunct="1">
              <a:lnSpc>
                <a:spcPct val="150000"/>
              </a:lnSpc>
              <a:spcBef>
                <a:spcPct val="0"/>
              </a:spcBef>
              <a:spcAft>
                <a:spcPts val="0"/>
              </a:spcAft>
              <a:buClrTx/>
              <a:buSzTx/>
              <a:buFont typeface="Wingdings" panose="05000000000000000000" pitchFamily="2" charset="2"/>
              <a:buChar char="ü"/>
              <a:defRPr/>
            </a:pPr>
            <a:r>
              <a:rPr kumimoji="0" lang="en-US" altLang="zh-CN"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2003</a:t>
            </a:r>
            <a:r>
              <a:rPr kumimoji="0" lang="zh-CN" altLang="en-US"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年，公司收购万通证券</a:t>
            </a:r>
            <a:r>
              <a:rPr kumimoji="0" lang="zh-CN" altLang="en-US" sz="1800" b="0" i="0" u="none" strike="noStrike" kern="1200" cap="none" spc="0" normalizeH="0" baseline="0" noProof="0" dirty="0" smtClean="0">
                <a:ln>
                  <a:noFill/>
                </a:ln>
                <a:solidFill>
                  <a:srgbClr val="003366"/>
                </a:solidFill>
                <a:effectLst/>
                <a:uLnTx/>
                <a:uFillTx/>
                <a:latin typeface="微软雅黑" panose="020B0503020204020204" pitchFamily="34" charset="-122"/>
                <a:ea typeface="微软雅黑" panose="020B0503020204020204" pitchFamily="34" charset="-122"/>
              </a:rPr>
              <a:t>，</a:t>
            </a: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范畴拓展至山东半岛区域经纪业务</a:t>
            </a:r>
            <a:endParaRPr kumimoji="0" lang="en-US" altLang="zh-CN" sz="18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p>
            <a:pPr marL="624205" marR="0" lvl="1" indent="-262255" algn="l" defTabSz="911225" rtl="0" eaLnBrk="1" fontAlgn="auto" latinLnBrk="0" hangingPunct="1">
              <a:lnSpc>
                <a:spcPct val="150000"/>
              </a:lnSpc>
              <a:spcBef>
                <a:spcPct val="0"/>
              </a:spcBef>
              <a:spcAft>
                <a:spcPts val="0"/>
              </a:spcAft>
              <a:buClrTx/>
              <a:buSzTx/>
              <a:buFont typeface="Wingdings" panose="05000000000000000000" pitchFamily="2" charset="2"/>
              <a:buChar char="ü"/>
              <a:defRPr/>
            </a:pPr>
            <a:r>
              <a:rPr kumimoji="0" lang="en-US" altLang="zh-CN"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2006</a:t>
            </a:r>
            <a:r>
              <a:rPr kumimoji="0" lang="zh-CN" altLang="en-US"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年，公司收购金通证券</a:t>
            </a:r>
            <a:r>
              <a:rPr kumimoji="0" lang="zh-CN" altLang="en-US" sz="1800" b="0" i="0" u="none" strike="noStrike" kern="1200" cap="none" spc="0" normalizeH="0" baseline="0" noProof="0" dirty="0" smtClean="0">
                <a:ln>
                  <a:noFill/>
                </a:ln>
                <a:solidFill>
                  <a:srgbClr val="003366"/>
                </a:solidFill>
                <a:effectLst/>
                <a:uLnTx/>
                <a:uFillTx/>
                <a:latin typeface="微软雅黑" panose="020B0503020204020204" pitchFamily="34" charset="-122"/>
                <a:ea typeface="微软雅黑" panose="020B0503020204020204" pitchFamily="34" charset="-122"/>
              </a:rPr>
              <a:t>，</a:t>
            </a: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基本完成“东南沿海”的战略布局</a:t>
            </a:r>
            <a:endParaRPr kumimoji="0" lang="en-US" altLang="zh-CN" sz="1800" b="0" i="0" u="none" strike="noStrike" kern="1200" cap="none" spc="0" normalizeH="0" baseline="0" noProof="0" dirty="0" smtClean="0">
              <a:ln>
                <a:noFill/>
              </a:ln>
              <a:solidFill>
                <a:srgbClr val="003366"/>
              </a:solidFill>
              <a:effectLst/>
              <a:uLnTx/>
              <a:uFillTx/>
              <a:latin typeface="微软雅黑" panose="020B0503020204020204" pitchFamily="34" charset="-122"/>
              <a:ea typeface="微软雅黑" panose="020B0503020204020204" pitchFamily="34" charset="-122"/>
            </a:endParaRPr>
          </a:p>
          <a:p>
            <a:pPr marL="457200" marR="0" lvl="0" indent="-457200" algn="l" defTabSz="1218565" rtl="0" eaLnBrk="1" fontAlgn="auto" latinLnBrk="0" hangingPunct="1">
              <a:lnSpc>
                <a:spcPct val="150000"/>
              </a:lnSpc>
              <a:spcBef>
                <a:spcPct val="20000"/>
              </a:spcBef>
              <a:spcAft>
                <a:spcPts val="0"/>
              </a:spcAft>
              <a:buClrTx/>
              <a:buSzTx/>
              <a:buFont typeface="Arial" panose="020B0604020202020204" pitchFamily="34" charset="0"/>
              <a:buChar char="•"/>
              <a:defRPr/>
            </a:pPr>
            <a:endPar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457200" marR="0" lvl="0" indent="-457200" algn="l" defTabSz="1218565"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近年来，经纪业务持续加快开设分支机构和新网点的步伐。</a:t>
            </a:r>
          </a:p>
          <a:p>
            <a:pPr marL="624205" marR="0" lvl="1" indent="-262255" algn="l" defTabSz="911225" rtl="0" eaLnBrk="1" fontAlgn="auto" latinLnBrk="0" hangingPunct="1">
              <a:lnSpc>
                <a:spcPct val="150000"/>
              </a:lnSpc>
              <a:spcBef>
                <a:spcPct val="0"/>
              </a:spcBef>
              <a:spcAft>
                <a:spcPts val="0"/>
              </a:spcAft>
              <a:buClrTx/>
              <a:buSzTx/>
              <a:buFont typeface="Wingdings" panose="05000000000000000000" pitchFamily="2" charset="2"/>
              <a:buChar char="ü"/>
              <a:defRPr/>
            </a:pP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12-15</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年经纪业务新设</a:t>
            </a: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105</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家分支机构</a:t>
            </a:r>
            <a:endPar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624205" marR="0" lvl="1" indent="-262255" algn="l" defTabSz="911225" rtl="0" eaLnBrk="1" fontAlgn="auto" latinLnBrk="0" hangingPunct="1">
              <a:lnSpc>
                <a:spcPct val="150000"/>
              </a:lnSpc>
              <a:spcBef>
                <a:spcPct val="0"/>
              </a:spcBef>
              <a:spcAft>
                <a:spcPts val="0"/>
              </a:spcAft>
              <a:buClrTx/>
              <a:buSzTx/>
              <a:buFont typeface="Wingdings" panose="05000000000000000000" pitchFamily="2" charset="2"/>
              <a:buChar char="ü"/>
              <a:defRPr/>
            </a:pP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16</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年新设</a:t>
            </a: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35</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家分支机构，并通过营业部变更方式成立</a:t>
            </a: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10</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家一级分公司</a:t>
            </a:r>
          </a:p>
        </p:txBody>
      </p:sp>
      <p:sp>
        <p:nvSpPr>
          <p:cNvPr id="10" name="Rectangle 11"/>
          <p:cNvSpPr>
            <a:spLocks noChangeArrowheads="1"/>
          </p:cNvSpPr>
          <p:nvPr/>
        </p:nvSpPr>
        <p:spPr bwMode="auto">
          <a:xfrm>
            <a:off x="-22978" y="878938"/>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11" name="标题 1"/>
          <p:cNvSpPr>
            <a:spLocks noGrp="1"/>
          </p:cNvSpPr>
          <p:nvPr/>
        </p:nvSpPr>
        <p:spPr bwMode="auto">
          <a:xfrm>
            <a:off x="-2" y="215084"/>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fontAlgn="auto">
              <a:spcBef>
                <a:spcPts val="0"/>
              </a:spcBef>
              <a:spcAft>
                <a:spcPts val="0"/>
              </a:spcAft>
              <a:defRPr/>
            </a:pPr>
            <a:r>
              <a:rPr lang="zh-CN" altLang="en-US" dirty="0" smtClean="0">
                <a:latin typeface="Franklin Gothic Medium" panose="020B0603020102020204" pitchFamily="34" charset="0"/>
                <a:ea typeface="微软雅黑" panose="020B0503020204020204" pitchFamily="34" charset="-122"/>
              </a:rPr>
              <a:t>经纪业务的业务布局</a:t>
            </a:r>
            <a:endParaRPr lang="zh-CN" altLang="en-US" dirty="0">
              <a:latin typeface="Franklin Gothic Medium" panose="020B0603020102020204" pitchFamily="34" charset="0"/>
              <a:ea typeface="微软雅黑" panose="020B0503020204020204" pitchFamily="34" charset="-122"/>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grpSp>
        <p:nvGrpSpPr>
          <p:cNvPr id="16" name="组合 15"/>
          <p:cNvGrpSpPr/>
          <p:nvPr/>
        </p:nvGrpSpPr>
        <p:grpSpPr>
          <a:xfrm>
            <a:off x="7381090" y="1678206"/>
            <a:ext cx="4737884" cy="3831622"/>
            <a:chOff x="7381090" y="1678206"/>
            <a:chExt cx="4737884" cy="3831622"/>
          </a:xfrm>
        </p:grpSpPr>
        <p:pic>
          <p:nvPicPr>
            <p:cNvPr id="8" name="Picture 4"/>
            <p:cNvPicPr>
              <a:picLocks noChangeAspect="1" noChangeArrowheads="1"/>
            </p:cNvPicPr>
            <p:nvPr/>
          </p:nvPicPr>
          <p:blipFill>
            <a:blip r:embed="rId3" cstate="print"/>
            <a:stretch>
              <a:fillRect/>
            </a:stretch>
          </p:blipFill>
          <p:spPr bwMode="auto">
            <a:xfrm>
              <a:off x="7381090" y="1678206"/>
              <a:ext cx="4737884" cy="3831622"/>
            </a:xfrm>
            <a:prstGeom prst="rect">
              <a:avLst/>
            </a:prstGeom>
            <a:noFill/>
            <a:ln w="9525">
              <a:noFill/>
              <a:miter lim="800000"/>
              <a:headEnd/>
              <a:tailEnd/>
            </a:ln>
          </p:spPr>
        </p:pic>
        <p:pic>
          <p:nvPicPr>
            <p:cNvPr id="9" name="图片 8"/>
            <p:cNvPicPr>
              <a:picLocks noChangeAspect="1"/>
            </p:cNvPicPr>
            <p:nvPr/>
          </p:nvPicPr>
          <p:blipFill>
            <a:blip r:embed="rId2" cstate="print">
              <a:extLst>
                <a:ext uri="{28A0092B-C50C-407E-A947-70E740481C1C}">
                  <a14:useLocalDpi xmlns:a14="http://schemas.microsoft.com/office/drawing/2010/main" xmlns="" val="0"/>
                </a:ext>
              </a:extLst>
            </a:blip>
            <a:srcRect r="67758" b="1351"/>
            <a:stretch>
              <a:fillRect/>
            </a:stretch>
          </p:blipFill>
          <p:spPr>
            <a:xfrm>
              <a:off x="11381618" y="2674593"/>
              <a:ext cx="214314" cy="183697"/>
            </a:xfrm>
            <a:prstGeom prst="rect">
              <a:avLst/>
            </a:prstGeom>
          </p:spPr>
        </p:pic>
        <p:pic>
          <p:nvPicPr>
            <p:cNvPr id="15" name="图片 14"/>
            <p:cNvPicPr>
              <a:picLocks noChangeAspect="1"/>
            </p:cNvPicPr>
            <p:nvPr/>
          </p:nvPicPr>
          <p:blipFill>
            <a:blip r:embed="rId2" cstate="print">
              <a:extLst>
                <a:ext uri="{28A0092B-C50C-407E-A947-70E740481C1C}">
                  <a14:useLocalDpi xmlns:a14="http://schemas.microsoft.com/office/drawing/2010/main" xmlns="" val="0"/>
                </a:ext>
              </a:extLst>
            </a:blip>
            <a:srcRect r="67758" b="1351"/>
            <a:stretch>
              <a:fillRect/>
            </a:stretch>
          </p:blipFill>
          <p:spPr>
            <a:xfrm>
              <a:off x="11167304" y="2858290"/>
              <a:ext cx="214314" cy="183697"/>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 calcmode="lin" valueType="num">
                                      <p:cBhvr>
                                        <p:cTn id="12" dur="500" fill="hold"/>
                                        <p:tgtEl>
                                          <p:spTgt spid="16"/>
                                        </p:tgtEl>
                                        <p:attrNameLst>
                                          <p:attrName>style.rotation</p:attrName>
                                        </p:attrNameLst>
                                      </p:cBhvr>
                                      <p:tavLst>
                                        <p:tav tm="0">
                                          <p:val>
                                            <p:fltVal val="90"/>
                                          </p:val>
                                        </p:tav>
                                        <p:tav tm="100000">
                                          <p:val>
                                            <p:fltVal val="0"/>
                                          </p:val>
                                        </p:tav>
                                      </p:tavLst>
                                    </p:anim>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a:fillRect/>
          </a:stretch>
        </p:blipFill>
        <p:spPr>
          <a:xfrm>
            <a:off x="334" y="5137139"/>
            <a:ext cx="12189745" cy="1722449"/>
          </a:xfrm>
          <a:prstGeom prst="rect">
            <a:avLst/>
          </a:prstGeom>
        </p:spPr>
      </p:pic>
      <p:sp>
        <p:nvSpPr>
          <p:cNvPr id="8" name="矩形 259"/>
          <p:cNvSpPr>
            <a:spLocks noChangeArrowheads="1"/>
          </p:cNvSpPr>
          <p:nvPr/>
        </p:nvSpPr>
        <p:spPr bwMode="auto">
          <a:xfrm>
            <a:off x="4342587" y="1223705"/>
            <a:ext cx="3905385" cy="575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694" tIns="43347" rIns="86694" bIns="4334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zh-CN" altLang="en-US" sz="2700" dirty="0" smtClean="0">
                <a:solidFill>
                  <a:srgbClr val="4F81BD"/>
                </a:solidFill>
                <a:cs typeface="+mn-ea"/>
                <a:sym typeface="+mn-lt"/>
              </a:rPr>
              <a:t>经纪业务介绍</a:t>
            </a:r>
            <a:endParaRPr lang="en-GB" altLang="zh-CN" sz="2700" dirty="0">
              <a:solidFill>
                <a:srgbClr val="4F81BD"/>
              </a:solidFill>
              <a:cs typeface="+mn-ea"/>
              <a:sym typeface="+mn-lt"/>
            </a:endParaRPr>
          </a:p>
        </p:txBody>
      </p:sp>
      <p:cxnSp>
        <p:nvCxnSpPr>
          <p:cNvPr id="10" name="直接连接符 9"/>
          <p:cNvCxnSpPr/>
          <p:nvPr/>
        </p:nvCxnSpPr>
        <p:spPr>
          <a:xfrm>
            <a:off x="4411665" y="1848615"/>
            <a:ext cx="3390282" cy="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sp>
        <p:nvSpPr>
          <p:cNvPr id="33" name="TextBox 71"/>
          <p:cNvSpPr txBox="1"/>
          <p:nvPr/>
        </p:nvSpPr>
        <p:spPr>
          <a:xfrm>
            <a:off x="4880760" y="2204466"/>
            <a:ext cx="4143404" cy="2308274"/>
          </a:xfrm>
          <a:prstGeom prst="rect">
            <a:avLst/>
          </a:prstGeom>
          <a:noFill/>
        </p:spPr>
        <p:txBody>
          <a:bodyPr wrap="square" lIns="91390" tIns="45695" rIns="91390" bIns="45695"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业务分布</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组织架构</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提供服务</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市场地位</a:t>
            </a:r>
            <a:endParaRPr lang="en-US" altLang="zh-CN" dirty="0" smtClean="0">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4619533" y="2247301"/>
            <a:ext cx="0" cy="2111838"/>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27" name="组合 17"/>
          <p:cNvGrpSpPr/>
          <p:nvPr/>
        </p:nvGrpSpPr>
        <p:grpSpPr>
          <a:xfrm>
            <a:off x="4523570" y="2143910"/>
            <a:ext cx="191927" cy="192007"/>
            <a:chOff x="4971660" y="1569718"/>
            <a:chExt cx="144016" cy="144016"/>
          </a:xfrm>
          <a:solidFill>
            <a:srgbClr val="363636"/>
          </a:solidFill>
        </p:grpSpPr>
        <p:sp>
          <p:nvSpPr>
            <p:cNvPr id="30" name="椭圆 51"/>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34" name="椭圆 52"/>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35" name="组合 20"/>
          <p:cNvGrpSpPr/>
          <p:nvPr/>
        </p:nvGrpSpPr>
        <p:grpSpPr>
          <a:xfrm>
            <a:off x="4523570" y="2674254"/>
            <a:ext cx="191927" cy="192007"/>
            <a:chOff x="4971660" y="1569718"/>
            <a:chExt cx="144016" cy="144016"/>
          </a:xfrm>
          <a:solidFill>
            <a:srgbClr val="004796"/>
          </a:solidFill>
        </p:grpSpPr>
        <p:sp>
          <p:nvSpPr>
            <p:cNvPr id="36" name="椭圆 54"/>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4796"/>
                </a:solidFill>
              </a:endParaRPr>
            </a:p>
          </p:txBody>
        </p:sp>
        <p:sp>
          <p:nvSpPr>
            <p:cNvPr id="37" name="椭圆 55"/>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4796"/>
                </a:solidFill>
              </a:endParaRPr>
            </a:p>
          </p:txBody>
        </p:sp>
      </p:grpSp>
      <p:grpSp>
        <p:nvGrpSpPr>
          <p:cNvPr id="38" name="组合 23"/>
          <p:cNvGrpSpPr/>
          <p:nvPr/>
        </p:nvGrpSpPr>
        <p:grpSpPr>
          <a:xfrm>
            <a:off x="4523570" y="3204598"/>
            <a:ext cx="191927" cy="192007"/>
            <a:chOff x="4971660" y="1569718"/>
            <a:chExt cx="144016" cy="144016"/>
          </a:xfrm>
          <a:solidFill>
            <a:srgbClr val="363636"/>
          </a:solidFill>
        </p:grpSpPr>
        <p:sp>
          <p:nvSpPr>
            <p:cNvPr id="39" name="椭圆 57"/>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40" name="椭圆 58"/>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41" name="组合 26"/>
          <p:cNvGrpSpPr/>
          <p:nvPr/>
        </p:nvGrpSpPr>
        <p:grpSpPr>
          <a:xfrm>
            <a:off x="4523570" y="3734942"/>
            <a:ext cx="191927" cy="192007"/>
            <a:chOff x="4971660" y="1569718"/>
            <a:chExt cx="144016" cy="144016"/>
          </a:xfrm>
          <a:solidFill>
            <a:srgbClr val="004796"/>
          </a:solidFill>
        </p:grpSpPr>
        <p:sp>
          <p:nvSpPr>
            <p:cNvPr id="42" name="椭圆 60"/>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43" name="椭圆 61"/>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44" name="组合 29"/>
          <p:cNvGrpSpPr/>
          <p:nvPr/>
        </p:nvGrpSpPr>
        <p:grpSpPr>
          <a:xfrm>
            <a:off x="4523570" y="4265287"/>
            <a:ext cx="191927" cy="192007"/>
            <a:chOff x="4971660" y="1569718"/>
            <a:chExt cx="144016" cy="144016"/>
          </a:xfrm>
          <a:solidFill>
            <a:srgbClr val="363636"/>
          </a:solidFill>
        </p:grpSpPr>
        <p:sp>
          <p:nvSpPr>
            <p:cNvPr id="45" name="椭圆 63"/>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46" name="椭圆 64"/>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48" name="文本框 10"/>
          <p:cNvSpPr txBox="1"/>
          <p:nvPr/>
        </p:nvSpPr>
        <p:spPr>
          <a:xfrm>
            <a:off x="1737488" y="1000902"/>
            <a:ext cx="2786082" cy="856982"/>
          </a:xfrm>
          <a:prstGeom prst="rect">
            <a:avLst/>
          </a:prstGeom>
          <a:noFill/>
          <a:ln>
            <a:noFill/>
          </a:ln>
        </p:spPr>
        <p:txBody>
          <a:bodyPr wrap="square" lIns="86695" tIns="43347" rIns="86695" bIns="43347" rtlCol="0">
            <a:spAutoFit/>
          </a:bodyPr>
          <a:lstStyle/>
          <a:p>
            <a:pPr defTabSz="913765">
              <a:defRPr/>
            </a:pPr>
            <a:r>
              <a:rPr lang="zh-CN" altLang="en-US" sz="5000" b="1" dirty="0" smtClean="0">
                <a:solidFill>
                  <a:srgbClr val="4F81BD"/>
                </a:solidFill>
                <a:latin typeface="华文行楷" panose="02010800040101010101" pitchFamily="2" charset="-122"/>
                <a:ea typeface="华文行楷" panose="02010800040101010101" pitchFamily="2" charset="-122"/>
              </a:rPr>
              <a:t>第二部分</a:t>
            </a:r>
            <a:endParaRPr lang="en-US" altLang="zh-CN" sz="5000" b="1" dirty="0">
              <a:solidFill>
                <a:srgbClr val="4F81BD"/>
              </a:solidFill>
              <a:latin typeface="华文行楷" panose="02010800040101010101" pitchFamily="2" charset="-122"/>
              <a:ea typeface="华文行楷" panose="0201080004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20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par>
                                <p:cTn id="21" presetID="16" presetClass="entr" presetSubtype="42" fill="hold" nodeType="withEffect">
                                  <p:stCondLst>
                                    <p:cond delay="200"/>
                                  </p:stCondLst>
                                  <p:childTnLst>
                                    <p:set>
                                      <p:cBhvr>
                                        <p:cTn id="22" dur="1" fill="hold">
                                          <p:stCondLst>
                                            <p:cond delay="0"/>
                                          </p:stCondLst>
                                        </p:cTn>
                                        <p:tgtEl>
                                          <p:spTgt spid="24"/>
                                        </p:tgtEl>
                                        <p:attrNameLst>
                                          <p:attrName>style.visibility</p:attrName>
                                        </p:attrNameLst>
                                      </p:cBhvr>
                                      <p:to>
                                        <p:strVal val="visible"/>
                                      </p:to>
                                    </p:set>
                                    <p:animEffect transition="in" filter="barn(outHorizontal)">
                                      <p:cBhvr>
                                        <p:cTn id="23" dur="500"/>
                                        <p:tgtEl>
                                          <p:spTgt spid="24"/>
                                        </p:tgtEl>
                                      </p:cBhvr>
                                    </p:animEffect>
                                  </p:childTnLst>
                                </p:cTn>
                              </p:par>
                              <p:par>
                                <p:cTn id="24" presetID="23" presetClass="entr" presetSubtype="32" fill="hold" nodeType="withEffect">
                                  <p:stCondLst>
                                    <p:cond delay="20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ppt_w</p:attrName>
                                        </p:attrNameLst>
                                      </p:cBhvr>
                                      <p:tavLst>
                                        <p:tav tm="0">
                                          <p:val>
                                            <p:strVal val="4*#ppt_w"/>
                                          </p:val>
                                        </p:tav>
                                        <p:tav tm="100000">
                                          <p:val>
                                            <p:strVal val="#ppt_w"/>
                                          </p:val>
                                        </p:tav>
                                      </p:tavLst>
                                    </p:anim>
                                    <p:anim calcmode="lin" valueType="num">
                                      <p:cBhvr>
                                        <p:cTn id="27" dur="500" fill="hold"/>
                                        <p:tgtEl>
                                          <p:spTgt spid="27"/>
                                        </p:tgtEl>
                                        <p:attrNameLst>
                                          <p:attrName>ppt_h</p:attrName>
                                        </p:attrNameLst>
                                      </p:cBhvr>
                                      <p:tavLst>
                                        <p:tav tm="0">
                                          <p:val>
                                            <p:strVal val="4*#ppt_h"/>
                                          </p:val>
                                        </p:tav>
                                        <p:tav tm="100000">
                                          <p:val>
                                            <p:strVal val="#ppt_h"/>
                                          </p:val>
                                        </p:tav>
                                      </p:tavLst>
                                    </p:anim>
                                  </p:childTnLst>
                                </p:cTn>
                              </p:par>
                              <p:par>
                                <p:cTn id="28" presetID="23" presetClass="entr" presetSubtype="32" fill="hold" nodeType="withEffect">
                                  <p:stCondLst>
                                    <p:cond delay="20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strVal val="4*#ppt_w"/>
                                          </p:val>
                                        </p:tav>
                                        <p:tav tm="100000">
                                          <p:val>
                                            <p:strVal val="#ppt_w"/>
                                          </p:val>
                                        </p:tav>
                                      </p:tavLst>
                                    </p:anim>
                                    <p:anim calcmode="lin" valueType="num">
                                      <p:cBhvr>
                                        <p:cTn id="31" dur="500" fill="hold"/>
                                        <p:tgtEl>
                                          <p:spTgt spid="35"/>
                                        </p:tgtEl>
                                        <p:attrNameLst>
                                          <p:attrName>ppt_h</p:attrName>
                                        </p:attrNameLst>
                                      </p:cBhvr>
                                      <p:tavLst>
                                        <p:tav tm="0">
                                          <p:val>
                                            <p:strVal val="4*#ppt_h"/>
                                          </p:val>
                                        </p:tav>
                                        <p:tav tm="100000">
                                          <p:val>
                                            <p:strVal val="#ppt_h"/>
                                          </p:val>
                                        </p:tav>
                                      </p:tavLst>
                                    </p:anim>
                                  </p:childTnLst>
                                </p:cTn>
                              </p:par>
                              <p:par>
                                <p:cTn id="32" presetID="23" presetClass="entr" presetSubtype="32" fill="hold" nodeType="withEffect">
                                  <p:stCondLst>
                                    <p:cond delay="20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strVal val="4*#ppt_w"/>
                                          </p:val>
                                        </p:tav>
                                        <p:tav tm="100000">
                                          <p:val>
                                            <p:strVal val="#ppt_w"/>
                                          </p:val>
                                        </p:tav>
                                      </p:tavLst>
                                    </p:anim>
                                    <p:anim calcmode="lin" valueType="num">
                                      <p:cBhvr>
                                        <p:cTn id="35" dur="500" fill="hold"/>
                                        <p:tgtEl>
                                          <p:spTgt spid="38"/>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20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strVal val="4*#ppt_w"/>
                                          </p:val>
                                        </p:tav>
                                        <p:tav tm="100000">
                                          <p:val>
                                            <p:strVal val="#ppt_w"/>
                                          </p:val>
                                        </p:tav>
                                      </p:tavLst>
                                    </p:anim>
                                    <p:anim calcmode="lin" valueType="num">
                                      <p:cBhvr>
                                        <p:cTn id="39" dur="500" fill="hold"/>
                                        <p:tgtEl>
                                          <p:spTgt spid="41"/>
                                        </p:tgtEl>
                                        <p:attrNameLst>
                                          <p:attrName>ppt_h</p:attrName>
                                        </p:attrNameLst>
                                      </p:cBhvr>
                                      <p:tavLst>
                                        <p:tav tm="0">
                                          <p:val>
                                            <p:strVal val="4*#ppt_h"/>
                                          </p:val>
                                        </p:tav>
                                        <p:tav tm="100000">
                                          <p:val>
                                            <p:strVal val="#ppt_h"/>
                                          </p:val>
                                        </p:tav>
                                      </p:tavLst>
                                    </p:anim>
                                  </p:childTnLst>
                                </p:cTn>
                              </p:par>
                              <p:par>
                                <p:cTn id="40" presetID="23" presetClass="entr" presetSubtype="32" fill="hold" nodeType="withEffect">
                                  <p:stCondLst>
                                    <p:cond delay="2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strVal val="4*#ppt_w"/>
                                          </p:val>
                                        </p:tav>
                                        <p:tav tm="100000">
                                          <p:val>
                                            <p:strVal val="#ppt_w"/>
                                          </p:val>
                                        </p:tav>
                                      </p:tavLst>
                                    </p:anim>
                                    <p:anim calcmode="lin" valueType="num">
                                      <p:cBhvr>
                                        <p:cTn id="43" dur="500" fill="hold"/>
                                        <p:tgtEl>
                                          <p:spTgt spid="4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3"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a:xfrm>
            <a:off x="22976" y="1199154"/>
            <a:ext cx="7429552" cy="4588094"/>
          </a:xfrm>
          <a:prstGeom prst="rect">
            <a:avLst/>
          </a:prstGeom>
        </p:spPr>
        <p:txBody>
          <a:bodyPr/>
          <a:lstStyle/>
          <a:p>
            <a:pPr marL="457200" marR="0" lvl="0" indent="-457200" algn="l" defTabSz="1218565"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经纪业务共有证券分支机构</a:t>
            </a:r>
            <a:r>
              <a:rPr kumimoji="0" lang="en-US" altLang="zh-CN"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306</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家，覆盖全国</a:t>
            </a:r>
            <a:r>
              <a:rPr kumimoji="0" lang="en-US" altLang="zh-CN"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27</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个省及直辖市，为</a:t>
            </a:r>
            <a:r>
              <a:rPr kumimoji="0" lang="en-US" altLang="zh-CN"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600</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余万客户提供经纪服务，</a:t>
            </a:r>
            <a:r>
              <a:rPr kumimoji="0" lang="en-US" altLang="zh-CN"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81%</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分支机构集中于长三角、珠三角、渤海湾等区域</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624205" marR="0" lvl="1" indent="-262255" algn="l" defTabSz="911225" rtl="0" eaLnBrk="1" fontAlgn="auto" latinLnBrk="0" hangingPunct="1">
              <a:lnSpc>
                <a:spcPct val="150000"/>
              </a:lnSpc>
              <a:spcBef>
                <a:spcPct val="0"/>
              </a:spcBef>
              <a:spcAft>
                <a:spcPts val="0"/>
              </a:spcAft>
              <a:buClrTx/>
              <a:buSzTx/>
              <a:buFont typeface="Wingdings" panose="05000000000000000000" pitchFamily="2" charset="2"/>
              <a:buChar char="ü"/>
              <a:defRPr/>
            </a:pPr>
            <a:r>
              <a:rPr kumimoji="0" lang="en-US" altLang="zh-CN"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1995</a:t>
            </a:r>
            <a:r>
              <a:rPr kumimoji="0" lang="zh-CN" altLang="en-US"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年</a:t>
            </a:r>
            <a:r>
              <a:rPr kumimoji="0" lang="en-US" altLang="zh-CN"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10</a:t>
            </a:r>
            <a:r>
              <a:rPr kumimoji="0" lang="zh-CN" altLang="en-US"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月公司成立，整合集团证券部、中信银行、兴业信托等所属</a:t>
            </a:r>
            <a:r>
              <a:rPr kumimoji="0" lang="en-US" altLang="zh-CN"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18</a:t>
            </a:r>
            <a:r>
              <a:rPr kumimoji="0" lang="zh-CN" altLang="en-US"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家营业部</a:t>
            </a:r>
          </a:p>
          <a:p>
            <a:pPr marL="624205" marR="0" lvl="1" indent="-262255" algn="l" defTabSz="911225" rtl="0" eaLnBrk="1" fontAlgn="auto" latinLnBrk="0" hangingPunct="1">
              <a:lnSpc>
                <a:spcPct val="150000"/>
              </a:lnSpc>
              <a:spcBef>
                <a:spcPct val="0"/>
              </a:spcBef>
              <a:spcAft>
                <a:spcPts val="0"/>
              </a:spcAft>
              <a:buClrTx/>
              <a:buSzTx/>
              <a:buFont typeface="Wingdings" panose="05000000000000000000" pitchFamily="2" charset="2"/>
              <a:buChar char="ü"/>
              <a:defRPr/>
            </a:pPr>
            <a:r>
              <a:rPr kumimoji="0" lang="en-US" altLang="zh-CN"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2003</a:t>
            </a:r>
            <a:r>
              <a:rPr kumimoji="0" lang="zh-CN" altLang="en-US"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年，公司收购万通证券</a:t>
            </a:r>
            <a:r>
              <a:rPr kumimoji="0" lang="zh-CN" altLang="en-US" sz="1800" b="0" i="0" u="none" strike="noStrike" kern="1200" cap="none" spc="0" normalizeH="0" baseline="0" noProof="0" dirty="0" smtClean="0">
                <a:ln>
                  <a:noFill/>
                </a:ln>
                <a:solidFill>
                  <a:srgbClr val="003366"/>
                </a:solidFill>
                <a:effectLst/>
                <a:uLnTx/>
                <a:uFillTx/>
                <a:latin typeface="微软雅黑" panose="020B0503020204020204" pitchFamily="34" charset="-122"/>
                <a:ea typeface="微软雅黑" panose="020B0503020204020204" pitchFamily="34" charset="-122"/>
              </a:rPr>
              <a:t>，</a:t>
            </a: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范畴拓展至山东半岛区域经纪业务</a:t>
            </a:r>
            <a:endParaRPr kumimoji="0" lang="en-US" altLang="zh-CN" sz="18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p>
            <a:pPr marL="624205" marR="0" lvl="1" indent="-262255" algn="l" defTabSz="911225" rtl="0" eaLnBrk="1" fontAlgn="auto" latinLnBrk="0" hangingPunct="1">
              <a:lnSpc>
                <a:spcPct val="150000"/>
              </a:lnSpc>
              <a:spcBef>
                <a:spcPct val="0"/>
              </a:spcBef>
              <a:spcAft>
                <a:spcPts val="0"/>
              </a:spcAft>
              <a:buClrTx/>
              <a:buSzTx/>
              <a:buFont typeface="Wingdings" panose="05000000000000000000" pitchFamily="2" charset="2"/>
              <a:buChar char="ü"/>
              <a:defRPr/>
            </a:pPr>
            <a:r>
              <a:rPr kumimoji="0" lang="en-US" altLang="zh-CN"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2006</a:t>
            </a:r>
            <a:r>
              <a:rPr kumimoji="0" lang="zh-CN" altLang="en-US" sz="1800" b="0" i="0" u="none" strike="noStrike" kern="1200" cap="none" spc="0" normalizeH="0" baseline="0" noProof="0" dirty="0" smtClean="0">
                <a:ln>
                  <a:noFill/>
                </a:ln>
                <a:solidFill>
                  <a:srgbClr val="004796"/>
                </a:solidFill>
                <a:effectLst/>
                <a:uLnTx/>
                <a:uFillTx/>
                <a:latin typeface="微软雅黑" panose="020B0503020204020204" pitchFamily="34" charset="-122"/>
                <a:ea typeface="微软雅黑" panose="020B0503020204020204" pitchFamily="34" charset="-122"/>
              </a:rPr>
              <a:t>年，公司收购金通证券</a:t>
            </a:r>
            <a:r>
              <a:rPr kumimoji="0" lang="zh-CN" altLang="en-US" sz="1800" b="0" i="0" u="none" strike="noStrike" kern="1200" cap="none" spc="0" normalizeH="0" baseline="0" noProof="0" dirty="0" smtClean="0">
                <a:ln>
                  <a:noFill/>
                </a:ln>
                <a:solidFill>
                  <a:srgbClr val="003366"/>
                </a:solidFill>
                <a:effectLst/>
                <a:uLnTx/>
                <a:uFillTx/>
                <a:latin typeface="微软雅黑" panose="020B0503020204020204" pitchFamily="34" charset="-122"/>
                <a:ea typeface="微软雅黑" panose="020B0503020204020204" pitchFamily="34" charset="-122"/>
              </a:rPr>
              <a:t>，</a:t>
            </a: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基本完成“东南沿海”的战略布局</a:t>
            </a:r>
            <a:endParaRPr kumimoji="0" lang="en-US" altLang="zh-CN" sz="1800" b="0" i="0" u="none" strike="noStrike" kern="1200" cap="none" spc="0" normalizeH="0" baseline="0" noProof="0" dirty="0" smtClean="0">
              <a:ln>
                <a:noFill/>
              </a:ln>
              <a:solidFill>
                <a:srgbClr val="003366"/>
              </a:solidFill>
              <a:effectLst/>
              <a:uLnTx/>
              <a:uFillTx/>
              <a:latin typeface="微软雅黑" panose="020B0503020204020204" pitchFamily="34" charset="-122"/>
              <a:ea typeface="微软雅黑" panose="020B0503020204020204" pitchFamily="34" charset="-122"/>
            </a:endParaRPr>
          </a:p>
          <a:p>
            <a:pPr marL="457200" marR="0" lvl="0" indent="-457200" algn="l" defTabSz="1218565" rtl="0" eaLnBrk="1" fontAlgn="auto" latinLnBrk="0" hangingPunct="1">
              <a:lnSpc>
                <a:spcPct val="150000"/>
              </a:lnSpc>
              <a:spcBef>
                <a:spcPct val="20000"/>
              </a:spcBef>
              <a:spcAft>
                <a:spcPts val="0"/>
              </a:spcAft>
              <a:buClrTx/>
              <a:buSzTx/>
              <a:buFont typeface="Arial" panose="020B0604020202020204" pitchFamily="34" charset="0"/>
              <a:buChar char="•"/>
              <a:defRPr/>
            </a:pPr>
            <a:endPar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457200" marR="0" lvl="0" indent="-457200" algn="l" defTabSz="1218565"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近年来，经纪业务持续加快开设分支机构和新网点的步伐。</a:t>
            </a:r>
          </a:p>
          <a:p>
            <a:pPr marL="624205" marR="0" lvl="1" indent="-262255" algn="l" defTabSz="911225" rtl="0" eaLnBrk="1" fontAlgn="auto" latinLnBrk="0" hangingPunct="1">
              <a:lnSpc>
                <a:spcPct val="150000"/>
              </a:lnSpc>
              <a:spcBef>
                <a:spcPct val="0"/>
              </a:spcBef>
              <a:spcAft>
                <a:spcPts val="0"/>
              </a:spcAft>
              <a:buClrTx/>
              <a:buSzTx/>
              <a:buFont typeface="Wingdings" panose="05000000000000000000" pitchFamily="2" charset="2"/>
              <a:buChar char="ü"/>
              <a:defRPr/>
            </a:pP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12-15</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年经纪业务新设</a:t>
            </a: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105</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家分支机构</a:t>
            </a:r>
            <a:endPar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624205" marR="0" lvl="1" indent="-262255" algn="l" defTabSz="911225" rtl="0" eaLnBrk="1" fontAlgn="auto" latinLnBrk="0" hangingPunct="1">
              <a:lnSpc>
                <a:spcPct val="150000"/>
              </a:lnSpc>
              <a:spcBef>
                <a:spcPct val="0"/>
              </a:spcBef>
              <a:spcAft>
                <a:spcPts val="0"/>
              </a:spcAft>
              <a:buClrTx/>
              <a:buSzTx/>
              <a:buFont typeface="Wingdings" panose="05000000000000000000" pitchFamily="2" charset="2"/>
              <a:buChar char="ü"/>
              <a:defRPr/>
            </a:pP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16</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年新设</a:t>
            </a: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35</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家分支机构，并通过营业部变更方式成立</a:t>
            </a: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10</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家一级分公司</a:t>
            </a:r>
          </a:p>
        </p:txBody>
      </p:sp>
      <p:sp>
        <p:nvSpPr>
          <p:cNvPr id="10" name="Rectangle 11"/>
          <p:cNvSpPr>
            <a:spLocks noChangeArrowheads="1"/>
          </p:cNvSpPr>
          <p:nvPr/>
        </p:nvSpPr>
        <p:spPr bwMode="auto">
          <a:xfrm>
            <a:off x="-22978" y="878938"/>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11" name="标题 1"/>
          <p:cNvSpPr>
            <a:spLocks noGrp="1"/>
          </p:cNvSpPr>
          <p:nvPr/>
        </p:nvSpPr>
        <p:spPr bwMode="auto">
          <a:xfrm>
            <a:off x="-2" y="215084"/>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fontAlgn="auto">
              <a:spcBef>
                <a:spcPts val="0"/>
              </a:spcBef>
              <a:spcAft>
                <a:spcPts val="0"/>
              </a:spcAft>
              <a:defRPr/>
            </a:pPr>
            <a:r>
              <a:rPr lang="zh-CN" altLang="en-US" dirty="0" smtClean="0">
                <a:latin typeface="Franklin Gothic Medium" panose="020B0603020102020204" pitchFamily="34" charset="0"/>
                <a:ea typeface="微软雅黑" panose="020B0503020204020204" pitchFamily="34" charset="-122"/>
              </a:rPr>
              <a:t>经纪业务的业务布局</a:t>
            </a:r>
            <a:endParaRPr lang="zh-CN" altLang="en-US" dirty="0">
              <a:latin typeface="Franklin Gothic Medium" panose="020B0603020102020204" pitchFamily="34" charset="0"/>
              <a:ea typeface="微软雅黑" panose="020B0503020204020204" pitchFamily="34" charset="-122"/>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grpSp>
        <p:nvGrpSpPr>
          <p:cNvPr id="16" name="组合 15"/>
          <p:cNvGrpSpPr/>
          <p:nvPr/>
        </p:nvGrpSpPr>
        <p:grpSpPr>
          <a:xfrm>
            <a:off x="7381090" y="1678206"/>
            <a:ext cx="4737884" cy="3831622"/>
            <a:chOff x="7381090" y="1678206"/>
            <a:chExt cx="4737884" cy="3831622"/>
          </a:xfrm>
        </p:grpSpPr>
        <p:pic>
          <p:nvPicPr>
            <p:cNvPr id="8" name="Picture 4"/>
            <p:cNvPicPr>
              <a:picLocks noChangeAspect="1" noChangeArrowheads="1"/>
            </p:cNvPicPr>
            <p:nvPr/>
          </p:nvPicPr>
          <p:blipFill>
            <a:blip r:embed="rId3" cstate="print"/>
            <a:stretch>
              <a:fillRect/>
            </a:stretch>
          </p:blipFill>
          <p:spPr bwMode="auto">
            <a:xfrm>
              <a:off x="7381090" y="1678206"/>
              <a:ext cx="4737884" cy="3831622"/>
            </a:xfrm>
            <a:prstGeom prst="rect">
              <a:avLst/>
            </a:prstGeom>
            <a:noFill/>
            <a:ln w="9525">
              <a:noFill/>
              <a:miter lim="800000"/>
              <a:headEnd/>
              <a:tailEnd/>
            </a:ln>
          </p:spPr>
        </p:pic>
        <p:pic>
          <p:nvPicPr>
            <p:cNvPr id="9" name="图片 8"/>
            <p:cNvPicPr>
              <a:picLocks noChangeAspect="1"/>
            </p:cNvPicPr>
            <p:nvPr/>
          </p:nvPicPr>
          <p:blipFill>
            <a:blip r:embed="rId2" cstate="print">
              <a:extLst>
                <a:ext uri="{28A0092B-C50C-407E-A947-70E740481C1C}">
                  <a14:useLocalDpi xmlns:a14="http://schemas.microsoft.com/office/drawing/2010/main" xmlns="" val="0"/>
                </a:ext>
              </a:extLst>
            </a:blip>
            <a:srcRect r="67758" b="1351"/>
            <a:stretch>
              <a:fillRect/>
            </a:stretch>
          </p:blipFill>
          <p:spPr>
            <a:xfrm>
              <a:off x="11381618" y="2674593"/>
              <a:ext cx="214314" cy="183697"/>
            </a:xfrm>
            <a:prstGeom prst="rect">
              <a:avLst/>
            </a:prstGeom>
          </p:spPr>
        </p:pic>
        <p:pic>
          <p:nvPicPr>
            <p:cNvPr id="15" name="图片 14"/>
            <p:cNvPicPr>
              <a:picLocks noChangeAspect="1"/>
            </p:cNvPicPr>
            <p:nvPr/>
          </p:nvPicPr>
          <p:blipFill>
            <a:blip r:embed="rId2" cstate="print">
              <a:extLst>
                <a:ext uri="{28A0092B-C50C-407E-A947-70E740481C1C}">
                  <a14:useLocalDpi xmlns:a14="http://schemas.microsoft.com/office/drawing/2010/main" xmlns="" val="0"/>
                </a:ext>
              </a:extLst>
            </a:blip>
            <a:srcRect r="67758" b="1351"/>
            <a:stretch>
              <a:fillRect/>
            </a:stretch>
          </p:blipFill>
          <p:spPr>
            <a:xfrm>
              <a:off x="11167304" y="2858290"/>
              <a:ext cx="214314" cy="183697"/>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 calcmode="lin" valueType="num">
                                      <p:cBhvr>
                                        <p:cTn id="12" dur="500" fill="hold"/>
                                        <p:tgtEl>
                                          <p:spTgt spid="16"/>
                                        </p:tgtEl>
                                        <p:attrNameLst>
                                          <p:attrName>style.rotation</p:attrName>
                                        </p:attrNameLst>
                                      </p:cBhvr>
                                      <p:tavLst>
                                        <p:tav tm="0">
                                          <p:val>
                                            <p:fltVal val="90"/>
                                          </p:val>
                                        </p:tav>
                                        <p:tav tm="100000">
                                          <p:val>
                                            <p:fltVal val="0"/>
                                          </p:val>
                                        </p:tav>
                                      </p:tavLst>
                                    </p:anim>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1077014"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山</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东</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子</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7" name="圆角矩形 114"/>
          <p:cNvSpPr>
            <a:spLocks noChangeArrowheads="1"/>
          </p:cNvSpPr>
          <p:nvPr/>
        </p:nvSpPr>
        <p:spPr bwMode="auto">
          <a:xfrm>
            <a:off x="1103444" y="2358834"/>
            <a:ext cx="1318856" cy="560807"/>
          </a:xfrm>
          <a:prstGeom prst="roundRect">
            <a:avLst>
              <a:gd name="adj" fmla="val 16667"/>
            </a:avLst>
          </a:prstGeom>
          <a:solidFill>
            <a:srgbClr val="E8E8E8"/>
          </a:solidFill>
          <a:ln w="3175" algn="ctr">
            <a:noFill/>
            <a:prstDash val="solid"/>
            <a:round/>
          </a:ln>
          <a:effectLst>
            <a:outerShdw blurRad="50800" dist="38100" dir="5400000" algn="t" rotWithShape="0">
              <a:prstClr val="black">
                <a:alpha val="40000"/>
              </a:prstClr>
            </a:outerShdw>
          </a:effectLst>
        </p:spPr>
        <p:txBody>
          <a:bodyPr wrap="none" lIns="91094" tIns="45546" rIns="91094" bIns="45546" anchor="ctr"/>
          <a:lstStyle/>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个人客户部</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8" name="圆角矩形 136"/>
          <p:cNvSpPr>
            <a:spLocks noChangeArrowheads="1"/>
          </p:cNvSpPr>
          <p:nvPr/>
        </p:nvSpPr>
        <p:spPr bwMode="auto">
          <a:xfrm>
            <a:off x="9895813" y="2358834"/>
            <a:ext cx="1230932" cy="560807"/>
          </a:xfrm>
          <a:prstGeom prst="roundRect">
            <a:avLst>
              <a:gd name="adj" fmla="val 16667"/>
            </a:avLst>
          </a:prstGeom>
          <a:solidFill>
            <a:srgbClr val="E8E8E8"/>
          </a:solidFill>
          <a:ln w="3175" algn="ctr">
            <a:noFill/>
            <a:prstDash val="solid"/>
            <a:round/>
          </a:ln>
          <a:effectLst>
            <a:outerShdw blurRad="50800" dist="38100" dir="5400000" algn="t" rotWithShape="0">
              <a:prstClr val="black">
                <a:alpha val="40000"/>
              </a:prstClr>
            </a:outerShdw>
          </a:effectLst>
        </p:spPr>
        <p:txBody>
          <a:bodyPr wrap="none" lIns="91094" tIns="45546" rIns="91094" bIns="45546" anchor="ctr"/>
          <a:lstStyle/>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人力资源部</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9" name="圆角矩形 114"/>
          <p:cNvSpPr>
            <a:spLocks noChangeArrowheads="1"/>
          </p:cNvSpPr>
          <p:nvPr/>
        </p:nvSpPr>
        <p:spPr bwMode="auto">
          <a:xfrm>
            <a:off x="8489033" y="2358822"/>
            <a:ext cx="1230932" cy="560806"/>
          </a:xfrm>
          <a:prstGeom prst="roundRect">
            <a:avLst>
              <a:gd name="adj" fmla="val 16667"/>
            </a:avLst>
          </a:prstGeom>
          <a:solidFill>
            <a:srgbClr val="E8E8E8"/>
          </a:solidFill>
          <a:ln w="3175" algn="ctr">
            <a:noFill/>
            <a:prstDash val="solid"/>
            <a:round/>
          </a:ln>
          <a:effectLst>
            <a:outerShdw blurRad="50800" dist="38100" dir="5400000" algn="t" rotWithShape="0">
              <a:prstClr val="black">
                <a:alpha val="40000"/>
              </a:prstClr>
            </a:outerShdw>
          </a:effectLst>
        </p:spPr>
        <p:txBody>
          <a:bodyPr wrap="none" lIns="91094" tIns="45546" rIns="91094" bIns="45546" anchor="ctr"/>
          <a:lstStyle/>
          <a:p>
            <a:pPr marR="0" lvl="0" indent="0" algn="ctr" defTabSz="-635" eaLnBrk="0" fontAlgn="auto" hangingPunct="0">
              <a:lnSpc>
                <a:spcPct val="100000"/>
              </a:lnSpc>
              <a:spcBef>
                <a:spcPts val="0"/>
              </a:spcBef>
              <a:spcAft>
                <a:spcPts val="0"/>
              </a:spcAft>
              <a:buClrTx/>
              <a:buSzTx/>
              <a:buFontTx/>
              <a:buNone/>
              <a:defRPr/>
            </a:pPr>
            <a:r>
              <a:rPr lang="zh-CN" altLang="en-US" sz="1600" b="1" dirty="0">
                <a:solidFill>
                  <a:srgbClr val="004796"/>
                </a:solidFill>
                <a:latin typeface="微软雅黑" panose="020B0503020204020204" pitchFamily="34" charset="-122"/>
                <a:ea typeface="微软雅黑" panose="020B0503020204020204" pitchFamily="34" charset="-122"/>
              </a:rPr>
              <a:t>运营管理部</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10" name="圆角矩形 110"/>
          <p:cNvSpPr>
            <a:spLocks noChangeArrowheads="1"/>
          </p:cNvSpPr>
          <p:nvPr/>
        </p:nvSpPr>
        <p:spPr bwMode="auto">
          <a:xfrm>
            <a:off x="4180785" y="2358824"/>
            <a:ext cx="1230931" cy="555291"/>
          </a:xfrm>
          <a:prstGeom prst="roundRect">
            <a:avLst>
              <a:gd name="adj" fmla="val 16667"/>
            </a:avLst>
          </a:prstGeom>
          <a:solidFill>
            <a:srgbClr val="E8E8E8"/>
          </a:solidFill>
          <a:ln w="3175" algn="ctr">
            <a:noFill/>
            <a:prstDash val="solid"/>
            <a:round/>
          </a:ln>
          <a:effectLst>
            <a:outerShdw blurRad="50800" dist="38100" dir="5400000" algn="t" rotWithShape="0">
              <a:prstClr val="black">
                <a:alpha val="40000"/>
              </a:prstClr>
            </a:outerShdw>
          </a:effectLst>
        </p:spPr>
        <p:txBody>
          <a:bodyPr wrap="none" lIns="91094" tIns="45546" rIns="91094" bIns="45546" anchor="ctr"/>
          <a:lstStyle/>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机构客户部</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11" name="Rectangle 129"/>
          <p:cNvSpPr>
            <a:spLocks noChangeArrowheads="1"/>
          </p:cNvSpPr>
          <p:nvPr/>
        </p:nvSpPr>
        <p:spPr bwMode="auto">
          <a:xfrm>
            <a:off x="1103446" y="1556793"/>
            <a:ext cx="10023301" cy="570001"/>
          </a:xfrm>
          <a:prstGeom prst="rect">
            <a:avLst/>
          </a:prstGeom>
          <a:solidFill>
            <a:srgbClr val="4F81BD"/>
          </a:solidFill>
          <a:ln w="3175" algn="ctr">
            <a:solidFill>
              <a:srgbClr val="4F81BD"/>
            </a:solidFill>
            <a:prstDash val="solid"/>
            <a:round/>
          </a:ln>
          <a:effectLst>
            <a:outerShdw blurRad="50800" dist="38100" dir="5400000" algn="t" rotWithShape="0">
              <a:prstClr val="black">
                <a:alpha val="40000"/>
              </a:prstClr>
            </a:outerShdw>
          </a:effectLst>
        </p:spPr>
        <p:txBody>
          <a:bodyPr wrap="none" lIns="91094" tIns="45546" rIns="91094" bIns="45546" anchor="ctr"/>
          <a:lstStyle/>
          <a:p>
            <a:pPr marR="0" lvl="0" indent="0" algn="ctr" defTabSz="-635" eaLnBrk="0" fontAlgn="auto" hangingPunct="0">
              <a:lnSpc>
                <a:spcPct val="100000"/>
              </a:lnSpc>
              <a:spcBef>
                <a:spcPts val="0"/>
              </a:spcBef>
              <a:spcAft>
                <a:spcPts val="0"/>
              </a:spcAft>
              <a:buClrTx/>
              <a:buSzTx/>
              <a:buFontTx/>
              <a:buNone/>
              <a:defRPr/>
            </a:pPr>
            <a:r>
              <a:rPr lang="zh-CN" altLang="en-US" b="1" dirty="0">
                <a:solidFill>
                  <a:schemeClr val="bg1"/>
                </a:solidFill>
                <a:latin typeface="微软雅黑" panose="020B0503020204020204" pitchFamily="34" charset="-122"/>
                <a:ea typeface="微软雅黑" panose="020B0503020204020204" pitchFamily="34" charset="-122"/>
              </a:rPr>
              <a:t>经纪业务发展与管理委员会</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2" name="圆角矩形 105"/>
          <p:cNvSpPr>
            <a:spLocks noChangeArrowheads="1"/>
          </p:cNvSpPr>
          <p:nvPr/>
        </p:nvSpPr>
        <p:spPr bwMode="auto">
          <a:xfrm>
            <a:off x="2686071" y="2358824"/>
            <a:ext cx="1318856" cy="555291"/>
          </a:xfrm>
          <a:prstGeom prst="roundRect">
            <a:avLst>
              <a:gd name="adj" fmla="val 16667"/>
            </a:avLst>
          </a:prstGeom>
          <a:solidFill>
            <a:srgbClr val="E8E8E8"/>
          </a:solidFill>
          <a:ln w="3175" algn="ctr">
            <a:noFill/>
            <a:prstDash val="solid"/>
            <a:round/>
          </a:ln>
          <a:effectLst>
            <a:outerShdw blurRad="50800" dist="38100" dir="5400000" algn="t" rotWithShape="0">
              <a:prstClr val="black">
                <a:alpha val="40000"/>
              </a:prstClr>
            </a:outerShdw>
          </a:effectLst>
        </p:spPr>
        <p:txBody>
          <a:bodyPr wrap="none" lIns="91094" tIns="45546" rIns="91094" bIns="45546" anchor="ctr"/>
          <a:lstStyle/>
          <a:p>
            <a:pPr marR="0" lvl="0" indent="0" algn="ctr" defTabSz="-635" eaLnBrk="0" fontAlgn="auto" hangingPunct="0">
              <a:lnSpc>
                <a:spcPct val="100000"/>
              </a:lnSpc>
              <a:spcBef>
                <a:spcPts val="0"/>
              </a:spcBef>
              <a:spcAft>
                <a:spcPts val="0"/>
              </a:spcAft>
              <a:buClrTx/>
              <a:buSzTx/>
              <a:buFontTx/>
              <a:buNone/>
              <a:defRPr/>
            </a:pPr>
            <a:r>
              <a:rPr lang="zh-CN" altLang="en-US" sz="1600" b="1" dirty="0">
                <a:solidFill>
                  <a:srgbClr val="004796"/>
                </a:solidFill>
                <a:latin typeface="微软雅黑" panose="020B0503020204020204" pitchFamily="34" charset="-122"/>
                <a:ea typeface="微软雅黑" panose="020B0503020204020204" pitchFamily="34" charset="-122"/>
              </a:rPr>
              <a:t>财富管理部</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cxnSp>
        <p:nvCxnSpPr>
          <p:cNvPr id="13" name="直接连接符 49"/>
          <p:cNvCxnSpPr>
            <a:cxnSpLocks noChangeShapeType="1"/>
          </p:cNvCxnSpPr>
          <p:nvPr/>
        </p:nvCxnSpPr>
        <p:spPr bwMode="auto">
          <a:xfrm>
            <a:off x="1812724" y="2133066"/>
            <a:ext cx="0" cy="246062"/>
          </a:xfrm>
          <a:prstGeom prst="line">
            <a:avLst/>
          </a:prstGeom>
          <a:noFill/>
          <a:ln w="15240" algn="ctr">
            <a:solidFill>
              <a:srgbClr val="004796"/>
            </a:solidFill>
            <a:round/>
          </a:ln>
          <a:effectLst>
            <a:outerShdw blurRad="50800" dist="38100" dir="5400000" algn="t" rotWithShape="0">
              <a:prstClr val="black">
                <a:alpha val="40000"/>
              </a:prstClr>
            </a:outerShdw>
          </a:effectLst>
          <a:extLst>
            <a:ext uri="{909E8E84-426E-40DD-AFC4-6F175D3DCCD1}">
              <a14:hiddenFill xmlns:a14="http://schemas.microsoft.com/office/drawing/2010/main" xmlns="">
                <a:noFill/>
              </a14:hiddenFill>
            </a:ext>
          </a:extLst>
        </p:spPr>
      </p:cxnSp>
      <p:cxnSp>
        <p:nvCxnSpPr>
          <p:cNvPr id="14" name="直接连接符 52"/>
          <p:cNvCxnSpPr>
            <a:cxnSpLocks noChangeShapeType="1"/>
          </p:cNvCxnSpPr>
          <p:nvPr/>
        </p:nvCxnSpPr>
        <p:spPr bwMode="auto">
          <a:xfrm>
            <a:off x="3307416" y="2133066"/>
            <a:ext cx="0" cy="246062"/>
          </a:xfrm>
          <a:prstGeom prst="line">
            <a:avLst/>
          </a:prstGeom>
          <a:noFill/>
          <a:ln w="15240" algn="ctr">
            <a:solidFill>
              <a:srgbClr val="004796"/>
            </a:solidFill>
            <a:round/>
          </a:ln>
          <a:effectLst>
            <a:outerShdw blurRad="50800" dist="38100" dir="5400000" algn="t" rotWithShape="0">
              <a:prstClr val="black">
                <a:alpha val="40000"/>
              </a:prstClr>
            </a:outerShdw>
          </a:effectLst>
          <a:extLst>
            <a:ext uri="{909E8E84-426E-40DD-AFC4-6F175D3DCCD1}">
              <a14:hiddenFill xmlns:a14="http://schemas.microsoft.com/office/drawing/2010/main" xmlns="">
                <a:noFill/>
              </a14:hiddenFill>
            </a:ext>
          </a:extLst>
        </p:spPr>
      </p:cxnSp>
      <p:cxnSp>
        <p:nvCxnSpPr>
          <p:cNvPr id="15" name="直接连接符 53"/>
          <p:cNvCxnSpPr>
            <a:cxnSpLocks noChangeShapeType="1"/>
          </p:cNvCxnSpPr>
          <p:nvPr/>
        </p:nvCxnSpPr>
        <p:spPr bwMode="auto">
          <a:xfrm>
            <a:off x="4796247" y="2128315"/>
            <a:ext cx="0" cy="246063"/>
          </a:xfrm>
          <a:prstGeom prst="line">
            <a:avLst/>
          </a:prstGeom>
          <a:noFill/>
          <a:ln w="15240" algn="ctr">
            <a:solidFill>
              <a:srgbClr val="004796"/>
            </a:solidFill>
            <a:round/>
          </a:ln>
          <a:effectLst>
            <a:outerShdw blurRad="50800" dist="38100" dir="5400000" algn="t" rotWithShape="0">
              <a:prstClr val="black">
                <a:alpha val="40000"/>
              </a:prstClr>
            </a:outerShdw>
          </a:effectLst>
          <a:extLst>
            <a:ext uri="{909E8E84-426E-40DD-AFC4-6F175D3DCCD1}">
              <a14:hiddenFill xmlns:a14="http://schemas.microsoft.com/office/drawing/2010/main" xmlns="">
                <a:noFill/>
              </a14:hiddenFill>
            </a:ext>
          </a:extLst>
        </p:spPr>
      </p:cxnSp>
      <p:cxnSp>
        <p:nvCxnSpPr>
          <p:cNvPr id="16" name="直接连接符 54"/>
          <p:cNvCxnSpPr>
            <a:cxnSpLocks noChangeShapeType="1"/>
          </p:cNvCxnSpPr>
          <p:nvPr/>
        </p:nvCxnSpPr>
        <p:spPr bwMode="auto">
          <a:xfrm>
            <a:off x="9104477" y="2128315"/>
            <a:ext cx="0" cy="246063"/>
          </a:xfrm>
          <a:prstGeom prst="line">
            <a:avLst/>
          </a:prstGeom>
          <a:noFill/>
          <a:ln w="15240" algn="ctr">
            <a:solidFill>
              <a:srgbClr val="004796"/>
            </a:solidFill>
            <a:round/>
          </a:ln>
          <a:effectLst>
            <a:outerShdw blurRad="50800" dist="38100" dir="5400000" algn="t" rotWithShape="0">
              <a:prstClr val="black">
                <a:alpha val="40000"/>
              </a:prstClr>
            </a:outerShdw>
          </a:effectLst>
          <a:extLst>
            <a:ext uri="{909E8E84-426E-40DD-AFC4-6F175D3DCCD1}">
              <a14:hiddenFill xmlns:a14="http://schemas.microsoft.com/office/drawing/2010/main" xmlns="">
                <a:noFill/>
              </a14:hiddenFill>
            </a:ext>
          </a:extLst>
        </p:spPr>
      </p:cxnSp>
      <p:cxnSp>
        <p:nvCxnSpPr>
          <p:cNvPr id="17" name="直接连接符 55"/>
          <p:cNvCxnSpPr>
            <a:cxnSpLocks noChangeShapeType="1"/>
          </p:cNvCxnSpPr>
          <p:nvPr/>
        </p:nvCxnSpPr>
        <p:spPr bwMode="auto">
          <a:xfrm>
            <a:off x="10423324" y="2128315"/>
            <a:ext cx="0" cy="246063"/>
          </a:xfrm>
          <a:prstGeom prst="line">
            <a:avLst/>
          </a:prstGeom>
          <a:noFill/>
          <a:ln w="15240" algn="ctr">
            <a:solidFill>
              <a:srgbClr val="004796"/>
            </a:solidFill>
            <a:round/>
          </a:ln>
          <a:effectLst>
            <a:outerShdw blurRad="50800" dist="38100" dir="5400000" algn="t" rotWithShape="0">
              <a:prstClr val="black">
                <a:alpha val="40000"/>
              </a:prstClr>
            </a:outerShdw>
          </a:effectLst>
          <a:extLst>
            <a:ext uri="{909E8E84-426E-40DD-AFC4-6F175D3DCCD1}">
              <a14:hiddenFill xmlns:a14="http://schemas.microsoft.com/office/drawing/2010/main" xmlns="">
                <a:noFill/>
              </a14:hiddenFill>
            </a:ext>
          </a:extLst>
        </p:spPr>
      </p:cxnSp>
      <p:sp>
        <p:nvSpPr>
          <p:cNvPr id="18" name="圆角矩形 110"/>
          <p:cNvSpPr>
            <a:spLocks noChangeArrowheads="1"/>
          </p:cNvSpPr>
          <p:nvPr/>
        </p:nvSpPr>
        <p:spPr bwMode="auto">
          <a:xfrm>
            <a:off x="5587551" y="2358824"/>
            <a:ext cx="1230932" cy="555291"/>
          </a:xfrm>
          <a:prstGeom prst="roundRect">
            <a:avLst>
              <a:gd name="adj" fmla="val 16667"/>
            </a:avLst>
          </a:prstGeom>
          <a:solidFill>
            <a:srgbClr val="E8E8E8"/>
          </a:solidFill>
          <a:ln w="3175" algn="ctr">
            <a:noFill/>
            <a:prstDash val="solid"/>
            <a:round/>
          </a:ln>
          <a:effectLst>
            <a:outerShdw blurRad="50800" dist="38100" dir="5400000" algn="t" rotWithShape="0">
              <a:prstClr val="black">
                <a:alpha val="40000"/>
              </a:prstClr>
            </a:outerShdw>
          </a:effectLst>
        </p:spPr>
        <p:txBody>
          <a:bodyPr wrap="none" lIns="91094" tIns="45546" rIns="91094" bIns="45546" anchor="ctr"/>
          <a:lstStyle/>
          <a:p>
            <a:pPr marR="0" lvl="0" indent="0" algn="ctr" defTabSz="-635" eaLnBrk="0" fontAlgn="auto" hangingPunct="0">
              <a:lnSpc>
                <a:spcPct val="100000"/>
              </a:lnSpc>
              <a:spcBef>
                <a:spcPts val="0"/>
              </a:spcBef>
              <a:spcAft>
                <a:spcPts val="0"/>
              </a:spcAft>
              <a:buClrTx/>
              <a:buSzTx/>
              <a:buFontTx/>
              <a:buNone/>
              <a:defRPr/>
            </a:pPr>
            <a:r>
              <a:rPr lang="zh-CN" altLang="en-US" sz="1600" b="1" dirty="0">
                <a:solidFill>
                  <a:srgbClr val="004796"/>
                </a:solidFill>
                <a:latin typeface="微软雅黑" panose="020B0503020204020204" pitchFamily="34" charset="-122"/>
                <a:ea typeface="微软雅黑" panose="020B0503020204020204" pitchFamily="34" charset="-122"/>
              </a:rPr>
              <a:t>金融产品部</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cxnSp>
        <p:nvCxnSpPr>
          <p:cNvPr id="19" name="直接连接符 53"/>
          <p:cNvCxnSpPr>
            <a:cxnSpLocks noChangeShapeType="1"/>
          </p:cNvCxnSpPr>
          <p:nvPr/>
        </p:nvCxnSpPr>
        <p:spPr bwMode="auto">
          <a:xfrm>
            <a:off x="6136585" y="2107666"/>
            <a:ext cx="0" cy="246062"/>
          </a:xfrm>
          <a:prstGeom prst="line">
            <a:avLst/>
          </a:prstGeom>
          <a:solidFill>
            <a:srgbClr val="0070C0"/>
          </a:solidFill>
          <a:ln w="3175" algn="ctr">
            <a:solidFill>
              <a:srgbClr val="004796"/>
            </a:solidFill>
            <a:prstDash val="solid"/>
            <a:round/>
          </a:ln>
          <a:effectLst>
            <a:outerShdw blurRad="50800" dist="38100" dir="5400000" algn="t" rotWithShape="0">
              <a:prstClr val="black">
                <a:alpha val="40000"/>
              </a:prstClr>
            </a:outerShdw>
          </a:effectLst>
          <a:extLst/>
        </p:spPr>
      </p:cxnSp>
      <p:sp>
        <p:nvSpPr>
          <p:cNvPr id="20" name="圆角矩形 110"/>
          <p:cNvSpPr>
            <a:spLocks noChangeArrowheads="1"/>
          </p:cNvSpPr>
          <p:nvPr/>
        </p:nvSpPr>
        <p:spPr bwMode="auto">
          <a:xfrm>
            <a:off x="6994330" y="2358824"/>
            <a:ext cx="1230932" cy="555291"/>
          </a:xfrm>
          <a:prstGeom prst="roundRect">
            <a:avLst>
              <a:gd name="adj" fmla="val 16667"/>
            </a:avLst>
          </a:prstGeom>
          <a:solidFill>
            <a:srgbClr val="E8E8E8"/>
          </a:solidFill>
          <a:ln w="3175" algn="ctr">
            <a:noFill/>
            <a:prstDash val="solid"/>
            <a:round/>
          </a:ln>
          <a:effectLst>
            <a:outerShdw blurRad="50800" dist="38100" dir="5400000" algn="t" rotWithShape="0">
              <a:prstClr val="black">
                <a:alpha val="40000"/>
              </a:prstClr>
            </a:outerShdw>
          </a:effectLst>
        </p:spPr>
        <p:txBody>
          <a:bodyPr wrap="none" lIns="91094" tIns="45546" rIns="91094" bIns="45546" anchor="ctr"/>
          <a:lstStyle/>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市场研究部</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cxnSp>
        <p:nvCxnSpPr>
          <p:cNvPr id="21" name="直接连接符 53"/>
          <p:cNvCxnSpPr>
            <a:cxnSpLocks noChangeShapeType="1"/>
          </p:cNvCxnSpPr>
          <p:nvPr/>
        </p:nvCxnSpPr>
        <p:spPr bwMode="auto">
          <a:xfrm>
            <a:off x="7543355" y="2128315"/>
            <a:ext cx="0" cy="246063"/>
          </a:xfrm>
          <a:prstGeom prst="line">
            <a:avLst/>
          </a:prstGeom>
          <a:noFill/>
          <a:ln w="15240" algn="ctr">
            <a:solidFill>
              <a:srgbClr val="004796"/>
            </a:solidFill>
            <a:round/>
          </a:ln>
          <a:effectLst>
            <a:outerShdw blurRad="50800" dist="38100" dir="5400000" algn="t" rotWithShape="0">
              <a:prstClr val="black">
                <a:alpha val="40000"/>
              </a:prstClr>
            </a:outerShdw>
          </a:effectLst>
          <a:extLst>
            <a:ext uri="{909E8E84-426E-40DD-AFC4-6F175D3DCCD1}">
              <a14:hiddenFill xmlns:a14="http://schemas.microsoft.com/office/drawing/2010/main" xmlns="">
                <a:noFill/>
              </a14:hiddenFill>
            </a:ext>
          </a:extLst>
        </p:spPr>
      </p:cxnSp>
      <p:sp>
        <p:nvSpPr>
          <p:cNvPr id="22" name="矩形 21"/>
          <p:cNvSpPr/>
          <p:nvPr/>
        </p:nvSpPr>
        <p:spPr bwMode="auto">
          <a:xfrm>
            <a:off x="2023761"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北</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23" name="矩形 22"/>
          <p:cNvSpPr/>
          <p:nvPr/>
        </p:nvSpPr>
        <p:spPr bwMode="auto">
          <a:xfrm>
            <a:off x="2970509"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深</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圳</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24" name="矩形 23"/>
          <p:cNvSpPr/>
          <p:nvPr/>
        </p:nvSpPr>
        <p:spPr bwMode="auto">
          <a:xfrm>
            <a:off x="3917255"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广</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东</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25" name="矩形 24"/>
          <p:cNvSpPr/>
          <p:nvPr/>
        </p:nvSpPr>
        <p:spPr bwMode="auto">
          <a:xfrm>
            <a:off x="4864002"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东</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北</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26" name="矩形 25"/>
          <p:cNvSpPr/>
          <p:nvPr/>
        </p:nvSpPr>
        <p:spPr bwMode="auto">
          <a:xfrm>
            <a:off x="5810750"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福</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建</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6757497"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四</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川</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28" name="矩形 27"/>
          <p:cNvSpPr/>
          <p:nvPr/>
        </p:nvSpPr>
        <p:spPr bwMode="auto">
          <a:xfrm>
            <a:off x="1024301" y="5573487"/>
            <a:ext cx="10354899" cy="362858"/>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互联网营业部（</a:t>
            </a:r>
            <a:r>
              <a:rPr lang="en-US" altLang="zh-CN" sz="1600" b="1" dirty="0">
                <a:solidFill>
                  <a:srgbClr val="004796"/>
                </a:solidFill>
                <a:latin typeface="微软雅黑" panose="020B0503020204020204" pitchFamily="34" charset="-122"/>
                <a:ea typeface="微软雅黑" panose="020B0503020204020204" pitchFamily="34" charset="-122"/>
              </a:rPr>
              <a:t>1</a:t>
            </a:r>
            <a:r>
              <a:rPr lang="zh-CN" altLang="en-US" sz="1600" b="1" dirty="0">
                <a:solidFill>
                  <a:srgbClr val="004796"/>
                </a:solidFill>
                <a:latin typeface="微软雅黑" panose="020B0503020204020204" pitchFamily="34" charset="-122"/>
                <a:ea typeface="微软雅黑" panose="020B0503020204020204" pitchFamily="34" charset="-122"/>
              </a:rPr>
              <a:t>）、呼叫中心</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29" name="矩形 28"/>
          <p:cNvSpPr/>
          <p:nvPr/>
        </p:nvSpPr>
        <p:spPr bwMode="auto">
          <a:xfrm>
            <a:off x="7704243"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山</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西</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30" name="矩形 29"/>
          <p:cNvSpPr/>
          <p:nvPr/>
        </p:nvSpPr>
        <p:spPr bwMode="auto">
          <a:xfrm>
            <a:off x="9124365"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内</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蒙</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古</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31" name="矩形 30"/>
          <p:cNvSpPr/>
          <p:nvPr/>
        </p:nvSpPr>
        <p:spPr bwMode="auto">
          <a:xfrm>
            <a:off x="10071111"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重</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筹</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32" name="矩形 31"/>
          <p:cNvSpPr/>
          <p:nvPr/>
        </p:nvSpPr>
        <p:spPr bwMode="auto">
          <a:xfrm>
            <a:off x="11017858"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eaVert" wrap="none" lIns="91342" tIns="45671" rIns="91342" bIns="45671" anchor="ctr"/>
          <a:lstStyle/>
          <a:p>
            <a:pPr algn="ctr" defTabSz="913130" eaLnBrk="0" hangingPunct="0">
              <a:defRPr/>
            </a:pPr>
            <a:r>
              <a:rPr lang="zh-CN" altLang="en-US" sz="1600" b="1" dirty="0" smtClean="0">
                <a:solidFill>
                  <a:srgbClr val="004796"/>
                </a:solidFill>
                <a:latin typeface="微软雅黑" panose="020B0503020204020204" pitchFamily="34" charset="-122"/>
                <a:ea typeface="微软雅黑" panose="020B0503020204020204" pitchFamily="34" charset="-122"/>
              </a:rPr>
              <a:t>南宁</a:t>
            </a:r>
            <a:r>
              <a:rPr lang="zh-CN" altLang="en-US" sz="1600" b="1" dirty="0">
                <a:solidFill>
                  <a:srgbClr val="004796"/>
                </a:solidFill>
                <a:latin typeface="微软雅黑" panose="020B0503020204020204" pitchFamily="34" charset="-122"/>
                <a:ea typeface="微软雅黑" panose="020B0503020204020204" pitchFamily="34" charset="-122"/>
              </a:rPr>
              <a:t>、海口</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33" name="矩形 32"/>
          <p:cNvSpPr/>
          <p:nvPr/>
        </p:nvSpPr>
        <p:spPr bwMode="auto">
          <a:xfrm>
            <a:off x="1550387"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浙</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江</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34" name="矩形 33"/>
          <p:cNvSpPr/>
          <p:nvPr/>
        </p:nvSpPr>
        <p:spPr bwMode="auto">
          <a:xfrm>
            <a:off x="2497135"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上</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海</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35" name="矩形 34"/>
          <p:cNvSpPr/>
          <p:nvPr/>
        </p:nvSpPr>
        <p:spPr bwMode="auto">
          <a:xfrm>
            <a:off x="3443882"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江</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苏</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36" name="矩形 35"/>
          <p:cNvSpPr/>
          <p:nvPr/>
        </p:nvSpPr>
        <p:spPr bwMode="auto">
          <a:xfrm>
            <a:off x="4390629"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湖</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北</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37" name="矩形 36"/>
          <p:cNvSpPr/>
          <p:nvPr/>
        </p:nvSpPr>
        <p:spPr bwMode="auto">
          <a:xfrm>
            <a:off x="5337375"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江</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西</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38" name="矩形 37"/>
          <p:cNvSpPr/>
          <p:nvPr/>
        </p:nvSpPr>
        <p:spPr bwMode="auto">
          <a:xfrm>
            <a:off x="6284123"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天</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津</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39" name="矩形 38"/>
          <p:cNvSpPr/>
          <p:nvPr/>
        </p:nvSpPr>
        <p:spPr bwMode="auto">
          <a:xfrm>
            <a:off x="7230870"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陕</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西</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40" name="矩形 39"/>
          <p:cNvSpPr/>
          <p:nvPr/>
        </p:nvSpPr>
        <p:spPr bwMode="auto">
          <a:xfrm>
            <a:off x="8177616"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安</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徽</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41" name="矩形 40"/>
          <p:cNvSpPr/>
          <p:nvPr/>
        </p:nvSpPr>
        <p:spPr bwMode="auto">
          <a:xfrm>
            <a:off x="9597738"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河</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北</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smtClean="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42" name="矩形 41"/>
          <p:cNvSpPr/>
          <p:nvPr/>
        </p:nvSpPr>
        <p:spPr bwMode="auto">
          <a:xfrm>
            <a:off x="10544485"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湖</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南</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smtClean="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43" name="矩形 42"/>
          <p:cNvSpPr/>
          <p:nvPr/>
        </p:nvSpPr>
        <p:spPr bwMode="auto">
          <a:xfrm>
            <a:off x="8650991" y="3219323"/>
            <a:ext cx="346828" cy="1788106"/>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云</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南</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defTabSz="913130"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司</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44" name="矩形 43"/>
          <p:cNvSpPr/>
          <p:nvPr/>
        </p:nvSpPr>
        <p:spPr bwMode="auto">
          <a:xfrm>
            <a:off x="2039457"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21</a:t>
            </a:r>
          </a:p>
        </p:txBody>
      </p:sp>
      <p:sp>
        <p:nvSpPr>
          <p:cNvPr id="45" name="矩形 44"/>
          <p:cNvSpPr/>
          <p:nvPr/>
        </p:nvSpPr>
        <p:spPr bwMode="auto">
          <a:xfrm>
            <a:off x="2512478"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24</a:t>
            </a:r>
          </a:p>
        </p:txBody>
      </p:sp>
      <p:sp>
        <p:nvSpPr>
          <p:cNvPr id="46" name="矩形 45"/>
          <p:cNvSpPr/>
          <p:nvPr/>
        </p:nvSpPr>
        <p:spPr bwMode="auto">
          <a:xfrm>
            <a:off x="2985498"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10</a:t>
            </a:r>
          </a:p>
        </p:txBody>
      </p:sp>
      <p:sp>
        <p:nvSpPr>
          <p:cNvPr id="47" name="矩形 46"/>
          <p:cNvSpPr/>
          <p:nvPr/>
        </p:nvSpPr>
        <p:spPr bwMode="auto">
          <a:xfrm>
            <a:off x="3458518"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22</a:t>
            </a:r>
          </a:p>
        </p:txBody>
      </p:sp>
      <p:sp>
        <p:nvSpPr>
          <p:cNvPr id="48" name="矩形 47"/>
          <p:cNvSpPr/>
          <p:nvPr/>
        </p:nvSpPr>
        <p:spPr bwMode="auto">
          <a:xfrm>
            <a:off x="3931538"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18</a:t>
            </a:r>
          </a:p>
        </p:txBody>
      </p:sp>
      <p:sp>
        <p:nvSpPr>
          <p:cNvPr id="49" name="矩形 48"/>
          <p:cNvSpPr/>
          <p:nvPr/>
        </p:nvSpPr>
        <p:spPr bwMode="auto">
          <a:xfrm>
            <a:off x="4404559"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9</a:t>
            </a:r>
          </a:p>
        </p:txBody>
      </p:sp>
      <p:sp>
        <p:nvSpPr>
          <p:cNvPr id="50" name="矩形 49"/>
          <p:cNvSpPr/>
          <p:nvPr/>
        </p:nvSpPr>
        <p:spPr bwMode="auto">
          <a:xfrm>
            <a:off x="4877579"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10</a:t>
            </a:r>
          </a:p>
        </p:txBody>
      </p:sp>
      <p:sp>
        <p:nvSpPr>
          <p:cNvPr id="51" name="矩形 50"/>
          <p:cNvSpPr/>
          <p:nvPr/>
        </p:nvSpPr>
        <p:spPr bwMode="auto">
          <a:xfrm>
            <a:off x="5350599"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8</a:t>
            </a:r>
          </a:p>
        </p:txBody>
      </p:sp>
      <p:sp>
        <p:nvSpPr>
          <p:cNvPr id="52" name="矩形 51"/>
          <p:cNvSpPr/>
          <p:nvPr/>
        </p:nvSpPr>
        <p:spPr bwMode="auto">
          <a:xfrm>
            <a:off x="5823619"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9</a:t>
            </a:r>
          </a:p>
        </p:txBody>
      </p:sp>
      <p:sp>
        <p:nvSpPr>
          <p:cNvPr id="53" name="矩形 52"/>
          <p:cNvSpPr/>
          <p:nvPr/>
        </p:nvSpPr>
        <p:spPr bwMode="auto">
          <a:xfrm>
            <a:off x="6296639"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5</a:t>
            </a:r>
          </a:p>
        </p:txBody>
      </p:sp>
      <p:sp>
        <p:nvSpPr>
          <p:cNvPr id="54" name="矩形 53"/>
          <p:cNvSpPr/>
          <p:nvPr/>
        </p:nvSpPr>
        <p:spPr bwMode="auto">
          <a:xfrm>
            <a:off x="6769661"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6</a:t>
            </a:r>
          </a:p>
        </p:txBody>
      </p:sp>
      <p:sp>
        <p:nvSpPr>
          <p:cNvPr id="55" name="矩形 54"/>
          <p:cNvSpPr/>
          <p:nvPr/>
        </p:nvSpPr>
        <p:spPr bwMode="auto">
          <a:xfrm>
            <a:off x="7242681"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6</a:t>
            </a:r>
          </a:p>
        </p:txBody>
      </p:sp>
      <p:sp>
        <p:nvSpPr>
          <p:cNvPr id="56" name="矩形 55"/>
          <p:cNvSpPr/>
          <p:nvPr/>
        </p:nvSpPr>
        <p:spPr bwMode="auto">
          <a:xfrm>
            <a:off x="7715701"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3</a:t>
            </a:r>
          </a:p>
        </p:txBody>
      </p:sp>
      <p:sp>
        <p:nvSpPr>
          <p:cNvPr id="57" name="矩形 56"/>
          <p:cNvSpPr/>
          <p:nvPr/>
        </p:nvSpPr>
        <p:spPr bwMode="auto">
          <a:xfrm>
            <a:off x="8188721"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3</a:t>
            </a:r>
          </a:p>
        </p:txBody>
      </p:sp>
      <p:sp>
        <p:nvSpPr>
          <p:cNvPr id="58" name="矩形 57"/>
          <p:cNvSpPr/>
          <p:nvPr/>
        </p:nvSpPr>
        <p:spPr bwMode="auto">
          <a:xfrm>
            <a:off x="8661742"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1</a:t>
            </a:r>
          </a:p>
        </p:txBody>
      </p:sp>
      <p:sp>
        <p:nvSpPr>
          <p:cNvPr id="59" name="矩形 58"/>
          <p:cNvSpPr/>
          <p:nvPr/>
        </p:nvSpPr>
        <p:spPr bwMode="auto">
          <a:xfrm>
            <a:off x="9134762"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2</a:t>
            </a:r>
          </a:p>
        </p:txBody>
      </p:sp>
      <p:sp>
        <p:nvSpPr>
          <p:cNvPr id="60" name="矩形 59"/>
          <p:cNvSpPr/>
          <p:nvPr/>
        </p:nvSpPr>
        <p:spPr bwMode="auto">
          <a:xfrm>
            <a:off x="9607782"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6</a:t>
            </a:r>
          </a:p>
        </p:txBody>
      </p:sp>
      <p:sp>
        <p:nvSpPr>
          <p:cNvPr id="61" name="矩形 60"/>
          <p:cNvSpPr/>
          <p:nvPr/>
        </p:nvSpPr>
        <p:spPr bwMode="auto">
          <a:xfrm>
            <a:off x="10080802"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2</a:t>
            </a:r>
          </a:p>
        </p:txBody>
      </p:sp>
      <p:sp>
        <p:nvSpPr>
          <p:cNvPr id="62" name="矩形 61"/>
          <p:cNvSpPr/>
          <p:nvPr/>
        </p:nvSpPr>
        <p:spPr bwMode="auto">
          <a:xfrm>
            <a:off x="10553823"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2</a:t>
            </a:r>
          </a:p>
        </p:txBody>
      </p:sp>
      <p:sp>
        <p:nvSpPr>
          <p:cNvPr id="63" name="矩形 62"/>
          <p:cNvSpPr/>
          <p:nvPr/>
        </p:nvSpPr>
        <p:spPr bwMode="auto">
          <a:xfrm>
            <a:off x="11026843" y="5112554"/>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2</a:t>
            </a:r>
          </a:p>
        </p:txBody>
      </p:sp>
      <p:sp>
        <p:nvSpPr>
          <p:cNvPr id="64" name="矩形 63"/>
          <p:cNvSpPr/>
          <p:nvPr/>
        </p:nvSpPr>
        <p:spPr bwMode="auto">
          <a:xfrm>
            <a:off x="1566436" y="5105150"/>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69</a:t>
            </a:r>
          </a:p>
        </p:txBody>
      </p:sp>
      <p:sp>
        <p:nvSpPr>
          <p:cNvPr id="65" name="矩形 64"/>
          <p:cNvSpPr/>
          <p:nvPr/>
        </p:nvSpPr>
        <p:spPr bwMode="auto">
          <a:xfrm>
            <a:off x="1093417" y="5096279"/>
            <a:ext cx="342975" cy="301841"/>
          </a:xfrm>
          <a:prstGeom prst="rect">
            <a:avLst/>
          </a:prstGeom>
          <a:solidFill>
            <a:srgbClr val="E8E8E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lIns="91342" tIns="45671" rIns="91342" bIns="45671" anchor="ctr"/>
          <a:lstStyle/>
          <a:p>
            <a:pPr algn="ctr" defTabSz="913130" eaLnBrk="0" hangingPunct="0">
              <a:defRPr/>
            </a:pPr>
            <a:r>
              <a:rPr lang="en-US" altLang="zh-CN" sz="1600" b="1" dirty="0">
                <a:solidFill>
                  <a:srgbClr val="004796"/>
                </a:solidFill>
                <a:latin typeface="微软雅黑" panose="020B0503020204020204" pitchFamily="34" charset="-122"/>
                <a:ea typeface="微软雅黑" panose="020B0503020204020204" pitchFamily="34" charset="-122"/>
              </a:rPr>
              <a:t>67</a:t>
            </a:r>
          </a:p>
        </p:txBody>
      </p:sp>
      <p:sp>
        <p:nvSpPr>
          <p:cNvPr id="67" name="Rectangle 11"/>
          <p:cNvSpPr>
            <a:spLocks noChangeArrowheads="1"/>
          </p:cNvSpPr>
          <p:nvPr/>
        </p:nvSpPr>
        <p:spPr bwMode="auto">
          <a:xfrm>
            <a:off x="-22978" y="878938"/>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68" name="标题 1"/>
          <p:cNvSpPr>
            <a:spLocks noGrp="1"/>
          </p:cNvSpPr>
          <p:nvPr/>
        </p:nvSpPr>
        <p:spPr bwMode="auto">
          <a:xfrm>
            <a:off x="-2" y="215084"/>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fontAlgn="auto">
              <a:spcBef>
                <a:spcPts val="0"/>
              </a:spcBef>
              <a:spcAft>
                <a:spcPts val="0"/>
              </a:spcAft>
              <a:defRPr/>
            </a:pPr>
            <a:r>
              <a:rPr lang="zh-CN" altLang="en-US" dirty="0" smtClean="0">
                <a:latin typeface="Franklin Gothic Medium" panose="020B0603020102020204" pitchFamily="34" charset="0"/>
                <a:ea typeface="微软雅黑" panose="020B0503020204020204" pitchFamily="34" charset="-122"/>
              </a:rPr>
              <a:t>经纪业务的业务布局</a:t>
            </a:r>
          </a:p>
        </p:txBody>
      </p:sp>
      <p:pic>
        <p:nvPicPr>
          <p:cNvPr id="69" name="图片 6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2"/>
          <p:cNvSpPr txBox="1"/>
          <p:nvPr/>
        </p:nvSpPr>
        <p:spPr>
          <a:xfrm>
            <a:off x="8529517" y="2935318"/>
            <a:ext cx="3352167" cy="273921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6530" lvl="1" indent="-176530" defTabSz="1050925" eaLnBrk="0" hangingPunct="0">
              <a:lnSpc>
                <a:spcPct val="150000"/>
              </a:lnSpc>
              <a:buClr>
                <a:srgbClr val="003366"/>
              </a:buClr>
              <a:buSzPct val="50000"/>
              <a:buFont typeface="Wingdings" panose="05000000000000000000" pitchFamily="2" charset="2"/>
              <a:buChar char="l"/>
              <a:tabLst>
                <a:tab pos="1127125" algn="l"/>
              </a:tabLst>
              <a:defRPr/>
            </a:pPr>
            <a:r>
              <a:rPr lang="zh-CN" altLang="en-US" sz="1600" dirty="0" smtClean="0">
                <a:solidFill>
                  <a:srgbClr val="003366"/>
                </a:solidFill>
                <a:latin typeface="微软雅黑" panose="020B0503020204020204" pitchFamily="34" charset="-122"/>
                <a:ea typeface="微软雅黑" panose="020B0503020204020204" pitchFamily="34" charset="-122"/>
              </a:rPr>
              <a:t>股票代理交易</a:t>
            </a:r>
            <a:endParaRPr lang="en-US" altLang="zh-CN" sz="1600" dirty="0" smtClean="0">
              <a:solidFill>
                <a:srgbClr val="003366"/>
              </a:solidFill>
              <a:latin typeface="微软雅黑" panose="020B0503020204020204" pitchFamily="34" charset="-122"/>
              <a:ea typeface="微软雅黑" panose="020B0503020204020204" pitchFamily="34" charset="-122"/>
            </a:endParaRPr>
          </a:p>
          <a:p>
            <a:pPr marL="176530" lvl="1" indent="-176530" defTabSz="1050925" eaLnBrk="0" hangingPunct="0">
              <a:lnSpc>
                <a:spcPct val="150000"/>
              </a:lnSpc>
              <a:buClr>
                <a:srgbClr val="003366"/>
              </a:buClr>
              <a:buSzPct val="50000"/>
              <a:buFont typeface="Wingdings" panose="05000000000000000000" pitchFamily="2" charset="2"/>
              <a:buChar char="l"/>
              <a:tabLst>
                <a:tab pos="1127125" algn="l"/>
              </a:tabLst>
              <a:defRPr/>
            </a:pPr>
            <a:r>
              <a:rPr lang="zh-CN" altLang="en-US" sz="1600" dirty="0" smtClean="0">
                <a:solidFill>
                  <a:srgbClr val="003366"/>
                </a:solidFill>
                <a:latin typeface="微软雅黑" panose="020B0503020204020204" pitchFamily="34" charset="-122"/>
                <a:ea typeface="微软雅黑" panose="020B0503020204020204" pitchFamily="34" charset="-122"/>
              </a:rPr>
              <a:t>股票基金、私募基金、资管产品等权益类产品销售</a:t>
            </a:r>
            <a:endParaRPr lang="en-US" altLang="zh-CN" sz="1600" dirty="0" smtClean="0">
              <a:solidFill>
                <a:srgbClr val="003366"/>
              </a:solidFill>
              <a:latin typeface="微软雅黑" panose="020B0503020204020204" pitchFamily="34" charset="-122"/>
              <a:ea typeface="微软雅黑" panose="020B0503020204020204" pitchFamily="34" charset="-122"/>
            </a:endParaRPr>
          </a:p>
          <a:p>
            <a:pPr marL="176530" lvl="1" indent="-176530" defTabSz="1050925" eaLnBrk="0" hangingPunct="0">
              <a:lnSpc>
                <a:spcPct val="150000"/>
              </a:lnSpc>
              <a:buClr>
                <a:srgbClr val="003366"/>
              </a:buClr>
              <a:buSzPct val="50000"/>
              <a:buFont typeface="Wingdings" panose="05000000000000000000" pitchFamily="2" charset="2"/>
              <a:buChar char="l"/>
              <a:tabLst>
                <a:tab pos="1127125" algn="l"/>
              </a:tabLst>
              <a:defRPr/>
            </a:pPr>
            <a:r>
              <a:rPr lang="zh-CN" altLang="en-US" sz="1600" dirty="0" smtClean="0">
                <a:solidFill>
                  <a:srgbClr val="003366"/>
                </a:solidFill>
                <a:latin typeface="微软雅黑" panose="020B0503020204020204" pitchFamily="34" charset="-122"/>
                <a:ea typeface="微软雅黑" panose="020B0503020204020204" pitchFamily="34" charset="-122"/>
              </a:rPr>
              <a:t>信托产品、债券基金等类固定收益类产品销售</a:t>
            </a:r>
            <a:endParaRPr lang="en-US" altLang="zh-CN" sz="1600" dirty="0" smtClean="0">
              <a:solidFill>
                <a:srgbClr val="003366"/>
              </a:solidFill>
              <a:latin typeface="微软雅黑" panose="020B0503020204020204" pitchFamily="34" charset="-122"/>
              <a:ea typeface="微软雅黑" panose="020B0503020204020204" pitchFamily="34" charset="-122"/>
            </a:endParaRPr>
          </a:p>
          <a:p>
            <a:pPr marL="176530" lvl="1" indent="-176530" defTabSz="1050925" eaLnBrk="0" hangingPunct="0">
              <a:lnSpc>
                <a:spcPct val="150000"/>
              </a:lnSpc>
              <a:buClr>
                <a:srgbClr val="003366"/>
              </a:buClr>
              <a:buSzPct val="50000"/>
              <a:buFont typeface="Wingdings" panose="05000000000000000000" pitchFamily="2" charset="2"/>
              <a:buChar char="l"/>
              <a:tabLst>
                <a:tab pos="1127125" algn="l"/>
              </a:tabLst>
              <a:defRPr/>
            </a:pPr>
            <a:r>
              <a:rPr lang="zh-CN" altLang="en-US" sz="1600" dirty="0" smtClean="0">
                <a:solidFill>
                  <a:srgbClr val="003366"/>
                </a:solidFill>
                <a:latin typeface="微软雅黑" panose="020B0503020204020204" pitchFamily="34" charset="-122"/>
                <a:ea typeface="微软雅黑" panose="020B0503020204020204" pitchFamily="34" charset="-122"/>
              </a:rPr>
              <a:t>现金资管产品、货币基金等低风险产品销售</a:t>
            </a:r>
            <a:endParaRPr lang="en-US" altLang="zh-CN" sz="1600" dirty="0">
              <a:solidFill>
                <a:prstClr val="black"/>
              </a:solidFill>
              <a:latin typeface="微软雅黑" panose="020B0503020204020204" pitchFamily="34" charset="-122"/>
              <a:ea typeface="微软雅黑" panose="020B0503020204020204" pitchFamily="34" charset="-122"/>
            </a:endParaRPr>
          </a:p>
        </p:txBody>
      </p:sp>
      <p:sp>
        <p:nvSpPr>
          <p:cNvPr id="33" name="Text Placeholder 33"/>
          <p:cNvSpPr txBox="1"/>
          <p:nvPr/>
        </p:nvSpPr>
        <p:spPr>
          <a:xfrm>
            <a:off x="8529518" y="2501100"/>
            <a:ext cx="1581793" cy="2769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None/>
              <a:defRPr/>
            </a:pPr>
            <a:r>
              <a:rPr lang="zh-CN" altLang="en-US" sz="2000" b="1" dirty="0" smtClean="0">
                <a:solidFill>
                  <a:srgbClr val="033163"/>
                </a:solidFill>
                <a:latin typeface="微软雅黑" panose="020B0503020204020204" pitchFamily="34" charset="-122"/>
                <a:ea typeface="微软雅黑" panose="020B0503020204020204" pitchFamily="34" charset="-122"/>
              </a:rPr>
              <a:t>投资类服务</a:t>
            </a:r>
            <a:endParaRPr lang="zh-CN" altLang="en-US" sz="2000" b="1" dirty="0">
              <a:solidFill>
                <a:srgbClr val="033163"/>
              </a:solidFill>
              <a:latin typeface="微软雅黑" panose="020B0503020204020204" pitchFamily="34" charset="-122"/>
              <a:ea typeface="微软雅黑" panose="020B0503020204020204" pitchFamily="34" charset="-122"/>
            </a:endParaRPr>
          </a:p>
        </p:txBody>
      </p:sp>
      <p:sp>
        <p:nvSpPr>
          <p:cNvPr id="34" name="Text Placeholder 32"/>
          <p:cNvSpPr txBox="1"/>
          <p:nvPr/>
        </p:nvSpPr>
        <p:spPr>
          <a:xfrm>
            <a:off x="1237422" y="1857874"/>
            <a:ext cx="1643074" cy="121058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6530" lvl="1" indent="-176530" defTabSz="1050925" eaLnBrk="0" hangingPunct="0">
              <a:lnSpc>
                <a:spcPct val="150000"/>
              </a:lnSpc>
              <a:buClr>
                <a:srgbClr val="003366"/>
              </a:buClr>
              <a:buSzPct val="50000"/>
              <a:buFont typeface="Wingdings" panose="05000000000000000000" pitchFamily="2" charset="2"/>
              <a:buChar char="l"/>
              <a:tabLst>
                <a:tab pos="1127125" algn="l"/>
              </a:tabLst>
              <a:defRPr/>
            </a:pPr>
            <a:r>
              <a:rPr lang="zh-CN" altLang="en-US" sz="1600" dirty="0" smtClean="0">
                <a:solidFill>
                  <a:srgbClr val="003366"/>
                </a:solidFill>
                <a:latin typeface="微软雅黑" panose="020B0503020204020204" pitchFamily="34" charset="-122"/>
                <a:ea typeface="微软雅黑" panose="020B0503020204020204" pitchFamily="34" charset="-122"/>
              </a:rPr>
              <a:t>融资融券</a:t>
            </a:r>
            <a:endParaRPr lang="en-US" altLang="zh-CN" sz="1600" dirty="0" smtClean="0">
              <a:solidFill>
                <a:srgbClr val="003366"/>
              </a:solidFill>
              <a:latin typeface="微软雅黑" panose="020B0503020204020204" pitchFamily="34" charset="-122"/>
              <a:ea typeface="微软雅黑" panose="020B0503020204020204" pitchFamily="34" charset="-122"/>
            </a:endParaRPr>
          </a:p>
          <a:p>
            <a:pPr marL="176530" lvl="1" indent="-176530" defTabSz="1050925" eaLnBrk="0" hangingPunct="0">
              <a:lnSpc>
                <a:spcPct val="150000"/>
              </a:lnSpc>
              <a:buClr>
                <a:srgbClr val="003366"/>
              </a:buClr>
              <a:buSzPct val="50000"/>
              <a:buFont typeface="Wingdings" panose="05000000000000000000" pitchFamily="2" charset="2"/>
              <a:buChar char="l"/>
              <a:tabLst>
                <a:tab pos="1127125" algn="l"/>
              </a:tabLst>
              <a:defRPr/>
            </a:pPr>
            <a:r>
              <a:rPr lang="zh-CN" altLang="en-US" sz="1600" dirty="0" smtClean="0">
                <a:solidFill>
                  <a:srgbClr val="003366"/>
                </a:solidFill>
                <a:latin typeface="微软雅黑" panose="020B0503020204020204" pitchFamily="34" charset="-122"/>
                <a:ea typeface="微软雅黑" panose="020B0503020204020204" pitchFamily="34" charset="-122"/>
              </a:rPr>
              <a:t>股权质押融资</a:t>
            </a:r>
            <a:endParaRPr lang="en-US" altLang="zh-CN" sz="1600" dirty="0" smtClean="0">
              <a:solidFill>
                <a:srgbClr val="003366"/>
              </a:solidFill>
              <a:latin typeface="微软雅黑" panose="020B0503020204020204" pitchFamily="34" charset="-122"/>
              <a:ea typeface="微软雅黑" panose="020B0503020204020204" pitchFamily="34" charset="-122"/>
            </a:endParaRPr>
          </a:p>
          <a:p>
            <a:pPr marL="176530" lvl="1" indent="-176530" defTabSz="1050925" eaLnBrk="0" hangingPunct="0">
              <a:lnSpc>
                <a:spcPct val="150000"/>
              </a:lnSpc>
              <a:buClr>
                <a:srgbClr val="003366"/>
              </a:buClr>
              <a:buSzPct val="50000"/>
              <a:buFont typeface="Wingdings" panose="05000000000000000000" pitchFamily="2" charset="2"/>
              <a:buChar char="l"/>
              <a:tabLst>
                <a:tab pos="1127125" algn="l"/>
              </a:tabLst>
              <a:defRPr/>
            </a:pPr>
            <a:r>
              <a:rPr lang="zh-CN" altLang="en-US" sz="1600" dirty="0" smtClean="0">
                <a:solidFill>
                  <a:srgbClr val="003366"/>
                </a:solidFill>
                <a:latin typeface="微软雅黑" panose="020B0503020204020204" pitchFamily="34" charset="-122"/>
                <a:ea typeface="微软雅黑" panose="020B0503020204020204" pitchFamily="34" charset="-122"/>
              </a:rPr>
              <a:t>新三板业务</a:t>
            </a:r>
            <a:endParaRPr lang="en-US" altLang="zh-CN" sz="1600" dirty="0" smtClean="0">
              <a:solidFill>
                <a:srgbClr val="003366"/>
              </a:solidFill>
              <a:latin typeface="微软雅黑" panose="020B0503020204020204" pitchFamily="34" charset="-122"/>
              <a:ea typeface="微软雅黑" panose="020B0503020204020204" pitchFamily="34" charset="-122"/>
            </a:endParaRPr>
          </a:p>
        </p:txBody>
      </p:sp>
      <p:sp>
        <p:nvSpPr>
          <p:cNvPr id="35" name="Text Placeholder 33"/>
          <p:cNvSpPr txBox="1"/>
          <p:nvPr/>
        </p:nvSpPr>
        <p:spPr>
          <a:xfrm>
            <a:off x="1880364" y="1366845"/>
            <a:ext cx="1581793" cy="2769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None/>
              <a:defRPr/>
            </a:pPr>
            <a:r>
              <a:rPr lang="zh-CN" altLang="en-US" sz="2000" b="1" dirty="0" smtClean="0">
                <a:solidFill>
                  <a:srgbClr val="033163"/>
                </a:solidFill>
                <a:latin typeface="微软雅黑" panose="020B0503020204020204" pitchFamily="34" charset="-122"/>
                <a:ea typeface="微软雅黑" panose="020B0503020204020204" pitchFamily="34" charset="-122"/>
              </a:rPr>
              <a:t>融资类服务</a:t>
            </a:r>
          </a:p>
        </p:txBody>
      </p:sp>
      <p:sp>
        <p:nvSpPr>
          <p:cNvPr id="36" name="Text Placeholder 32"/>
          <p:cNvSpPr txBox="1"/>
          <p:nvPr/>
        </p:nvSpPr>
        <p:spPr>
          <a:xfrm>
            <a:off x="2594744" y="5207460"/>
            <a:ext cx="1428760" cy="78996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6530" lvl="1" indent="-176530" defTabSz="1050925" eaLnBrk="0" hangingPunct="0">
              <a:lnSpc>
                <a:spcPct val="150000"/>
              </a:lnSpc>
              <a:buClr>
                <a:srgbClr val="003366"/>
              </a:buClr>
              <a:buSzPct val="50000"/>
              <a:buFont typeface="Wingdings" panose="05000000000000000000" pitchFamily="2" charset="2"/>
              <a:buChar char="l"/>
              <a:tabLst>
                <a:tab pos="1127125" algn="l"/>
              </a:tabLst>
              <a:defRPr/>
            </a:pPr>
            <a:r>
              <a:rPr lang="zh-CN" altLang="en-US" sz="1600" dirty="0" smtClean="0">
                <a:solidFill>
                  <a:srgbClr val="003366"/>
                </a:solidFill>
                <a:latin typeface="微软雅黑" panose="020B0503020204020204" pitchFamily="34" charset="-122"/>
                <a:ea typeface="微软雅黑" panose="020B0503020204020204" pitchFamily="34" charset="-122"/>
              </a:rPr>
              <a:t>信投顾产品</a:t>
            </a:r>
            <a:endParaRPr lang="en-US" altLang="zh-CN" sz="1600" dirty="0" smtClean="0">
              <a:solidFill>
                <a:srgbClr val="003366"/>
              </a:solidFill>
              <a:latin typeface="微软雅黑" panose="020B0503020204020204" pitchFamily="34" charset="-122"/>
              <a:ea typeface="微软雅黑" panose="020B0503020204020204" pitchFamily="34" charset="-122"/>
            </a:endParaRPr>
          </a:p>
          <a:p>
            <a:pPr marL="176530" lvl="1" indent="-176530" defTabSz="1050925" eaLnBrk="0" hangingPunct="0">
              <a:lnSpc>
                <a:spcPct val="150000"/>
              </a:lnSpc>
              <a:buClr>
                <a:srgbClr val="003366"/>
              </a:buClr>
              <a:buSzPct val="50000"/>
              <a:buFont typeface="Wingdings" panose="05000000000000000000" pitchFamily="2" charset="2"/>
              <a:buChar char="l"/>
              <a:tabLst>
                <a:tab pos="1127125" algn="l"/>
              </a:tabLst>
              <a:defRPr/>
            </a:pPr>
            <a:r>
              <a:rPr lang="zh-CN" altLang="en-US" sz="1600" dirty="0" smtClean="0">
                <a:solidFill>
                  <a:srgbClr val="003366"/>
                </a:solidFill>
                <a:latin typeface="微软雅黑" panose="020B0503020204020204" pitchFamily="34" charset="-122"/>
                <a:ea typeface="微软雅黑" panose="020B0503020204020204" pitchFamily="34" charset="-122"/>
              </a:rPr>
              <a:t>千里马计划</a:t>
            </a:r>
            <a:endParaRPr lang="en-US" altLang="zh-CN" sz="1600" dirty="0" smtClean="0">
              <a:solidFill>
                <a:srgbClr val="003366"/>
              </a:solidFill>
              <a:latin typeface="微软雅黑" panose="020B0503020204020204" pitchFamily="34" charset="-122"/>
              <a:ea typeface="微软雅黑" panose="020B0503020204020204" pitchFamily="34" charset="-122"/>
            </a:endParaRPr>
          </a:p>
        </p:txBody>
      </p:sp>
      <p:sp>
        <p:nvSpPr>
          <p:cNvPr id="37" name="Text Placeholder 33"/>
          <p:cNvSpPr txBox="1"/>
          <p:nvPr/>
        </p:nvSpPr>
        <p:spPr>
          <a:xfrm>
            <a:off x="3166248" y="4787116"/>
            <a:ext cx="1581793" cy="2769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None/>
              <a:defRPr/>
            </a:pPr>
            <a:r>
              <a:rPr lang="zh-CN" altLang="en-US" sz="2000" b="1" dirty="0" smtClean="0">
                <a:solidFill>
                  <a:srgbClr val="033163"/>
                </a:solidFill>
                <a:latin typeface="微软雅黑" panose="020B0503020204020204" pitchFamily="34" charset="-122"/>
                <a:ea typeface="微软雅黑" panose="020B0503020204020204" pitchFamily="34" charset="-122"/>
              </a:rPr>
              <a:t>其他服务</a:t>
            </a:r>
          </a:p>
        </p:txBody>
      </p:sp>
      <p:grpSp>
        <p:nvGrpSpPr>
          <p:cNvPr id="44" name="组合 43"/>
          <p:cNvGrpSpPr/>
          <p:nvPr/>
        </p:nvGrpSpPr>
        <p:grpSpPr>
          <a:xfrm>
            <a:off x="353" y="1854016"/>
            <a:ext cx="8329849" cy="4083052"/>
            <a:chOff x="353" y="2501100"/>
            <a:chExt cx="8329849" cy="4083052"/>
          </a:xfrm>
        </p:grpSpPr>
        <p:sp>
          <p:nvSpPr>
            <p:cNvPr id="22" name="Block Arc 62"/>
            <p:cNvSpPr/>
            <p:nvPr/>
          </p:nvSpPr>
          <p:spPr>
            <a:xfrm flipH="1">
              <a:off x="4424879" y="2716294"/>
              <a:ext cx="3728833" cy="3728833"/>
            </a:xfrm>
            <a:prstGeom prst="blockArc">
              <a:avLst>
                <a:gd name="adj1" fmla="val 5384245"/>
                <a:gd name="adj2" fmla="val 16203021"/>
                <a:gd name="adj3" fmla="val 615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84"/>
            <p:cNvSpPr/>
            <p:nvPr/>
          </p:nvSpPr>
          <p:spPr>
            <a:xfrm>
              <a:off x="5969199" y="2501100"/>
              <a:ext cx="617788" cy="617788"/>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622300">
                <a:lnSpc>
                  <a:spcPct val="90000"/>
                </a:lnSpc>
                <a:spcBef>
                  <a:spcPct val="0"/>
                </a:spcBef>
                <a:spcAft>
                  <a:spcPct val="35000"/>
                </a:spcAft>
              </a:pPr>
              <a:r>
                <a:rPr lang="zh-CN" altLang="en-US" sz="1200" b="1" dirty="0" smtClean="0">
                  <a:solidFill>
                    <a:schemeClr val="bg1"/>
                  </a:solidFill>
                  <a:latin typeface="微软雅黑" panose="020B0503020204020204" pitchFamily="34" charset="-122"/>
                  <a:ea typeface="微软雅黑" panose="020B0503020204020204" pitchFamily="34" charset="-122"/>
                </a:rPr>
                <a:t>融资需求</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6" name="Oval 93"/>
            <p:cNvSpPr/>
            <p:nvPr/>
          </p:nvSpPr>
          <p:spPr>
            <a:xfrm>
              <a:off x="5969199" y="5966364"/>
              <a:ext cx="617788" cy="617788"/>
            </a:xfrm>
            <a:prstGeom prst="ellipse">
              <a:avLst/>
            </a:prstGeom>
            <a:solidFill>
              <a:srgbClr val="004796"/>
            </a:solidFill>
            <a:ln>
              <a:solidFill>
                <a:srgbClr val="00479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622300">
                <a:lnSpc>
                  <a:spcPct val="90000"/>
                </a:lnSpc>
                <a:spcBef>
                  <a:spcPct val="0"/>
                </a:spcBef>
                <a:spcAft>
                  <a:spcPct val="35000"/>
                </a:spcAft>
              </a:pPr>
              <a:r>
                <a:rPr lang="zh-CN" altLang="en-US" sz="1200" b="1" dirty="0" smtClean="0">
                  <a:solidFill>
                    <a:schemeClr val="bg1"/>
                  </a:solidFill>
                  <a:latin typeface="微软雅黑" panose="020B0503020204020204" pitchFamily="34" charset="-122"/>
                  <a:ea typeface="微软雅黑" panose="020B0503020204020204" pitchFamily="34" charset="-122"/>
                </a:rPr>
                <a:t>其它需求</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7" name="Oval 96"/>
            <p:cNvSpPr/>
            <p:nvPr/>
          </p:nvSpPr>
          <p:spPr>
            <a:xfrm>
              <a:off x="7712414" y="4236020"/>
              <a:ext cx="617788" cy="617788"/>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622300">
                <a:lnSpc>
                  <a:spcPct val="90000"/>
                </a:lnSpc>
                <a:spcBef>
                  <a:spcPct val="0"/>
                </a:spcBef>
                <a:spcAft>
                  <a:spcPct val="35000"/>
                </a:spcAft>
              </a:pPr>
              <a:r>
                <a:rPr lang="zh-CN" altLang="en-US" sz="1200" b="1" dirty="0" smtClean="0">
                  <a:solidFill>
                    <a:schemeClr val="bg1"/>
                  </a:solidFill>
                  <a:latin typeface="微软雅黑" panose="020B0503020204020204" pitchFamily="34" charset="-122"/>
                  <a:ea typeface="微软雅黑" panose="020B0503020204020204" pitchFamily="34" charset="-122"/>
                </a:rPr>
                <a:t>投资需求</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nvGrpSpPr>
            <p:cNvPr id="38" name="Group 2"/>
            <p:cNvGrpSpPr/>
            <p:nvPr/>
          </p:nvGrpSpPr>
          <p:grpSpPr>
            <a:xfrm>
              <a:off x="353" y="3869662"/>
              <a:ext cx="6952993" cy="1350502"/>
              <a:chOff x="0" y="3077587"/>
              <a:chExt cx="6592829" cy="1280546"/>
            </a:xfrm>
          </p:grpSpPr>
          <p:sp>
            <p:nvSpPr>
              <p:cNvPr id="39" name="Rectangle 1"/>
              <p:cNvSpPr/>
              <p:nvPr/>
            </p:nvSpPr>
            <p:spPr>
              <a:xfrm>
                <a:off x="0" y="3077587"/>
                <a:ext cx="5963177" cy="1280546"/>
              </a:xfrm>
              <a:prstGeom prst="rect">
                <a:avLst/>
              </a:prstGeom>
              <a:solidFill>
                <a:srgbClr val="03316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Oval 122"/>
              <p:cNvSpPr/>
              <p:nvPr/>
            </p:nvSpPr>
            <p:spPr>
              <a:xfrm>
                <a:off x="5312279" y="3077587"/>
                <a:ext cx="1280550" cy="1280546"/>
              </a:xfrm>
              <a:prstGeom prst="ellipse">
                <a:avLst/>
              </a:prstGeom>
              <a:solidFill>
                <a:srgbClr val="0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AU"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123"/>
              <p:cNvSpPr/>
              <p:nvPr/>
            </p:nvSpPr>
            <p:spPr>
              <a:xfrm>
                <a:off x="5437623" y="3202931"/>
                <a:ext cx="1029862" cy="1029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zh-CN" altLang="en-US" sz="2000" b="1" dirty="0" smtClean="0">
                    <a:solidFill>
                      <a:srgbClr val="00479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需 求</a:t>
                </a:r>
                <a:endParaRPr lang="en-AU" altLang="zh-CN" sz="2000" b="1" dirty="0">
                  <a:solidFill>
                    <a:srgbClr val="00479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33"/>
              <p:cNvSpPr txBox="1"/>
              <p:nvPr/>
            </p:nvSpPr>
            <p:spPr>
              <a:xfrm>
                <a:off x="631089" y="3561798"/>
                <a:ext cx="4673889" cy="36771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None/>
                </a:pPr>
                <a:r>
                  <a:rPr lang="zh-CN" altLang="en-US" sz="2800" b="1" dirty="0" smtClean="0">
                    <a:solidFill>
                      <a:schemeClr val="bg1"/>
                    </a:solidFill>
                    <a:latin typeface="微软雅黑" panose="020B0503020204020204" pitchFamily="34" charset="-122"/>
                    <a:ea typeface="微软雅黑" panose="020B0503020204020204" pitchFamily="34" charset="-122"/>
                  </a:rPr>
                  <a:t>满足客户投融资等全方位需求</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sp>
        <p:nvSpPr>
          <p:cNvPr id="43" name="Text Placeholder 32"/>
          <p:cNvSpPr txBox="1"/>
          <p:nvPr/>
        </p:nvSpPr>
        <p:spPr>
          <a:xfrm>
            <a:off x="4166380" y="5211602"/>
            <a:ext cx="1428760" cy="78996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6530" lvl="1" indent="-176530" defTabSz="1050925" eaLnBrk="0" hangingPunct="0">
              <a:lnSpc>
                <a:spcPct val="150000"/>
              </a:lnSpc>
              <a:buClr>
                <a:srgbClr val="003366"/>
              </a:buClr>
              <a:buSzPct val="50000"/>
              <a:buFont typeface="Wingdings" panose="05000000000000000000" pitchFamily="2" charset="2"/>
              <a:buChar char="l"/>
              <a:tabLst>
                <a:tab pos="1127125" algn="l"/>
              </a:tabLst>
              <a:defRPr/>
            </a:pPr>
            <a:r>
              <a:rPr lang="zh-CN" altLang="en-US" sz="1600" dirty="0" smtClean="0">
                <a:solidFill>
                  <a:srgbClr val="003366"/>
                </a:solidFill>
                <a:latin typeface="微软雅黑" panose="020B0503020204020204" pitchFamily="34" charset="-122"/>
                <a:ea typeface="微软雅黑" panose="020B0503020204020204" pitchFamily="34" charset="-122"/>
              </a:rPr>
              <a:t>泛资管业务</a:t>
            </a:r>
            <a:endParaRPr lang="en-US" altLang="zh-CN" sz="1600" dirty="0" smtClean="0">
              <a:solidFill>
                <a:srgbClr val="003366"/>
              </a:solidFill>
              <a:latin typeface="微软雅黑" panose="020B0503020204020204" pitchFamily="34" charset="-122"/>
              <a:ea typeface="微软雅黑" panose="020B0503020204020204" pitchFamily="34" charset="-122"/>
            </a:endParaRPr>
          </a:p>
          <a:p>
            <a:pPr marL="176530" lvl="1" indent="-176530" defTabSz="1050925" eaLnBrk="0" hangingPunct="0">
              <a:lnSpc>
                <a:spcPct val="150000"/>
              </a:lnSpc>
              <a:buClr>
                <a:srgbClr val="003366"/>
              </a:buClr>
              <a:buSzPct val="50000"/>
              <a:buFont typeface="Wingdings" panose="05000000000000000000" pitchFamily="2" charset="2"/>
              <a:buChar char="l"/>
              <a:tabLst>
                <a:tab pos="1127125" algn="l"/>
              </a:tabLst>
              <a:defRPr/>
            </a:pPr>
            <a:r>
              <a:rPr lang="zh-CN" altLang="en-US" sz="1600" dirty="0" smtClean="0">
                <a:solidFill>
                  <a:srgbClr val="003366"/>
                </a:solidFill>
                <a:latin typeface="微软雅黑" panose="020B0503020204020204" pitchFamily="34" charset="-122"/>
                <a:ea typeface="微软雅黑" panose="020B0503020204020204" pitchFamily="34" charset="-122"/>
              </a:rPr>
              <a:t>众筹</a:t>
            </a:r>
            <a:endParaRPr lang="en-US" altLang="zh-CN" sz="1600" dirty="0" smtClean="0">
              <a:solidFill>
                <a:srgbClr val="003366"/>
              </a:solidFill>
              <a:latin typeface="微软雅黑" panose="020B0503020204020204" pitchFamily="34" charset="-122"/>
              <a:ea typeface="微软雅黑" panose="020B0503020204020204" pitchFamily="34" charset="-122"/>
            </a:endParaRPr>
          </a:p>
        </p:txBody>
      </p:sp>
      <p:sp>
        <p:nvSpPr>
          <p:cNvPr id="45" name="Text Placeholder 32"/>
          <p:cNvSpPr txBox="1"/>
          <p:nvPr/>
        </p:nvSpPr>
        <p:spPr>
          <a:xfrm>
            <a:off x="2809058" y="1782578"/>
            <a:ext cx="4000528" cy="121058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6530" lvl="1" indent="-176530" defTabSz="1050925" eaLnBrk="0" hangingPunct="0">
              <a:lnSpc>
                <a:spcPct val="150000"/>
              </a:lnSpc>
              <a:buClr>
                <a:srgbClr val="003366"/>
              </a:buClr>
              <a:buSzPct val="50000"/>
              <a:buFont typeface="Wingdings" panose="05000000000000000000" pitchFamily="2" charset="2"/>
              <a:buChar char="l"/>
              <a:tabLst>
                <a:tab pos="1127125" algn="l"/>
              </a:tabLst>
              <a:defRPr/>
            </a:pPr>
            <a:r>
              <a:rPr lang="zh-CN" altLang="en-US" sz="1600" dirty="0" smtClean="0">
                <a:solidFill>
                  <a:srgbClr val="003366"/>
                </a:solidFill>
                <a:latin typeface="微软雅黑" panose="020B0503020204020204" pitchFamily="34" charset="-122"/>
                <a:ea typeface="微软雅黑" panose="020B0503020204020204" pitchFamily="34" charset="-122"/>
              </a:rPr>
              <a:t>场外股权交易市场（四板）挂牌</a:t>
            </a:r>
            <a:endParaRPr lang="en-US" altLang="zh-CN" sz="1600" dirty="0" smtClean="0">
              <a:solidFill>
                <a:srgbClr val="003366"/>
              </a:solidFill>
              <a:latin typeface="微软雅黑" panose="020B0503020204020204" pitchFamily="34" charset="-122"/>
              <a:ea typeface="微软雅黑" panose="020B0503020204020204" pitchFamily="34" charset="-122"/>
            </a:endParaRPr>
          </a:p>
          <a:p>
            <a:pPr marL="176530" lvl="1" indent="-176530" defTabSz="1050925" eaLnBrk="0" hangingPunct="0">
              <a:lnSpc>
                <a:spcPct val="150000"/>
              </a:lnSpc>
              <a:buClr>
                <a:srgbClr val="003366"/>
              </a:buClr>
              <a:buSzPct val="50000"/>
              <a:buFont typeface="Wingdings" panose="05000000000000000000" pitchFamily="2" charset="2"/>
              <a:buChar char="l"/>
              <a:tabLst>
                <a:tab pos="1127125" algn="l"/>
              </a:tabLst>
              <a:defRPr/>
            </a:pPr>
            <a:r>
              <a:rPr lang="zh-CN" altLang="en-US" sz="1600" dirty="0" smtClean="0">
                <a:solidFill>
                  <a:srgbClr val="003366"/>
                </a:solidFill>
                <a:latin typeface="微软雅黑" panose="020B0503020204020204" pitchFamily="34" charset="-122"/>
                <a:ea typeface="微软雅黑" panose="020B0503020204020204" pitchFamily="34" charset="-122"/>
              </a:rPr>
              <a:t>小额信贷</a:t>
            </a:r>
            <a:endParaRPr lang="en-US" altLang="zh-CN" sz="1600" dirty="0" smtClean="0">
              <a:solidFill>
                <a:srgbClr val="003366"/>
              </a:solidFill>
              <a:latin typeface="微软雅黑" panose="020B0503020204020204" pitchFamily="34" charset="-122"/>
              <a:ea typeface="微软雅黑" panose="020B0503020204020204" pitchFamily="34" charset="-122"/>
            </a:endParaRPr>
          </a:p>
          <a:p>
            <a:pPr marL="176530" lvl="1" indent="-176530" defTabSz="1050925" eaLnBrk="0" hangingPunct="0">
              <a:lnSpc>
                <a:spcPct val="150000"/>
              </a:lnSpc>
              <a:buClr>
                <a:srgbClr val="003366"/>
              </a:buClr>
              <a:buSzPct val="50000"/>
              <a:buFont typeface="Wingdings" panose="05000000000000000000" pitchFamily="2" charset="2"/>
              <a:buChar char="l"/>
              <a:tabLst>
                <a:tab pos="1127125" algn="l"/>
              </a:tabLst>
              <a:defRPr/>
            </a:pPr>
            <a:r>
              <a:rPr lang="zh-CN" altLang="en-US" sz="1600" dirty="0" smtClean="0">
                <a:solidFill>
                  <a:srgbClr val="003366"/>
                </a:solidFill>
                <a:latin typeface="微软雅黑" panose="020B0503020204020204" pitchFamily="34" charset="-122"/>
                <a:ea typeface="微软雅黑" panose="020B0503020204020204" pitchFamily="34" charset="-122"/>
              </a:rPr>
              <a:t>联系中票、短融、</a:t>
            </a:r>
            <a:r>
              <a:rPr lang="en-US" altLang="zh-CN" sz="1600" dirty="0" smtClean="0">
                <a:solidFill>
                  <a:srgbClr val="003366"/>
                </a:solidFill>
                <a:latin typeface="微软雅黑" panose="020B0503020204020204" pitchFamily="34" charset="-122"/>
                <a:ea typeface="微软雅黑" panose="020B0503020204020204" pitchFamily="34" charset="-122"/>
              </a:rPr>
              <a:t>IPO</a:t>
            </a:r>
            <a:r>
              <a:rPr lang="zh-CN" altLang="en-US" sz="1600" dirty="0" smtClean="0">
                <a:solidFill>
                  <a:srgbClr val="003366"/>
                </a:solidFill>
                <a:latin typeface="微软雅黑" panose="020B0503020204020204" pitchFamily="34" charset="-122"/>
                <a:ea typeface="微软雅黑" panose="020B0503020204020204" pitchFamily="34" charset="-122"/>
              </a:rPr>
              <a:t>、再融资等投行业务</a:t>
            </a:r>
            <a:endParaRPr lang="en-US" altLang="zh-CN" sz="1600" dirty="0" smtClean="0">
              <a:solidFill>
                <a:srgbClr val="003366"/>
              </a:solidFill>
              <a:latin typeface="微软雅黑" panose="020B0503020204020204" pitchFamily="34" charset="-122"/>
              <a:ea typeface="微软雅黑" panose="020B0503020204020204" pitchFamily="34" charset="-122"/>
            </a:endParaRPr>
          </a:p>
        </p:txBody>
      </p:sp>
      <p:sp>
        <p:nvSpPr>
          <p:cNvPr id="46" name="Rectangle 11"/>
          <p:cNvSpPr>
            <a:spLocks noChangeArrowheads="1"/>
          </p:cNvSpPr>
          <p:nvPr/>
        </p:nvSpPr>
        <p:spPr bwMode="auto">
          <a:xfrm>
            <a:off x="-22978" y="858026"/>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47" name="标题 1"/>
          <p:cNvSpPr>
            <a:spLocks noGrp="1"/>
          </p:cNvSpPr>
          <p:nvPr/>
        </p:nvSpPr>
        <p:spPr bwMode="auto">
          <a:xfrm>
            <a:off x="-2" y="194172"/>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以客户需求为核心，提供三大类服务</a:t>
            </a:r>
          </a:p>
        </p:txBody>
      </p:sp>
      <p:pic>
        <p:nvPicPr>
          <p:cNvPr id="48" name="图片 4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43"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98764" y="2410272"/>
            <a:ext cx="9139912" cy="4091356"/>
            <a:chOff x="337916" y="2085295"/>
            <a:chExt cx="9139912" cy="4291806"/>
          </a:xfrm>
        </p:grpSpPr>
        <p:sp>
          <p:nvSpPr>
            <p:cNvPr id="7" name="双括号 6"/>
            <p:cNvSpPr/>
            <p:nvPr/>
          </p:nvSpPr>
          <p:spPr bwMode="auto">
            <a:xfrm>
              <a:off x="369652" y="2175603"/>
              <a:ext cx="2032000" cy="1054102"/>
            </a:xfrm>
            <a:prstGeom prst="bracketPair">
              <a:avLst/>
            </a:prstGeom>
            <a:solidFill>
              <a:srgbClr val="E8E8E8"/>
            </a:solidFill>
            <a:ln w="3175" algn="ctr">
              <a:noFill/>
              <a:prstDash val="solid"/>
              <a:round/>
            </a:ln>
            <a:effectLst>
              <a:outerShdw blurRad="50800" dist="38100" dir="5400000" algn="t" rotWithShape="0">
                <a:prstClr val="black">
                  <a:alpha val="40000"/>
                </a:prstClr>
              </a:outerShdw>
            </a:effectLst>
          </p:spPr>
          <p:txBody>
            <a:bodyPr wrap="none" lIns="91094" tIns="45546" rIns="91094" bIns="45546" anchor="ctr"/>
            <a:lstStyle/>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资产</a:t>
              </a:r>
              <a:r>
                <a:rPr lang="en-US" altLang="zh-CN" sz="1600" b="1" dirty="0">
                  <a:solidFill>
                    <a:srgbClr val="004796"/>
                  </a:solidFill>
                  <a:latin typeface="微软雅黑" panose="020B0503020204020204" pitchFamily="34" charset="-122"/>
                  <a:ea typeface="微软雅黑" panose="020B0503020204020204" pitchFamily="34" charset="-122"/>
                </a:rPr>
                <a:t>200</a:t>
              </a:r>
              <a:r>
                <a:rPr lang="zh-CN" altLang="en-US" sz="1600" b="1" dirty="0" smtClean="0">
                  <a:solidFill>
                    <a:srgbClr val="004796"/>
                  </a:solidFill>
                  <a:latin typeface="微软雅黑" panose="020B0503020204020204" pitchFamily="34" charset="-122"/>
                  <a:ea typeface="微软雅黑" panose="020B0503020204020204" pitchFamily="34" charset="-122"/>
                </a:rPr>
                <a:t>万以下</a:t>
              </a:r>
              <a:r>
                <a:rPr lang="zh-CN" altLang="en-US" sz="1600" b="1" dirty="0">
                  <a:solidFill>
                    <a:srgbClr val="004796"/>
                  </a:solidFill>
                  <a:latin typeface="微软雅黑" panose="020B0503020204020204" pitchFamily="34" charset="-122"/>
                  <a:ea typeface="微软雅黑" panose="020B0503020204020204" pitchFamily="34" charset="-122"/>
                </a:rPr>
                <a:t>的个人</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零售客户</a:t>
              </a:r>
            </a:p>
          </p:txBody>
        </p:sp>
        <p:sp>
          <p:nvSpPr>
            <p:cNvPr id="8" name="双括号 7"/>
            <p:cNvSpPr/>
            <p:nvPr/>
          </p:nvSpPr>
          <p:spPr bwMode="auto">
            <a:xfrm>
              <a:off x="369652" y="3554959"/>
              <a:ext cx="2032000" cy="948692"/>
            </a:xfrm>
            <a:prstGeom prst="bracketPair">
              <a:avLst/>
            </a:prstGeom>
            <a:solidFill>
              <a:srgbClr val="E8E8E8"/>
            </a:solidFill>
            <a:ln w="3175" algn="ctr">
              <a:noFill/>
              <a:prstDash val="solid"/>
              <a:round/>
            </a:ln>
            <a:effectLst>
              <a:outerShdw blurRad="50800" dist="38100" dir="5400000" algn="t" rotWithShape="0">
                <a:prstClr val="black">
                  <a:alpha val="40000"/>
                </a:prstClr>
              </a:outerShdw>
            </a:effectLst>
          </p:spPr>
          <p:txBody>
            <a:bodyPr wrap="none" lIns="91094" tIns="45546" rIns="91094" bIns="45546" anchor="ctr"/>
            <a:lstStyle/>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资产</a:t>
              </a:r>
              <a:r>
                <a:rPr lang="en-US" altLang="zh-CN" sz="1600" b="1" dirty="0">
                  <a:solidFill>
                    <a:srgbClr val="004796"/>
                  </a:solidFill>
                  <a:latin typeface="微软雅黑" panose="020B0503020204020204" pitchFamily="34" charset="-122"/>
                  <a:ea typeface="微软雅黑" panose="020B0503020204020204" pitchFamily="34" charset="-122"/>
                </a:rPr>
                <a:t>200</a:t>
              </a:r>
              <a:r>
                <a:rPr lang="zh-CN" altLang="en-US" sz="1600" b="1" dirty="0" smtClean="0">
                  <a:solidFill>
                    <a:srgbClr val="004796"/>
                  </a:solidFill>
                  <a:latin typeface="微软雅黑" panose="020B0503020204020204" pitchFamily="34" charset="-122"/>
                  <a:ea typeface="微软雅黑" panose="020B0503020204020204" pitchFamily="34" charset="-122"/>
                </a:rPr>
                <a:t>万以上</a:t>
              </a:r>
              <a:r>
                <a:rPr lang="zh-CN" altLang="en-US" sz="1600" b="1" dirty="0">
                  <a:solidFill>
                    <a:srgbClr val="004796"/>
                  </a:solidFill>
                  <a:latin typeface="微软雅黑" panose="020B0503020204020204" pitchFamily="34" charset="-122"/>
                  <a:ea typeface="微软雅黑" panose="020B0503020204020204" pitchFamily="34" charset="-122"/>
                </a:rPr>
                <a:t>的个人</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零售客户</a:t>
              </a:r>
            </a:p>
          </p:txBody>
        </p:sp>
        <p:sp>
          <p:nvSpPr>
            <p:cNvPr id="9" name="双括号 8"/>
            <p:cNvSpPr/>
            <p:nvPr/>
          </p:nvSpPr>
          <p:spPr bwMode="auto">
            <a:xfrm>
              <a:off x="337916" y="4803403"/>
              <a:ext cx="2032000" cy="1054102"/>
            </a:xfrm>
            <a:prstGeom prst="bracketPair">
              <a:avLst/>
            </a:prstGeom>
            <a:solidFill>
              <a:srgbClr val="E8E8E8"/>
            </a:solidFill>
            <a:ln w="3175" algn="ctr">
              <a:noFill/>
              <a:prstDash val="solid"/>
              <a:round/>
            </a:ln>
            <a:effectLst>
              <a:outerShdw blurRad="50800" dist="38100" dir="5400000" algn="t" rotWithShape="0">
                <a:prstClr val="black">
                  <a:alpha val="40000"/>
                </a:prstClr>
              </a:outerShdw>
            </a:effectLst>
          </p:spPr>
          <p:txBody>
            <a:bodyPr wrap="none" lIns="91094" tIns="45546" rIns="91094" bIns="45546" anchor="ctr"/>
            <a:lstStyle/>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专业投资机构、</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上市及非上市</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公司、同业机构等</a:t>
              </a:r>
              <a:endParaRPr lang="en-US" altLang="zh-CN" sz="1600" b="1" dirty="0">
                <a:solidFill>
                  <a:srgbClr val="004796"/>
                </a:solidFill>
                <a:latin typeface="微软雅黑" panose="020B0503020204020204" pitchFamily="34" charset="-122"/>
                <a:ea typeface="微软雅黑" panose="020B0503020204020204" pitchFamily="34" charset="-122"/>
              </a:endParaRPr>
            </a:p>
          </p:txBody>
        </p:sp>
        <p:sp>
          <p:nvSpPr>
            <p:cNvPr id="10" name="TextBox 9"/>
            <p:cNvSpPr txBox="1"/>
            <p:nvPr/>
          </p:nvSpPr>
          <p:spPr bwMode="auto">
            <a:xfrm>
              <a:off x="2727106" y="5003765"/>
              <a:ext cx="1545886" cy="526177"/>
            </a:xfrm>
            <a:prstGeom prst="rect">
              <a:avLst/>
            </a:prstGeom>
            <a:solidFill>
              <a:srgbClr val="6699CC"/>
            </a:solidFill>
            <a:ln w="9525" cap="flat" cmpd="sng" algn="ctr">
              <a:noFill/>
              <a:prstDash val="solid"/>
            </a:ln>
            <a:effectLst/>
          </p:spPr>
          <p:txBody>
            <a:bodyPr lIns="91191" tIns="45596" rIns="91191" bIns="45596" anchor="ctr"/>
            <a:lstStyle/>
            <a:p>
              <a:pPr algn="ctr" defTabSz="891540" eaLnBrk="0" hangingPunct="0">
                <a:defRPr/>
              </a:pPr>
              <a:r>
                <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机构客户</a:t>
              </a:r>
            </a:p>
          </p:txBody>
        </p:sp>
        <p:sp>
          <p:nvSpPr>
            <p:cNvPr id="11" name="TextBox 10"/>
            <p:cNvSpPr txBox="1"/>
            <p:nvPr/>
          </p:nvSpPr>
          <p:spPr bwMode="auto">
            <a:xfrm>
              <a:off x="2727106" y="3754271"/>
              <a:ext cx="1545886" cy="564577"/>
            </a:xfrm>
            <a:prstGeom prst="rect">
              <a:avLst/>
            </a:prstGeom>
            <a:solidFill>
              <a:srgbClr val="6699CC"/>
            </a:solidFill>
            <a:ln w="9525" cap="flat" cmpd="sng" algn="ctr">
              <a:noFill/>
              <a:prstDash val="solid"/>
            </a:ln>
            <a:effectLst/>
          </p:spPr>
          <p:txBody>
            <a:bodyPr lIns="91191" tIns="45596" rIns="91191" bIns="45596" anchor="ctr"/>
            <a:lstStyle/>
            <a:p>
              <a:pPr algn="ctr" defTabSz="891540" eaLnBrk="0" hangingPunct="0">
                <a:defRPr/>
              </a:pPr>
              <a:r>
                <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财富管理客户</a:t>
              </a:r>
            </a:p>
          </p:txBody>
        </p:sp>
        <p:sp>
          <p:nvSpPr>
            <p:cNvPr id="12" name="TextBox 11"/>
            <p:cNvSpPr txBox="1"/>
            <p:nvPr/>
          </p:nvSpPr>
          <p:spPr bwMode="auto">
            <a:xfrm>
              <a:off x="2727106" y="2405387"/>
              <a:ext cx="1545886" cy="547280"/>
            </a:xfrm>
            <a:prstGeom prst="rect">
              <a:avLst/>
            </a:prstGeom>
            <a:solidFill>
              <a:srgbClr val="6699CC"/>
            </a:solidFill>
            <a:ln w="9525" cap="flat" cmpd="sng" algn="ctr">
              <a:noFill/>
              <a:prstDash val="solid"/>
            </a:ln>
            <a:effectLst/>
          </p:spPr>
          <p:txBody>
            <a:bodyPr lIns="91191" tIns="45596" rIns="91191" bIns="45596" anchor="ctr"/>
            <a:lstStyle/>
            <a:p>
              <a:pPr algn="ctr" defTabSz="891540" eaLnBrk="0" hangingPunct="0">
                <a:defRPr/>
              </a:pPr>
              <a:r>
                <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个人客户</a:t>
              </a:r>
            </a:p>
          </p:txBody>
        </p:sp>
        <p:sp>
          <p:nvSpPr>
            <p:cNvPr id="13" name="TextBox 12"/>
            <p:cNvSpPr txBox="1"/>
            <p:nvPr/>
          </p:nvSpPr>
          <p:spPr bwMode="auto">
            <a:xfrm>
              <a:off x="4944168" y="2085295"/>
              <a:ext cx="497582" cy="1818852"/>
            </a:xfrm>
            <a:prstGeom prst="rect">
              <a:avLst/>
            </a:prstGeom>
            <a:solidFill>
              <a:srgbClr val="E8E8E8"/>
            </a:solidFill>
            <a:ln w="3175" algn="ctr">
              <a:noFill/>
              <a:prstDash val="solid"/>
              <a:round/>
            </a:ln>
            <a:effectLst>
              <a:outerShdw blurRad="50800" dist="38100" dir="5400000" algn="t" rotWithShape="0">
                <a:prstClr val="black">
                  <a:alpha val="40000"/>
                </a:prstClr>
              </a:outerShdw>
            </a:effectLst>
          </p:spPr>
          <p:txBody>
            <a:bodyPr wrap="none" lIns="91094" tIns="45546" rIns="91094" bIns="45546" anchor="ctr"/>
            <a:lstStyle/>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分</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支</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机</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构</a:t>
              </a:r>
            </a:p>
          </p:txBody>
        </p:sp>
        <p:sp>
          <p:nvSpPr>
            <p:cNvPr id="14" name="TextBox 13"/>
            <p:cNvSpPr txBox="1"/>
            <p:nvPr/>
          </p:nvSpPr>
          <p:spPr bwMode="auto">
            <a:xfrm>
              <a:off x="4944168" y="4054023"/>
              <a:ext cx="497582" cy="1567543"/>
            </a:xfrm>
            <a:prstGeom prst="rect">
              <a:avLst/>
            </a:prstGeom>
            <a:solidFill>
              <a:srgbClr val="E8E8E8"/>
            </a:solidFill>
            <a:ln w="3175" algn="ctr">
              <a:noFill/>
              <a:prstDash val="solid"/>
              <a:round/>
            </a:ln>
            <a:effectLst>
              <a:outerShdw blurRad="50800" dist="38100" dir="5400000" algn="t" rotWithShape="0">
                <a:prstClr val="black">
                  <a:alpha val="40000"/>
                </a:prstClr>
              </a:outerShdw>
            </a:effectLst>
          </p:spPr>
          <p:txBody>
            <a:bodyPr wrap="none" lIns="91094" tIns="45546" rIns="91094" bIns="45546" anchor="ctr"/>
            <a:lstStyle/>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互</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联</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网</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平</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eaLnBrk="0" hangingPunct="0">
                <a:defRPr/>
              </a:pPr>
              <a:r>
                <a:rPr lang="zh-CN" altLang="en-US" sz="1600" b="1" dirty="0">
                  <a:solidFill>
                    <a:srgbClr val="004796"/>
                  </a:solidFill>
                  <a:latin typeface="微软雅黑" panose="020B0503020204020204" pitchFamily="34" charset="-122"/>
                  <a:ea typeface="微软雅黑" panose="020B0503020204020204" pitchFamily="34" charset="-122"/>
                </a:rPr>
                <a:t>台</a:t>
              </a:r>
            </a:p>
          </p:txBody>
        </p:sp>
        <p:sp>
          <p:nvSpPr>
            <p:cNvPr id="15" name="TextBox 14"/>
            <p:cNvSpPr txBox="1"/>
            <p:nvPr/>
          </p:nvSpPr>
          <p:spPr bwMode="auto">
            <a:xfrm>
              <a:off x="6169190" y="2177720"/>
              <a:ext cx="1926495" cy="472448"/>
            </a:xfrm>
            <a:prstGeom prst="rect">
              <a:avLst/>
            </a:prstGeom>
            <a:solidFill>
              <a:srgbClr val="6699CC"/>
            </a:solidFill>
            <a:ln w="9525" cap="flat" cmpd="sng" algn="ctr">
              <a:noFill/>
              <a:prstDash val="solid"/>
            </a:ln>
            <a:effectLst/>
          </p:spPr>
          <p:txBody>
            <a:bodyPr lIns="91191" tIns="45596" rIns="91191" bIns="45596" anchor="ctr"/>
            <a:lstStyle/>
            <a:p>
              <a:pPr algn="ctr" defTabSz="891540" eaLnBrk="0" hangingPunct="0">
                <a:defRPr/>
              </a:pPr>
              <a:r>
                <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个人客户部</a:t>
              </a:r>
            </a:p>
          </p:txBody>
        </p:sp>
        <p:sp>
          <p:nvSpPr>
            <p:cNvPr id="16" name="TextBox 15"/>
            <p:cNvSpPr txBox="1"/>
            <p:nvPr/>
          </p:nvSpPr>
          <p:spPr bwMode="auto">
            <a:xfrm>
              <a:off x="6348745" y="5993671"/>
              <a:ext cx="1628350" cy="383430"/>
            </a:xfrm>
            <a:prstGeom prst="rect">
              <a:avLst/>
            </a:prstGeom>
            <a:solidFill>
              <a:schemeClr val="bg1"/>
            </a:solidFill>
            <a:ln w="9525" cap="flat" cmpd="sng" algn="ctr">
              <a:solidFill>
                <a:schemeClr val="bg1"/>
              </a:solidFill>
              <a:prstDash val="solid"/>
            </a:ln>
            <a:effectLst/>
          </p:spPr>
          <p:txBody>
            <a:bodyPr lIns="91191" tIns="45596" rIns="91191" bIns="45596" anchor="ctr"/>
            <a:lstStyle/>
            <a:p>
              <a:pPr algn="ctr" defTabSz="891540" eaLnBrk="0" hangingPunct="0">
                <a:defRPr/>
              </a:pPr>
              <a:r>
                <a:rPr lang="zh-CN" altLang="en-US" sz="2000" b="1" kern="0" dirty="0">
                  <a:solidFill>
                    <a:srgbClr val="004796"/>
                  </a:solidFill>
                  <a:latin typeface="微软雅黑" panose="020B0503020204020204" pitchFamily="34" charset="-122"/>
                  <a:ea typeface="微软雅黑" panose="020B0503020204020204" pitchFamily="34" charset="-122"/>
                </a:rPr>
                <a:t>经发管委</a:t>
              </a:r>
            </a:p>
          </p:txBody>
        </p:sp>
        <p:sp>
          <p:nvSpPr>
            <p:cNvPr id="17" name="TextBox 16"/>
            <p:cNvSpPr txBox="1"/>
            <p:nvPr/>
          </p:nvSpPr>
          <p:spPr bwMode="auto">
            <a:xfrm>
              <a:off x="8792360" y="2746364"/>
              <a:ext cx="685468" cy="2292457"/>
            </a:xfrm>
            <a:prstGeom prst="rect">
              <a:avLst/>
            </a:prstGeom>
            <a:solidFill>
              <a:srgbClr val="E8E8E8"/>
            </a:solidFill>
            <a:ln w="3175" algn="ctr">
              <a:noFill/>
              <a:prstDash val="solid"/>
              <a:round/>
            </a:ln>
            <a:effectLst>
              <a:outerShdw blurRad="50800" dist="38100" dir="5400000" algn="t" rotWithShape="0">
                <a:prstClr val="black">
                  <a:alpha val="40000"/>
                </a:prstClr>
              </a:outerShdw>
            </a:effectLst>
          </p:spPr>
          <p:txBody>
            <a:bodyPr wrap="none" lIns="91094" tIns="45546" rIns="91094" bIns="45546" anchor="ctr"/>
            <a:lstStyle/>
            <a:p>
              <a:pPr algn="ctr" eaLnBrk="0" hangingPunct="0">
                <a:lnSpc>
                  <a:spcPct val="200000"/>
                </a:lnSpc>
                <a:defRPr/>
              </a:pPr>
              <a:r>
                <a:rPr lang="zh-CN" altLang="en-US" sz="1600" b="1" dirty="0" smtClean="0">
                  <a:solidFill>
                    <a:srgbClr val="004796"/>
                  </a:solidFill>
                  <a:latin typeface="微软雅黑" panose="020B0503020204020204" pitchFamily="34" charset="-122"/>
                  <a:ea typeface="微软雅黑" panose="020B0503020204020204" pitchFamily="34" charset="-122"/>
                </a:rPr>
                <a:t>公司</a:t>
              </a:r>
              <a:endParaRPr lang="en-US" altLang="zh-CN" sz="1600" b="1" dirty="0" smtClean="0">
                <a:solidFill>
                  <a:srgbClr val="004796"/>
                </a:solidFill>
                <a:latin typeface="微软雅黑" panose="020B0503020204020204" pitchFamily="34" charset="-122"/>
                <a:ea typeface="微软雅黑" panose="020B0503020204020204" pitchFamily="34" charset="-122"/>
              </a:endParaRPr>
            </a:p>
            <a:p>
              <a:pPr algn="ctr" eaLnBrk="0" hangingPunct="0">
                <a:lnSpc>
                  <a:spcPct val="200000"/>
                </a:lnSpc>
                <a:defRPr/>
              </a:pPr>
              <a:r>
                <a:rPr lang="zh-CN" altLang="en-US" sz="1600" b="1" dirty="0" smtClean="0">
                  <a:solidFill>
                    <a:srgbClr val="004796"/>
                  </a:solidFill>
                  <a:latin typeface="微软雅黑" panose="020B0503020204020204" pitchFamily="34" charset="-122"/>
                  <a:ea typeface="微软雅黑" panose="020B0503020204020204" pitchFamily="34" charset="-122"/>
                </a:rPr>
                <a:t>总部</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eaLnBrk="0" hangingPunct="0">
                <a:lnSpc>
                  <a:spcPct val="200000"/>
                </a:lnSpc>
                <a:defRPr/>
              </a:pPr>
              <a:r>
                <a:rPr lang="zh-CN" altLang="en-US" sz="1600" b="1" dirty="0">
                  <a:solidFill>
                    <a:srgbClr val="004796"/>
                  </a:solidFill>
                  <a:latin typeface="微软雅黑" panose="020B0503020204020204" pitchFamily="34" charset="-122"/>
                  <a:ea typeface="微软雅黑" panose="020B0503020204020204" pitchFamily="34" charset="-122"/>
                </a:rPr>
                <a:t>各业</a:t>
              </a:r>
              <a:endParaRPr lang="en-US" altLang="zh-CN" sz="1600" b="1" dirty="0">
                <a:solidFill>
                  <a:srgbClr val="004796"/>
                </a:solidFill>
                <a:latin typeface="微软雅黑" panose="020B0503020204020204" pitchFamily="34" charset="-122"/>
                <a:ea typeface="微软雅黑" panose="020B0503020204020204" pitchFamily="34" charset="-122"/>
              </a:endParaRPr>
            </a:p>
            <a:p>
              <a:pPr algn="ctr" eaLnBrk="0" hangingPunct="0">
                <a:lnSpc>
                  <a:spcPct val="200000"/>
                </a:lnSpc>
                <a:defRPr/>
              </a:pPr>
              <a:r>
                <a:rPr lang="zh-CN" altLang="en-US" sz="1600" b="1" dirty="0">
                  <a:solidFill>
                    <a:srgbClr val="004796"/>
                  </a:solidFill>
                  <a:latin typeface="微软雅黑" panose="020B0503020204020204" pitchFamily="34" charset="-122"/>
                  <a:ea typeface="微软雅黑" panose="020B0503020204020204" pitchFamily="34" charset="-122"/>
                </a:rPr>
                <a:t>务线</a:t>
              </a:r>
            </a:p>
          </p:txBody>
        </p:sp>
        <p:sp>
          <p:nvSpPr>
            <p:cNvPr id="18" name="TextBox 17"/>
            <p:cNvSpPr txBox="1"/>
            <p:nvPr/>
          </p:nvSpPr>
          <p:spPr>
            <a:xfrm>
              <a:off x="6169183" y="3843514"/>
              <a:ext cx="1926508" cy="408759"/>
            </a:xfrm>
            <a:prstGeom prst="rect">
              <a:avLst/>
            </a:prstGeom>
            <a:solidFill>
              <a:srgbClr val="6699CC"/>
            </a:solidFill>
            <a:ln w="9525" cap="flat" cmpd="sng" algn="ctr">
              <a:noFill/>
              <a:prstDash val="solid"/>
            </a:ln>
            <a:effectLst/>
          </p:spPr>
          <p:txBody>
            <a:bodyPr lIns="91191" tIns="45596" rIns="91191" bIns="45596" anchor="ctr"/>
            <a:lstStyle/>
            <a:p>
              <a:pPr algn="ctr" defTabSz="891540" eaLnBrk="0" hangingPunct="0">
                <a:defRPr/>
              </a:pPr>
              <a:r>
                <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金融产品部</a:t>
              </a:r>
            </a:p>
          </p:txBody>
        </p:sp>
        <p:sp>
          <p:nvSpPr>
            <p:cNvPr id="19" name="TextBox 18"/>
            <p:cNvSpPr txBox="1"/>
            <p:nvPr/>
          </p:nvSpPr>
          <p:spPr>
            <a:xfrm>
              <a:off x="6169183" y="4377549"/>
              <a:ext cx="1926508" cy="408759"/>
            </a:xfrm>
            <a:prstGeom prst="rect">
              <a:avLst/>
            </a:prstGeom>
            <a:solidFill>
              <a:srgbClr val="6699CC"/>
            </a:solidFill>
            <a:ln w="9525" cap="flat" cmpd="sng" algn="ctr">
              <a:noFill/>
              <a:prstDash val="solid"/>
            </a:ln>
            <a:effectLst/>
          </p:spPr>
          <p:txBody>
            <a:bodyPr lIns="91191" tIns="45596" rIns="91191" bIns="45596" anchor="ctr"/>
            <a:lstStyle/>
            <a:p>
              <a:pPr algn="ctr" defTabSz="891540" eaLnBrk="0" hangingPunct="0">
                <a:defRPr/>
              </a:pPr>
              <a:r>
                <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市场研究部</a:t>
              </a:r>
            </a:p>
          </p:txBody>
        </p:sp>
        <p:sp>
          <p:nvSpPr>
            <p:cNvPr id="20" name="TextBox 19"/>
            <p:cNvSpPr txBox="1"/>
            <p:nvPr/>
          </p:nvSpPr>
          <p:spPr>
            <a:xfrm>
              <a:off x="6169183" y="3309479"/>
              <a:ext cx="1926508" cy="408759"/>
            </a:xfrm>
            <a:prstGeom prst="rect">
              <a:avLst/>
            </a:prstGeom>
            <a:solidFill>
              <a:srgbClr val="6699CC"/>
            </a:solidFill>
            <a:ln w="9525" cap="flat" cmpd="sng" algn="ctr">
              <a:noFill/>
              <a:prstDash val="solid"/>
            </a:ln>
            <a:effectLst/>
          </p:spPr>
          <p:txBody>
            <a:bodyPr lIns="91191" tIns="45596" rIns="91191" bIns="45596" anchor="ctr"/>
            <a:lstStyle/>
            <a:p>
              <a:pPr algn="ctr" defTabSz="891540" eaLnBrk="0" hangingPunct="0">
                <a:defRPr/>
              </a:pPr>
              <a:r>
                <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机构客户部</a:t>
              </a:r>
            </a:p>
          </p:txBody>
        </p:sp>
        <p:sp>
          <p:nvSpPr>
            <p:cNvPr id="21" name="TextBox 20"/>
            <p:cNvSpPr txBox="1"/>
            <p:nvPr/>
          </p:nvSpPr>
          <p:spPr>
            <a:xfrm>
              <a:off x="6169183" y="2775444"/>
              <a:ext cx="1926508" cy="408759"/>
            </a:xfrm>
            <a:prstGeom prst="rect">
              <a:avLst/>
            </a:prstGeom>
            <a:solidFill>
              <a:srgbClr val="6699CC"/>
            </a:solidFill>
            <a:ln w="9525" cap="flat" cmpd="sng" algn="ctr">
              <a:noFill/>
              <a:prstDash val="solid"/>
            </a:ln>
            <a:effectLst/>
          </p:spPr>
          <p:txBody>
            <a:bodyPr lIns="91191" tIns="45596" rIns="91191" bIns="45596" anchor="ctr"/>
            <a:lstStyle/>
            <a:p>
              <a:pPr algn="ctr" defTabSz="891540" eaLnBrk="0" hangingPunct="0">
                <a:defRPr/>
              </a:pPr>
              <a:r>
                <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财富管理部</a:t>
              </a:r>
            </a:p>
          </p:txBody>
        </p:sp>
        <p:sp>
          <p:nvSpPr>
            <p:cNvPr id="22" name="TextBox 21"/>
            <p:cNvSpPr txBox="1"/>
            <p:nvPr/>
          </p:nvSpPr>
          <p:spPr>
            <a:xfrm>
              <a:off x="6169183" y="5445619"/>
              <a:ext cx="1926508" cy="408759"/>
            </a:xfrm>
            <a:prstGeom prst="rect">
              <a:avLst/>
            </a:prstGeom>
            <a:solidFill>
              <a:srgbClr val="6699CC"/>
            </a:solidFill>
            <a:ln w="9525" cap="flat" cmpd="sng" algn="ctr">
              <a:noFill/>
              <a:prstDash val="solid"/>
            </a:ln>
            <a:effectLst/>
          </p:spPr>
          <p:txBody>
            <a:bodyPr lIns="91191" tIns="45596" rIns="91191" bIns="45596" anchor="ctr"/>
            <a:lstStyle/>
            <a:p>
              <a:pPr algn="ctr" defTabSz="891540" eaLnBrk="0" hangingPunct="0">
                <a:defRPr/>
              </a:pPr>
              <a:r>
                <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人力资源部</a:t>
              </a:r>
            </a:p>
          </p:txBody>
        </p:sp>
        <p:sp>
          <p:nvSpPr>
            <p:cNvPr id="23" name="TextBox 22"/>
            <p:cNvSpPr txBox="1"/>
            <p:nvPr/>
          </p:nvSpPr>
          <p:spPr>
            <a:xfrm>
              <a:off x="6169183" y="4911584"/>
              <a:ext cx="1926508" cy="408759"/>
            </a:xfrm>
            <a:prstGeom prst="rect">
              <a:avLst/>
            </a:prstGeom>
            <a:solidFill>
              <a:srgbClr val="6699CC"/>
            </a:solidFill>
            <a:ln w="9525" cap="flat" cmpd="sng" algn="ctr">
              <a:noFill/>
              <a:prstDash val="solid"/>
            </a:ln>
            <a:effectLst/>
          </p:spPr>
          <p:txBody>
            <a:bodyPr lIns="91191" tIns="45596" rIns="91191" bIns="45596" anchor="ctr"/>
            <a:lstStyle/>
            <a:p>
              <a:pPr algn="ctr" defTabSz="891540" eaLnBrk="0" hangingPunct="0">
                <a:defRPr/>
              </a:pPr>
              <a:r>
                <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运营管理部</a:t>
              </a:r>
            </a:p>
          </p:txBody>
        </p:sp>
        <p:sp>
          <p:nvSpPr>
            <p:cNvPr id="24" name="左箭头 23"/>
            <p:cNvSpPr/>
            <p:nvPr/>
          </p:nvSpPr>
          <p:spPr bwMode="auto">
            <a:xfrm>
              <a:off x="8318727" y="3830454"/>
              <a:ext cx="252000" cy="288000"/>
            </a:xfrm>
            <a:prstGeom prst="leftArrow">
              <a:avLst/>
            </a:prstGeom>
            <a:solidFill>
              <a:srgbClr val="6699CC"/>
            </a:solidFill>
            <a:ln w="9525" cap="flat" cmpd="sng" algn="ctr">
              <a:noFill/>
              <a:prstDash val="solid"/>
            </a:ln>
            <a:effectLst/>
          </p:spPr>
          <p:txBody>
            <a:bodyPr lIns="91191" tIns="45596" rIns="91191" bIns="45596" anchor="ctr"/>
            <a:lstStyle/>
            <a:p>
              <a:pPr algn="ctr" defTabSz="891540" eaLnBrk="0" hangingPunct="0">
                <a:defRPr/>
              </a:pP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左箭头 24"/>
            <p:cNvSpPr/>
            <p:nvPr/>
          </p:nvSpPr>
          <p:spPr bwMode="auto">
            <a:xfrm>
              <a:off x="5689816" y="3030141"/>
              <a:ext cx="252000" cy="288000"/>
            </a:xfrm>
            <a:prstGeom prst="leftArrow">
              <a:avLst/>
            </a:prstGeom>
            <a:solidFill>
              <a:srgbClr val="6699CC"/>
            </a:solidFill>
            <a:ln w="9525" cap="flat" cmpd="sng" algn="ctr">
              <a:noFill/>
              <a:prstDash val="solid"/>
            </a:ln>
            <a:effectLst/>
          </p:spPr>
          <p:txBody>
            <a:bodyPr lIns="91191" tIns="45596" rIns="91191" bIns="45596" anchor="ctr"/>
            <a:lstStyle/>
            <a:p>
              <a:pPr algn="ctr" defTabSz="891540" eaLnBrk="0" hangingPunct="0">
                <a:defRPr/>
              </a:pP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6" name="左箭头 25"/>
            <p:cNvSpPr/>
            <p:nvPr/>
          </p:nvSpPr>
          <p:spPr bwMode="auto">
            <a:xfrm>
              <a:off x="5689816" y="4846392"/>
              <a:ext cx="252000" cy="288000"/>
            </a:xfrm>
            <a:prstGeom prst="leftArrow">
              <a:avLst/>
            </a:prstGeom>
            <a:solidFill>
              <a:srgbClr val="6699CC"/>
            </a:solidFill>
            <a:ln w="9525" cap="flat" cmpd="sng" algn="ctr">
              <a:noFill/>
              <a:prstDash val="solid"/>
            </a:ln>
            <a:effectLst/>
          </p:spPr>
          <p:txBody>
            <a:bodyPr lIns="91191" tIns="45596" rIns="91191" bIns="45596" anchor="ctr"/>
            <a:lstStyle/>
            <a:p>
              <a:pPr algn="ctr" defTabSz="891540" eaLnBrk="0" hangingPunct="0">
                <a:defRPr/>
              </a:pP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 name="左箭头 26"/>
            <p:cNvSpPr/>
            <p:nvPr/>
          </p:nvSpPr>
          <p:spPr bwMode="auto">
            <a:xfrm>
              <a:off x="4441618" y="2480325"/>
              <a:ext cx="252000" cy="288000"/>
            </a:xfrm>
            <a:prstGeom prst="leftArrow">
              <a:avLst/>
            </a:prstGeom>
            <a:solidFill>
              <a:srgbClr val="6699CC"/>
            </a:solidFill>
            <a:ln w="9525" cap="flat" cmpd="sng" algn="ctr">
              <a:noFill/>
              <a:prstDash val="solid"/>
            </a:ln>
            <a:effectLst/>
          </p:spPr>
          <p:txBody>
            <a:bodyPr lIns="91191" tIns="45596" rIns="91191" bIns="45596" anchor="ctr"/>
            <a:lstStyle/>
            <a:p>
              <a:pPr algn="ctr" defTabSz="891540" eaLnBrk="0" hangingPunct="0">
                <a:defRPr/>
              </a:pP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8" name="左箭头 27"/>
            <p:cNvSpPr/>
            <p:nvPr/>
          </p:nvSpPr>
          <p:spPr bwMode="auto">
            <a:xfrm>
              <a:off x="4441618" y="3904147"/>
              <a:ext cx="252000" cy="288000"/>
            </a:xfrm>
            <a:prstGeom prst="leftArrow">
              <a:avLst/>
            </a:prstGeom>
            <a:solidFill>
              <a:srgbClr val="6699CC"/>
            </a:solidFill>
            <a:ln w="9525" cap="flat" cmpd="sng" algn="ctr">
              <a:noFill/>
              <a:prstDash val="solid"/>
            </a:ln>
            <a:effectLst/>
          </p:spPr>
          <p:txBody>
            <a:bodyPr lIns="91191" tIns="45596" rIns="91191" bIns="45596" anchor="ctr"/>
            <a:lstStyle/>
            <a:p>
              <a:pPr algn="ctr" defTabSz="891540" eaLnBrk="0" hangingPunct="0">
                <a:defRPr/>
              </a:pP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左箭头 28"/>
            <p:cNvSpPr/>
            <p:nvPr/>
          </p:nvSpPr>
          <p:spPr bwMode="auto">
            <a:xfrm>
              <a:off x="4475370" y="5134588"/>
              <a:ext cx="252000" cy="288000"/>
            </a:xfrm>
            <a:prstGeom prst="leftArrow">
              <a:avLst/>
            </a:prstGeom>
            <a:solidFill>
              <a:srgbClr val="6699CC"/>
            </a:solidFill>
            <a:ln w="9525" cap="flat" cmpd="sng" algn="ctr">
              <a:noFill/>
              <a:prstDash val="solid"/>
            </a:ln>
            <a:effectLst/>
          </p:spPr>
          <p:txBody>
            <a:bodyPr lIns="91191" tIns="45596" rIns="91191" bIns="45596" anchor="ctr"/>
            <a:lstStyle/>
            <a:p>
              <a:pPr algn="ctr" defTabSz="891540" eaLnBrk="0" hangingPunct="0">
                <a:defRPr/>
              </a:pP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0" name="文本占位符 2"/>
          <p:cNvSpPr txBox="1"/>
          <p:nvPr/>
        </p:nvSpPr>
        <p:spPr bwMode="auto">
          <a:xfrm>
            <a:off x="451604" y="1000902"/>
            <a:ext cx="11170798" cy="1060636"/>
          </a:xfrm>
          <a:prstGeom prst="rect">
            <a:avLst/>
          </a:prstGeom>
          <a:noFill/>
          <a:ln w="9525">
            <a:noFill/>
            <a:miter lim="800000"/>
          </a:ln>
        </p:spPr>
        <p:txBody>
          <a:bodyPr vert="horz" wrap="square" lIns="91385" tIns="45691" rIns="91385" bIns="45691" numCol="1" anchor="t" anchorCtr="0" compatLnSpc="1">
            <a:noAutofit/>
          </a:bodyPr>
          <a:lstStyle/>
          <a:p>
            <a:pPr marL="176530" lvl="1" indent="-176530" defTabSz="1050925" eaLnBrk="0" fontAlgn="base" hangingPunct="0">
              <a:lnSpc>
                <a:spcPct val="150000"/>
              </a:lnSpc>
              <a:spcBef>
                <a:spcPct val="0"/>
              </a:spcBef>
              <a:spcAft>
                <a:spcPct val="0"/>
              </a:spcAft>
              <a:buClr>
                <a:srgbClr val="003366"/>
              </a:buClr>
              <a:buSzPct val="50000"/>
              <a:buFont typeface="Wingdings" panose="05000000000000000000" pitchFamily="2" charset="2"/>
              <a:buChar char="n"/>
              <a:tabLst>
                <a:tab pos="1127125" algn="l"/>
              </a:tabLst>
              <a:defRPr/>
            </a:pPr>
            <a:r>
              <a:rPr kumimoji="0" lang="en-US" altLang="zh-CN" sz="1600" b="0" i="0" u="none" strike="noStrike" kern="0" cap="none" spc="0" normalizeH="0" baseline="0" noProof="0" dirty="0" smtClean="0">
                <a:ln>
                  <a:noFill/>
                </a:ln>
                <a:solidFill>
                  <a:srgbClr val="003366"/>
                </a:solidFill>
                <a:effectLst/>
                <a:uLnTx/>
                <a:uFillTx/>
                <a:latin typeface="微软雅黑" panose="020B0503020204020204" pitchFamily="34" charset="-122"/>
                <a:ea typeface="微软雅黑" panose="020B0503020204020204" pitchFamily="34" charset="-122"/>
                <a:sym typeface="Arial" panose="020B0604020202020204" pitchFamily="34" charset="0"/>
              </a:rPr>
              <a:t>2011</a:t>
            </a:r>
            <a:r>
              <a:rPr kumimoji="0" lang="zh-CN" altLang="en-US" sz="1600" b="0" i="0" u="none" strike="noStrike" kern="0" cap="none" spc="0" normalizeH="0" baseline="0" noProof="0" dirty="0" smtClean="0">
                <a:ln>
                  <a:noFill/>
                </a:ln>
                <a:solidFill>
                  <a:srgbClr val="003366"/>
                </a:solidFill>
                <a:effectLst/>
                <a:uLnTx/>
                <a:uFillTx/>
                <a:latin typeface="微软雅黑" panose="020B0503020204020204" pitchFamily="34" charset="-122"/>
                <a:ea typeface="微软雅黑" panose="020B0503020204020204" pitchFamily="34" charset="-122"/>
                <a:sym typeface="Arial" panose="020B0604020202020204" pitchFamily="34" charset="0"/>
              </a:rPr>
              <a:t>年起，公司经纪业务由单一的只提供基础的证券</a:t>
            </a:r>
            <a:r>
              <a:rPr lang="zh-CN" altLang="en-US" sz="1600" kern="0" dirty="0" smtClean="0">
                <a:solidFill>
                  <a:srgbClr val="003366"/>
                </a:solidFill>
                <a:latin typeface="微软雅黑" panose="020B0503020204020204" pitchFamily="34" charset="-122"/>
                <a:ea typeface="微软雅黑" panose="020B0503020204020204" pitchFamily="34" charset="-122"/>
                <a:sym typeface="Arial" panose="020B0604020202020204" pitchFamily="34" charset="0"/>
              </a:rPr>
              <a:t>交易服务向多元化的综合金融服务方向发展</a:t>
            </a:r>
            <a:endParaRPr lang="en-US" altLang="zh-CN" sz="1600" kern="0" dirty="0" smtClean="0">
              <a:solidFill>
                <a:srgbClr val="003366"/>
              </a:solidFill>
              <a:latin typeface="微软雅黑" panose="020B0503020204020204" pitchFamily="34" charset="-122"/>
              <a:ea typeface="微软雅黑" panose="020B0503020204020204" pitchFamily="34" charset="-122"/>
              <a:sym typeface="Arial" panose="020B0604020202020204" pitchFamily="34" charset="0"/>
            </a:endParaRPr>
          </a:p>
          <a:p>
            <a:pPr marL="176530" lvl="1" indent="-176530" defTabSz="1050925" eaLnBrk="0" fontAlgn="base" hangingPunct="0">
              <a:lnSpc>
                <a:spcPct val="150000"/>
              </a:lnSpc>
              <a:spcBef>
                <a:spcPct val="0"/>
              </a:spcBef>
              <a:spcAft>
                <a:spcPct val="0"/>
              </a:spcAft>
              <a:buClr>
                <a:srgbClr val="003366"/>
              </a:buClr>
              <a:buSzPct val="50000"/>
              <a:tabLst>
                <a:tab pos="1127125" algn="l"/>
              </a:tabLst>
              <a:defRPr/>
            </a:pPr>
            <a:r>
              <a:rPr lang="en-US" altLang="zh-CN" sz="1600" b="1" kern="0" dirty="0" smtClean="0">
                <a:solidFill>
                  <a:srgbClr val="004796"/>
                </a:solidFill>
                <a:latin typeface="微软雅黑" panose="020B0503020204020204" pitchFamily="34" charset="-122"/>
                <a:ea typeface="微软雅黑" panose="020B0503020204020204" pitchFamily="34" charset="-122"/>
                <a:sym typeface="Arial" panose="020B0604020202020204" pitchFamily="34" charset="0"/>
              </a:rPr>
              <a:t>  </a:t>
            </a:r>
            <a:r>
              <a:rPr kumimoji="0" lang="zh-CN" altLang="en-US" sz="1600" b="1" i="0" u="none" strike="noStrike" kern="0" cap="none" spc="0" normalizeH="0" baseline="0" noProof="0" dirty="0" smtClean="0">
                <a:ln>
                  <a:noFill/>
                </a:ln>
                <a:solidFill>
                  <a:srgbClr val="033163"/>
                </a:solidFill>
                <a:effectLst/>
                <a:uLnTx/>
                <a:uFillTx/>
                <a:latin typeface="微软雅黑" panose="020B0503020204020204" pitchFamily="34" charset="-122"/>
                <a:ea typeface="微软雅黑" panose="020B0503020204020204" pitchFamily="34" charset="-122"/>
                <a:sym typeface="Arial" panose="020B0604020202020204" pitchFamily="34" charset="0"/>
              </a:rPr>
              <a:t>经纪业务网点作为为公司区域</a:t>
            </a:r>
            <a:r>
              <a:rPr kumimoji="0" lang="en-US" altLang="zh-CN" sz="1600" b="1" i="0" u="none" strike="noStrike" kern="0" cap="none" spc="0" normalizeH="0" baseline="0" noProof="0" dirty="0" smtClean="0">
                <a:ln>
                  <a:noFill/>
                </a:ln>
                <a:solidFill>
                  <a:srgbClr val="033163"/>
                </a:solidFill>
                <a:effectLst/>
                <a:uLnTx/>
                <a:uFillTx/>
                <a:latin typeface="微软雅黑" panose="020B0503020204020204" pitchFamily="34" charset="-122"/>
                <a:ea typeface="微软雅黑" panose="020B0503020204020204" pitchFamily="34" charset="-122"/>
                <a:sym typeface="Arial" panose="020B0604020202020204" pitchFamily="34" charset="0"/>
              </a:rPr>
              <a:t>IBS</a:t>
            </a:r>
            <a:r>
              <a:rPr kumimoji="0" lang="zh-CN" altLang="en-US" sz="1600" b="1" i="0" u="none" strike="noStrike" kern="0" cap="none" spc="0" normalizeH="0" baseline="0" noProof="0" dirty="0" smtClean="0">
                <a:ln>
                  <a:noFill/>
                </a:ln>
                <a:solidFill>
                  <a:srgbClr val="033163"/>
                </a:solidFill>
                <a:effectLst/>
                <a:uLnTx/>
                <a:uFillTx/>
                <a:latin typeface="微软雅黑" panose="020B0503020204020204" pitchFamily="34" charset="-122"/>
                <a:ea typeface="微软雅黑" panose="020B0503020204020204" pitchFamily="34" charset="-122"/>
                <a:sym typeface="Arial" panose="020B0604020202020204" pitchFamily="34" charset="0"/>
              </a:rPr>
              <a:t>的落地点和触角，成为区域市场的</a:t>
            </a:r>
            <a:r>
              <a:rPr lang="zh-CN" altLang="en-US" sz="1600" b="1" kern="0" dirty="0" smtClean="0">
                <a:solidFill>
                  <a:srgbClr val="033163"/>
                </a:solidFill>
                <a:latin typeface="微软雅黑" panose="020B0503020204020204" pitchFamily="34" charset="-122"/>
                <a:ea typeface="微软雅黑" panose="020B0503020204020204" pitchFamily="34" charset="-122"/>
                <a:sym typeface="Arial" panose="020B0604020202020204" pitchFamily="34" charset="0"/>
              </a:rPr>
              <a:t>经营者。目前产品销售、融资融券、股权质押、定向资管等已逐渐成为经纪业务网点的常规业务</a:t>
            </a:r>
            <a:endParaRPr kumimoji="0" lang="en-US" altLang="zh-CN" sz="1600" b="1" i="0" u="none" strike="noStrike" kern="0" cap="none" spc="0" normalizeH="0" baseline="0" noProof="0" dirty="0" smtClean="0">
              <a:ln>
                <a:noFill/>
              </a:ln>
              <a:solidFill>
                <a:srgbClr val="033163"/>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Rectangle 11"/>
          <p:cNvSpPr>
            <a:spLocks noChangeArrowheads="1"/>
          </p:cNvSpPr>
          <p:nvPr/>
        </p:nvSpPr>
        <p:spPr bwMode="auto">
          <a:xfrm>
            <a:off x="-22978" y="858026"/>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33" name="标题 1"/>
          <p:cNvSpPr>
            <a:spLocks noGrp="1"/>
          </p:cNvSpPr>
          <p:nvPr/>
        </p:nvSpPr>
        <p:spPr bwMode="auto">
          <a:xfrm>
            <a:off x="-2" y="194172"/>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借助公司资源，精准匹配客户服务资源</a:t>
            </a:r>
          </a:p>
        </p:txBody>
      </p:sp>
      <p:pic>
        <p:nvPicPr>
          <p:cNvPr id="34" name="图片 3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p:nvPr/>
        </p:nvSpPr>
        <p:spPr>
          <a:xfrm>
            <a:off x="0" y="1038082"/>
            <a:ext cx="9393242" cy="391448"/>
          </a:xfrm>
          <a:prstGeom prst="rect">
            <a:avLst/>
          </a:prstGeom>
          <a:noFill/>
          <a:ln w="9525">
            <a:noFill/>
            <a:miter lim="800000"/>
          </a:ln>
        </p:spPr>
        <p:txBody>
          <a:bodyPr vert="horz" wrap="square" lIns="79048" tIns="39526" rIns="79048" bIns="39526" numCol="1" anchor="t" anchorCtr="0" compatLnSpc="1">
            <a:spAutoFit/>
          </a:bodyPr>
          <a:lstStyle/>
          <a:p>
            <a:pPr marL="296545" marR="0" lvl="0" indent="-296545" algn="just" defTabSz="789940" rtl="0" eaLnBrk="1" fontAlgn="auto" latinLnBrk="0" hangingPunct="1">
              <a:lnSpc>
                <a:spcPct val="100000"/>
              </a:lnSpc>
              <a:spcBef>
                <a:spcPts val="300"/>
              </a:spcBef>
              <a:spcAft>
                <a:spcPts val="400"/>
              </a:spcAft>
              <a:buClr>
                <a:srgbClr val="0563C1"/>
              </a:buClr>
              <a:buSzPct val="80000"/>
              <a:buFont typeface="Arial" panose="020B0604020202020204" pitchFamily="34" charset="0"/>
              <a:buChar char="►"/>
              <a:defRPr/>
            </a:pPr>
            <a:r>
              <a:rPr kumimoji="0" lang="zh-CN" altLang="en-US" sz="20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全光谱体系：按照客户大类需求，丰富不同风险等级、收益率的产品类型。</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7" name="同心圆 6"/>
          <p:cNvSpPr/>
          <p:nvPr/>
        </p:nvSpPr>
        <p:spPr>
          <a:xfrm>
            <a:off x="2096076" y="3401454"/>
            <a:ext cx="3671678" cy="3671678"/>
          </a:xfrm>
          <a:prstGeom prst="donut">
            <a:avLst>
              <a:gd name="adj" fmla="val 7852"/>
            </a:avLst>
          </a:prstGeom>
          <a:solidFill>
            <a:srgbClr val="004898"/>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同心圆 7"/>
          <p:cNvSpPr/>
          <p:nvPr/>
        </p:nvSpPr>
        <p:spPr>
          <a:xfrm>
            <a:off x="2576882" y="3624848"/>
            <a:ext cx="2733904" cy="2733904"/>
          </a:xfrm>
          <a:prstGeom prst="donut">
            <a:avLst>
              <a:gd name="adj" fmla="val 7852"/>
            </a:avLst>
          </a:prstGeom>
          <a:solidFill>
            <a:srgbClr val="99CCFF"/>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同心圆 8"/>
          <p:cNvSpPr/>
          <p:nvPr/>
        </p:nvSpPr>
        <p:spPr>
          <a:xfrm>
            <a:off x="3032533" y="3706507"/>
            <a:ext cx="1822602" cy="1822602"/>
          </a:xfrm>
          <a:prstGeom prst="donut">
            <a:avLst>
              <a:gd name="adj" fmla="val 7852"/>
            </a:avLst>
          </a:prstGeom>
          <a:solidFill>
            <a:srgbClr val="004898"/>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同心圆 9"/>
          <p:cNvSpPr/>
          <p:nvPr/>
        </p:nvSpPr>
        <p:spPr>
          <a:xfrm>
            <a:off x="3399005" y="4004557"/>
            <a:ext cx="1089658" cy="1089658"/>
          </a:xfrm>
          <a:prstGeom prst="donut">
            <a:avLst>
              <a:gd name="adj" fmla="val 12925"/>
            </a:avLst>
          </a:prstGeom>
          <a:solidFill>
            <a:srgbClr val="99CCFF"/>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flipV="1">
            <a:off x="3716009" y="4106973"/>
            <a:ext cx="455651" cy="455651"/>
          </a:xfrm>
          <a:prstGeom prst="ellipse">
            <a:avLst/>
          </a:prstGeom>
          <a:solidFill>
            <a:srgbClr val="004898"/>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Line 57"/>
          <p:cNvSpPr>
            <a:spLocks noChangeShapeType="1"/>
          </p:cNvSpPr>
          <p:nvPr/>
        </p:nvSpPr>
        <p:spPr bwMode="auto">
          <a:xfrm>
            <a:off x="237290" y="2501100"/>
            <a:ext cx="1398" cy="761340"/>
          </a:xfrm>
          <a:prstGeom prst="line">
            <a:avLst/>
          </a:prstGeom>
          <a:noFill/>
          <a:ln w="9525">
            <a:solidFill>
              <a:srgbClr val="808080"/>
            </a:solidFill>
            <a:round/>
            <a:headEnd type="triangle" w="med" len="med"/>
            <a:tailEnd type="triangle" w="med" len="med"/>
          </a:ln>
        </p:spPr>
        <p:txBody>
          <a:bodyPr/>
          <a:lstStyle/>
          <a:p>
            <a:endParaRPr lang="zh-CN" altLang="en-US" sz="1200" dirty="0">
              <a:latin typeface="仿宋_GB2312" pitchFamily="49" charset="-122"/>
              <a:ea typeface="仿宋_GB2312" pitchFamily="49" charset="-122"/>
              <a:cs typeface="Arial" panose="020B0604020202020204" pitchFamily="34" charset="0"/>
            </a:endParaRPr>
          </a:p>
        </p:txBody>
      </p:sp>
      <p:sp>
        <p:nvSpPr>
          <p:cNvPr id="34" name="Line 58"/>
          <p:cNvSpPr>
            <a:spLocks noChangeShapeType="1"/>
          </p:cNvSpPr>
          <p:nvPr/>
        </p:nvSpPr>
        <p:spPr bwMode="auto">
          <a:xfrm>
            <a:off x="237290" y="3454273"/>
            <a:ext cx="1398" cy="761339"/>
          </a:xfrm>
          <a:prstGeom prst="line">
            <a:avLst/>
          </a:prstGeom>
          <a:noFill/>
          <a:ln w="9525">
            <a:solidFill>
              <a:srgbClr val="808080"/>
            </a:solidFill>
            <a:round/>
            <a:headEnd type="triangle" w="med" len="med"/>
            <a:tailEnd type="triangle" w="med" len="med"/>
          </a:ln>
        </p:spPr>
        <p:txBody>
          <a:bodyPr/>
          <a:lstStyle/>
          <a:p>
            <a:endParaRPr lang="zh-CN" altLang="en-US" sz="1200" dirty="0">
              <a:latin typeface="仿宋_GB2312" pitchFamily="49" charset="-122"/>
              <a:ea typeface="仿宋_GB2312" pitchFamily="49" charset="-122"/>
              <a:cs typeface="Arial" panose="020B0604020202020204" pitchFamily="34" charset="0"/>
            </a:endParaRPr>
          </a:p>
        </p:txBody>
      </p:sp>
      <p:sp>
        <p:nvSpPr>
          <p:cNvPr id="35" name="Line 59"/>
          <p:cNvSpPr>
            <a:spLocks noChangeShapeType="1"/>
          </p:cNvSpPr>
          <p:nvPr/>
        </p:nvSpPr>
        <p:spPr bwMode="auto">
          <a:xfrm>
            <a:off x="237290" y="5383098"/>
            <a:ext cx="1398" cy="761340"/>
          </a:xfrm>
          <a:prstGeom prst="line">
            <a:avLst/>
          </a:prstGeom>
          <a:noFill/>
          <a:ln w="9525">
            <a:solidFill>
              <a:srgbClr val="808080"/>
            </a:solidFill>
            <a:round/>
            <a:headEnd type="triangle" w="med" len="med"/>
            <a:tailEnd type="triangle" w="med" len="med"/>
          </a:ln>
        </p:spPr>
        <p:txBody>
          <a:bodyPr/>
          <a:lstStyle/>
          <a:p>
            <a:endParaRPr lang="zh-CN" altLang="en-US" sz="1200" dirty="0">
              <a:latin typeface="仿宋_GB2312" pitchFamily="49" charset="-122"/>
              <a:ea typeface="仿宋_GB2312" pitchFamily="49" charset="-122"/>
              <a:cs typeface="Arial" panose="020B0604020202020204" pitchFamily="34" charset="0"/>
            </a:endParaRPr>
          </a:p>
        </p:txBody>
      </p:sp>
      <p:sp>
        <p:nvSpPr>
          <p:cNvPr id="36" name="Line 60"/>
          <p:cNvSpPr>
            <a:spLocks noChangeShapeType="1"/>
          </p:cNvSpPr>
          <p:nvPr/>
        </p:nvSpPr>
        <p:spPr bwMode="auto">
          <a:xfrm>
            <a:off x="237290" y="4429926"/>
            <a:ext cx="1398" cy="701426"/>
          </a:xfrm>
          <a:prstGeom prst="line">
            <a:avLst/>
          </a:prstGeom>
          <a:noFill/>
          <a:ln w="9525">
            <a:solidFill>
              <a:srgbClr val="808080"/>
            </a:solidFill>
            <a:round/>
            <a:headEnd type="triangle" w="med" len="med"/>
            <a:tailEnd type="triangle" w="med" len="med"/>
          </a:ln>
        </p:spPr>
        <p:txBody>
          <a:bodyPr/>
          <a:lstStyle/>
          <a:p>
            <a:endParaRPr lang="zh-CN" altLang="en-US" sz="1200" dirty="0">
              <a:latin typeface="仿宋_GB2312" pitchFamily="49" charset="-122"/>
              <a:ea typeface="仿宋_GB2312" pitchFamily="49" charset="-122"/>
              <a:cs typeface="Arial" panose="020B0604020202020204" pitchFamily="34" charset="0"/>
            </a:endParaRPr>
          </a:p>
        </p:txBody>
      </p:sp>
      <p:sp>
        <p:nvSpPr>
          <p:cNvPr id="37" name="Text Box 61"/>
          <p:cNvSpPr txBox="1">
            <a:spLocks noChangeArrowheads="1"/>
          </p:cNvSpPr>
          <p:nvPr/>
        </p:nvSpPr>
        <p:spPr bwMode="auto">
          <a:xfrm>
            <a:off x="370826" y="1750294"/>
            <a:ext cx="2841175" cy="830997"/>
          </a:xfrm>
          <a:prstGeom prst="rect">
            <a:avLst/>
          </a:prstGeom>
          <a:solidFill>
            <a:schemeClr val="bg1"/>
          </a:solidFill>
          <a:ln w="9525">
            <a:noFill/>
            <a:miter lim="800000"/>
          </a:ln>
        </p:spPr>
        <p:txBody>
          <a:bodyPr wrap="square">
            <a:spAutoFit/>
          </a:bodyPr>
          <a:lstStyle/>
          <a:p>
            <a:pPr defTabSz="676275" fontAlgn="ctr"/>
            <a:r>
              <a:rPr lang="en-US" altLang="zh-CN" sz="1200" dirty="0">
                <a:latin typeface="微软雅黑" panose="020B0503020204020204" pitchFamily="34" charset="-122"/>
                <a:ea typeface="微软雅黑" panose="020B0503020204020204" pitchFamily="34" charset="-122"/>
                <a:cs typeface="Arial" panose="020B0604020202020204" pitchFamily="34" charset="0"/>
              </a:rPr>
              <a:t>FOF</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（新品）、投行信用保本票据（美元计价）、优先股杠杆直投票据、海外互认基金、海外不动产、家庭办公室、公募</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QDII</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债券类等</a:t>
            </a:r>
          </a:p>
        </p:txBody>
      </p:sp>
      <p:sp>
        <p:nvSpPr>
          <p:cNvPr id="38" name="Text Box 62"/>
          <p:cNvSpPr txBox="1">
            <a:spLocks noChangeArrowheads="1"/>
          </p:cNvSpPr>
          <p:nvPr/>
        </p:nvSpPr>
        <p:spPr bwMode="auto">
          <a:xfrm>
            <a:off x="370826" y="2938481"/>
            <a:ext cx="2939696" cy="276999"/>
          </a:xfrm>
          <a:prstGeom prst="rect">
            <a:avLst/>
          </a:prstGeom>
          <a:noFill/>
          <a:ln w="9525">
            <a:noFill/>
            <a:miter lim="800000"/>
          </a:ln>
        </p:spPr>
        <p:txBody>
          <a:bodyPr>
            <a:spAutoFit/>
          </a:bodyPr>
          <a:lstStyle/>
          <a:p>
            <a:pPr defTabSz="676275" fontAlgn="ctr"/>
            <a:r>
              <a:rPr lang="zh-CN" altLang="en-US" sz="1200" dirty="0">
                <a:latin typeface="微软雅黑" panose="020B0503020204020204" pitchFamily="34" charset="-122"/>
                <a:ea typeface="微软雅黑" panose="020B0503020204020204" pitchFamily="34" charset="-122"/>
                <a:cs typeface="Arial" panose="020B0604020202020204" pitchFamily="34" charset="0"/>
              </a:rPr>
              <a:t>私募股权、定增公募、公募超市池</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Text Box 63"/>
          <p:cNvSpPr txBox="1">
            <a:spLocks noChangeArrowheads="1"/>
          </p:cNvSpPr>
          <p:nvPr/>
        </p:nvSpPr>
        <p:spPr bwMode="auto">
          <a:xfrm>
            <a:off x="370826" y="3762700"/>
            <a:ext cx="1569660" cy="461665"/>
          </a:xfrm>
          <a:prstGeom prst="rect">
            <a:avLst/>
          </a:prstGeom>
          <a:noFill/>
          <a:ln w="9525">
            <a:noFill/>
            <a:miter lim="800000"/>
          </a:ln>
        </p:spPr>
        <p:txBody>
          <a:bodyPr wrap="none">
            <a:spAutoFit/>
          </a:bodyPr>
          <a:lstStyle/>
          <a:p>
            <a:pPr defTabSz="676275" fontAlgn="ctr"/>
            <a:r>
              <a:rPr lang="zh-CN" altLang="en-US" sz="1200" dirty="0">
                <a:latin typeface="微软雅黑" panose="020B0503020204020204" pitchFamily="34" charset="-122"/>
                <a:ea typeface="微软雅黑" panose="020B0503020204020204" pitchFamily="34" charset="-122"/>
                <a:cs typeface="Arial" panose="020B0604020202020204" pitchFamily="34" charset="0"/>
              </a:rPr>
              <a:t>信禾、信享全球、</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defTabSz="676275" fontAlgn="ctr"/>
            <a:r>
              <a:rPr lang="zh-CN" altLang="en-US" sz="1200" dirty="0">
                <a:latin typeface="微软雅黑" panose="020B0503020204020204" pitchFamily="34" charset="-122"/>
                <a:ea typeface="微软雅黑" panose="020B0503020204020204" pitchFamily="34" charset="-122"/>
                <a:cs typeface="Arial" panose="020B0604020202020204" pitchFamily="34" charset="0"/>
              </a:rPr>
              <a:t>安泰保盈、寰球商品</a:t>
            </a:r>
          </a:p>
        </p:txBody>
      </p:sp>
      <p:sp>
        <p:nvSpPr>
          <p:cNvPr id="40" name="Text Box 64"/>
          <p:cNvSpPr txBox="1">
            <a:spLocks noChangeArrowheads="1"/>
          </p:cNvSpPr>
          <p:nvPr/>
        </p:nvSpPr>
        <p:spPr bwMode="auto">
          <a:xfrm>
            <a:off x="381445" y="4876060"/>
            <a:ext cx="2275397" cy="276999"/>
          </a:xfrm>
          <a:prstGeom prst="rect">
            <a:avLst/>
          </a:prstGeom>
          <a:noFill/>
          <a:ln w="9525">
            <a:noFill/>
            <a:miter lim="800000"/>
          </a:ln>
        </p:spPr>
        <p:txBody>
          <a:bodyPr>
            <a:spAutoFit/>
          </a:bodyPr>
          <a:lstStyle/>
          <a:p>
            <a:pPr defTabSz="676275" fontAlgn="ctr"/>
            <a:r>
              <a:rPr lang="zh-CN" altLang="en-US" sz="1200" dirty="0">
                <a:latin typeface="微软雅黑" panose="020B0503020204020204" pitchFamily="34" charset="-122"/>
                <a:ea typeface="微软雅黑" panose="020B0503020204020204" pitchFamily="34" charset="-122"/>
                <a:cs typeface="Arial" panose="020B0604020202020204" pitchFamily="34" charset="0"/>
              </a:rPr>
              <a:t>信益财富（净值型）产品</a:t>
            </a:r>
          </a:p>
        </p:txBody>
      </p:sp>
      <p:sp>
        <p:nvSpPr>
          <p:cNvPr id="41" name="Text Box 65"/>
          <p:cNvSpPr txBox="1">
            <a:spLocks noChangeArrowheads="1"/>
          </p:cNvSpPr>
          <p:nvPr/>
        </p:nvSpPr>
        <p:spPr bwMode="auto">
          <a:xfrm>
            <a:off x="799454" y="5867439"/>
            <a:ext cx="658705" cy="276999"/>
          </a:xfrm>
          <a:prstGeom prst="rect">
            <a:avLst/>
          </a:prstGeom>
          <a:noFill/>
          <a:ln w="9525">
            <a:noFill/>
            <a:miter lim="800000"/>
          </a:ln>
        </p:spPr>
        <p:txBody>
          <a:bodyPr>
            <a:spAutoFit/>
          </a:bodyPr>
          <a:lstStyle/>
          <a:p>
            <a:pPr defTabSz="676275" fontAlgn="ctr"/>
            <a:r>
              <a:rPr lang="zh-CN" altLang="en-US" sz="1200" dirty="0">
                <a:latin typeface="微软雅黑" panose="020B0503020204020204" pitchFamily="34" charset="-122"/>
                <a:ea typeface="微软雅黑" panose="020B0503020204020204" pitchFamily="34" charset="-122"/>
                <a:cs typeface="Arial" panose="020B0604020202020204" pitchFamily="34" charset="0"/>
              </a:rPr>
              <a:t>信金保</a:t>
            </a:r>
          </a:p>
        </p:txBody>
      </p:sp>
      <p:sp>
        <p:nvSpPr>
          <p:cNvPr id="42" name="Line 57"/>
          <p:cNvSpPr>
            <a:spLocks noChangeShapeType="1"/>
          </p:cNvSpPr>
          <p:nvPr/>
        </p:nvSpPr>
        <p:spPr bwMode="auto">
          <a:xfrm>
            <a:off x="237290" y="1572406"/>
            <a:ext cx="1398" cy="761340"/>
          </a:xfrm>
          <a:prstGeom prst="line">
            <a:avLst/>
          </a:prstGeom>
          <a:noFill/>
          <a:ln w="9525">
            <a:solidFill>
              <a:srgbClr val="808080"/>
            </a:solidFill>
            <a:round/>
            <a:headEnd type="triangle" w="med" len="med"/>
            <a:tailEnd type="triangle" w="med" len="med"/>
          </a:ln>
        </p:spPr>
        <p:txBody>
          <a:bodyPr lIns="89943" tIns="44967" rIns="89943" bIns="44967"/>
          <a:lstStyle/>
          <a:p>
            <a:endParaRPr lang="zh-CN" altLang="en-US" sz="1200" dirty="0">
              <a:latin typeface="仿宋_GB2312" pitchFamily="49" charset="-122"/>
              <a:ea typeface="仿宋_GB2312" pitchFamily="49" charset="-122"/>
            </a:endParaRPr>
          </a:p>
        </p:txBody>
      </p:sp>
      <p:sp>
        <p:nvSpPr>
          <p:cNvPr id="44" name="TextBox 43"/>
          <p:cNvSpPr txBox="1"/>
          <p:nvPr/>
        </p:nvSpPr>
        <p:spPr>
          <a:xfrm>
            <a:off x="2953332" y="6358752"/>
            <a:ext cx="1928826" cy="419390"/>
          </a:xfrm>
          <a:prstGeom prst="rect">
            <a:avLst/>
          </a:prstGeom>
          <a:solidFill>
            <a:schemeClr val="bg1"/>
          </a:solidFill>
        </p:spPr>
        <p:txBody>
          <a:bodyPr wrap="square" lIns="89782" tIns="44888" rIns="89782" bIns="44888" rtlCol="0" anchor="ctr" anchorCtr="0">
            <a:noAutofit/>
          </a:bodyPr>
          <a:lstStyle/>
          <a:p>
            <a:pPr algn="ctr"/>
            <a:r>
              <a:rPr lang="en-US" altLang="zh-CN" sz="1700" b="1" dirty="0">
                <a:latin typeface="微软雅黑" panose="020B0503020204020204" pitchFamily="34" charset="-122"/>
                <a:ea typeface="微软雅黑" panose="020B0503020204020204" pitchFamily="34" charset="-122"/>
                <a:cs typeface="Arial" panose="020B0604020202020204" pitchFamily="34" charset="0"/>
              </a:rPr>
              <a:t>2016</a:t>
            </a:r>
            <a:r>
              <a:rPr lang="zh-CN" altLang="en-US" sz="1700" b="1" dirty="0">
                <a:latin typeface="微软雅黑" panose="020B0503020204020204" pitchFamily="34" charset="-122"/>
                <a:ea typeface="微软雅黑" panose="020B0503020204020204" pitchFamily="34" charset="-122"/>
                <a:cs typeface="Arial" panose="020B0604020202020204" pitchFamily="34" charset="0"/>
              </a:rPr>
              <a:t>年新增类型</a:t>
            </a:r>
          </a:p>
        </p:txBody>
      </p:sp>
      <p:graphicFrame>
        <p:nvGraphicFramePr>
          <p:cNvPr id="45" name="内容占位符 9"/>
          <p:cNvGraphicFramePr>
            <a:graphicFrameLocks noGrp="1"/>
          </p:cNvGraphicFramePr>
          <p:nvPr/>
        </p:nvGraphicFramePr>
        <p:xfrm>
          <a:off x="6031294" y="2143910"/>
          <a:ext cx="5921828" cy="3990197"/>
        </p:xfrm>
        <a:graphic>
          <a:graphicData uri="http://schemas.openxmlformats.org/drawingml/2006/table">
            <a:tbl>
              <a:tblPr/>
              <a:tblGrid>
                <a:gridCol w="1527167"/>
                <a:gridCol w="4394661"/>
              </a:tblGrid>
              <a:tr h="335481">
                <a:tc>
                  <a:txBody>
                    <a:bodyPr/>
                    <a:lstStyle>
                      <a:lvl1pPr marL="17970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9705" marR="0" lvl="0" indent="0" algn="ctr" defTabSz="914400" rtl="0" eaLnBrk="1" fontAlgn="base" latinLnBrk="0" hangingPunct="1">
                        <a:lnSpc>
                          <a:spcPct val="100000"/>
                        </a:lnSpc>
                        <a:spcBef>
                          <a:spcPct val="0"/>
                        </a:spcBef>
                        <a:spcAft>
                          <a:spcPct val="0"/>
                        </a:spcAft>
                        <a:buClrTx/>
                        <a:buSzTx/>
                        <a:buFontTx/>
                        <a:buNone/>
                      </a:pPr>
                      <a:r>
                        <a:rPr kumimoji="0" lang="zh-CN" altLang="zh-CN" sz="1600" b="1" i="0" u="none" strike="noStrike" kern="1200"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产品类型</a:t>
                      </a:r>
                    </a:p>
                  </a:txBody>
                  <a:tcPr marL="8770" marR="8770" marT="8557" marB="0" anchor="ctr" horzOverflow="overflow">
                    <a:lnL w="9525"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rgbClr val="0070C0"/>
                    </a:solidFill>
                  </a:tcPr>
                </a:tc>
                <a:tc>
                  <a:txBody>
                    <a:bodyPr/>
                    <a:lstStyle>
                      <a:lvl1pPr marL="17970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9705"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kern="1200"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分类</a:t>
                      </a:r>
                      <a:endParaRPr kumimoji="0" lang="zh-CN" altLang="zh-CN" sz="1600" b="1" i="0" u="none" strike="noStrike" kern="1200"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txBody>
                  <a:tcPr marL="8770" marR="8770" marT="8557" marB="0" anchor="ctr" horzOverflow="overflow">
                    <a:lnL w="9525" cap="flat" cmpd="sng" algn="ctr">
                      <a:solidFill>
                        <a:schemeClr val="bg1">
                          <a:lumMod val="6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rgbClr val="0070C0"/>
                    </a:solidFill>
                  </a:tcPr>
                </a:tc>
              </a:tr>
              <a:tr h="725081">
                <a:tc>
                  <a:txBody>
                    <a:bodyPr/>
                    <a:lstStyle>
                      <a:lvl1pPr marL="17970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9705"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另类投资类</a:t>
                      </a:r>
                      <a:endParaRPr kumimoji="0" lang="zh-CN"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txBody>
                  <a:tcPr marL="8770" marR="8770" marT="8557" marB="0" anchor="ctr" horzOverflow="overflow">
                    <a:lnL w="9525"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marL="17970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9705"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REITS</a:t>
                      </a: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基金、</a:t>
                      </a:r>
                      <a:r>
                        <a:rPr kumimoji="0" lang="zh-CN" altLang="en-US" sz="1400" b="1" i="0" u="none" strike="noStrike" kern="1200" cap="none" normalizeH="0" baseline="0" dirty="0" smtClean="0">
                          <a:ln>
                            <a:noFill/>
                          </a:ln>
                          <a:solidFill>
                            <a:srgbClr val="004796"/>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海外产品</a:t>
                      </a: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（欧股、港股、对冲基金等）、</a:t>
                      </a:r>
                      <a:r>
                        <a:rPr kumimoji="0" lang="zh-CN" altLang="en-US" sz="1400" b="1" i="0" u="none" strike="noStrike" kern="1200" cap="none" normalizeH="0" baseline="0" dirty="0" smtClean="0">
                          <a:ln>
                            <a:noFill/>
                          </a:ln>
                          <a:solidFill>
                            <a:srgbClr val="004796"/>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海外服务</a:t>
                      </a: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（分红</a:t>
                      </a:r>
                      <a:r>
                        <a:rPr kumimoji="0" lang="en-US"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万能</a:t>
                      </a:r>
                      <a:r>
                        <a:rPr kumimoji="0" lang="en-US"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医疗险、海外家族信托、美日高端医疗等）、公募（商品基金、</a:t>
                      </a:r>
                      <a:r>
                        <a:rPr kumimoji="0" lang="en-US"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QDII</a:t>
                      </a: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endParaRPr kumimoji="0" lang="zh-CN"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txBody>
                  <a:tcPr marL="8770" marR="8770" marT="8557" marB="0" anchor="ctr" horzOverflow="overflow">
                    <a:lnL w="9525" cap="flat" cmpd="sng" algn="ctr">
                      <a:solidFill>
                        <a:schemeClr val="bg1">
                          <a:lumMod val="6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r>
              <a:tr h="292301">
                <a:tc rowSpan="2">
                  <a:txBody>
                    <a:bodyPr/>
                    <a:lstStyle/>
                    <a:p>
                      <a:pPr marL="179705" marR="0" lvl="0" indent="0" algn="ctr" defTabSz="914400" rtl="0" eaLnBrk="1" fontAlgn="base" latinLnBrk="0" hangingPunct="1">
                        <a:lnSpc>
                          <a:spcPct val="100000"/>
                        </a:lnSpc>
                        <a:spcBef>
                          <a:spcPct val="0"/>
                        </a:spcBef>
                        <a:spcAft>
                          <a:spcPct val="0"/>
                        </a:spcAft>
                        <a:buClrTx/>
                        <a:buSzTx/>
                        <a:buFontTx/>
                        <a:buNone/>
                      </a:pPr>
                      <a:r>
                        <a:rPr kumimoji="0" lang="zh-CN" altLang="zh-CN" sz="1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权益投资类</a:t>
                      </a:r>
                      <a:endParaRPr kumimoji="0" lang="zh-CN"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txBody>
                  <a:tcPr marL="8770" marR="8770" marT="8557" marB="0" anchor="ctr" horzOverflow="overflow">
                    <a:lnL w="9525"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marL="17970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9705" marR="0" lvl="0" indent="0" algn="l"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004796"/>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公募类</a:t>
                      </a:r>
                      <a:r>
                        <a:rPr kumimoji="0" lang="zh-CN" altLang="en-US" sz="1400" b="1" i="0" u="none" strike="noStrike" cap="none" normalizeH="0" baseline="0" dirty="0" smtClean="0">
                          <a:ln>
                            <a:noFill/>
                          </a:ln>
                          <a:solidFill>
                            <a:srgbClr val="00206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偏股基</a:t>
                      </a:r>
                      <a:r>
                        <a:rPr kumimoji="0" lang="zh-CN" altLang="en-US"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金、混合基金</a:t>
                      </a:r>
                      <a:endParaRPr kumimoji="0" lang="zh-CN" altLang="zh-CN"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txBody>
                  <a:tcPr marL="8770" marR="8770" marT="8557" marB="0" anchor="ctr" horzOverflow="overflow">
                    <a:lnL w="9525" cap="flat" cmpd="sng" algn="ctr">
                      <a:solidFill>
                        <a:schemeClr val="bg1">
                          <a:lumMod val="6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r>
              <a:tr h="679117">
                <a:tc vMerge="1">
                  <a:txBody>
                    <a:bodyPr/>
                    <a:lstStyle/>
                    <a:p>
                      <a:endParaRPr lang="zh-CN"/>
                    </a:p>
                  </a:txBody>
                  <a:tcPr/>
                </a:tc>
                <a:tc>
                  <a:txBody>
                    <a:bodyPr/>
                    <a:lstStyle>
                      <a:lvl1pPr marL="17970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9705" marR="0" lvl="0" indent="0" algn="l"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004796"/>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私募类</a:t>
                      </a:r>
                      <a:r>
                        <a:rPr kumimoji="0" lang="zh-CN" altLang="en-US" sz="1400" b="1" i="0" u="none" strike="noStrike" cap="none" normalizeH="0" baseline="0" dirty="0" smtClean="0">
                          <a:ln>
                            <a:noFill/>
                          </a:ln>
                          <a:solidFill>
                            <a:srgbClr val="00206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r>
                        <a:rPr kumimoji="0" lang="zh-CN" altLang="en-US"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私募、基金专户、资管计划</a:t>
                      </a:r>
                      <a:r>
                        <a:rPr kumimoji="0" lang="en-US" altLang="zh-CN"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r>
                        <a:rPr kumimoji="0" lang="zh-CN" altLang="en-US"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股票多头、股票多空、市场中性、管理期货、宏观策略、私募股权、新三板、信福</a:t>
                      </a:r>
                      <a:r>
                        <a:rPr kumimoji="0" lang="en-US" altLang="zh-CN"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FOF</a:t>
                      </a:r>
                      <a:r>
                        <a:rPr kumimoji="0" lang="zh-CN" altLang="en-US"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等</a:t>
                      </a:r>
                      <a:r>
                        <a:rPr kumimoji="0" lang="en-US" altLang="zh-CN"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p>
                  </a:txBody>
                  <a:tcPr marL="8770" marR="8770" marT="8557" marB="0" anchor="ctr" horzOverflow="overflow">
                    <a:lnL w="9525" cap="flat" cmpd="sng" algn="ctr">
                      <a:solidFill>
                        <a:schemeClr val="bg1">
                          <a:lumMod val="6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r>
              <a:tr h="506607">
                <a:tc>
                  <a:txBody>
                    <a:bodyPr/>
                    <a:lstStyle>
                      <a:lvl1pPr marL="17970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9705"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挂钩浮动</a:t>
                      </a:r>
                      <a:endParaRPr kumimoji="0" lang="en-US" altLang="zh-CN" sz="1400" b="1"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marL="179705"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收益类</a:t>
                      </a:r>
                      <a:endParaRPr kumimoji="0" lang="zh-CN"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txBody>
                  <a:tcPr marL="8770" marR="8770" marT="8557" marB="0" anchor="ctr" horzOverflow="overflow">
                    <a:lnL w="9525"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marL="17970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9705" marR="0" lvl="0" indent="0" algn="l" defTabSz="914400" rtl="0" eaLnBrk="0" fontAlgn="base" latinLnBrk="0" hangingPunct="0">
                        <a:lnSpc>
                          <a:spcPct val="100000"/>
                        </a:lnSpc>
                        <a:spcBef>
                          <a:spcPct val="20000"/>
                        </a:spcBef>
                        <a:spcAft>
                          <a:spcPct val="0"/>
                        </a:spcAft>
                        <a:buClr>
                          <a:srgbClr val="003366"/>
                        </a:buClr>
                        <a:buSzPct val="50000"/>
                        <a:buFont typeface="Wingdings" panose="05000000000000000000" pitchFamily="2" charset="2"/>
                        <a:buNone/>
                        <a:defRPr/>
                      </a:pP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收益凭证：安泰</a:t>
                      </a:r>
                      <a:r>
                        <a:rPr kumimoji="0" lang="en-US"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信禾</a:t>
                      </a:r>
                      <a:r>
                        <a:rPr kumimoji="0" lang="en-US"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信享全球</a:t>
                      </a:r>
                      <a:r>
                        <a:rPr kumimoji="0" lang="en-US"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寰球商品</a:t>
                      </a:r>
                      <a:r>
                        <a:rPr kumimoji="0" lang="en-US"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策略点金</a:t>
                      </a:r>
                    </a:p>
                  </a:txBody>
                  <a:tcPr marL="8770" marR="8770" marT="8557" marB="0" anchor="ctr" horzOverflow="overflow">
                    <a:lnL w="9525" cap="flat" cmpd="sng" algn="ctr">
                      <a:solidFill>
                        <a:schemeClr val="bg1">
                          <a:lumMod val="6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r>
              <a:tr h="1005840">
                <a:tc>
                  <a:txBody>
                    <a:bodyPr/>
                    <a:lstStyle/>
                    <a:p>
                      <a:pPr marL="179705"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类固定类</a:t>
                      </a:r>
                      <a:endParaRPr kumimoji="0" lang="zh-CN"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txBody>
                  <a:tcPr marL="8770" marR="8770" marT="8557" marB="0" anchor="ctr" horzOverflow="overflow">
                    <a:lnL w="9525"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179705" marR="0" lvl="0" indent="0" algn="l" defTabSz="914400" rtl="0" eaLnBrk="0" fontAlgn="base" latinLnBrk="0" hangingPunct="0">
                        <a:lnSpc>
                          <a:spcPct val="100000"/>
                        </a:lnSpc>
                        <a:spcBef>
                          <a:spcPct val="20000"/>
                        </a:spcBef>
                        <a:spcAft>
                          <a:spcPct val="0"/>
                        </a:spcAft>
                        <a:buClr>
                          <a:srgbClr val="003366"/>
                        </a:buClr>
                        <a:buSzPct val="50000"/>
                        <a:buFont typeface="Wingdings" panose="05000000000000000000" pitchFamily="2" charset="2"/>
                        <a:buNone/>
                      </a:pPr>
                      <a:r>
                        <a:rPr kumimoji="0" lang="en-US" altLang="zh-CN"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1</a:t>
                      </a:r>
                      <a:r>
                        <a:rPr kumimoji="0" lang="zh-CN" altLang="en-US"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、信泽财富（资管计划）、金珩财富（低起点债权）、金珩信衍（低起点债权）、信衍财富（资管计划）</a:t>
                      </a:r>
                      <a:endParaRPr kumimoji="0" lang="en-US" altLang="zh-CN"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marL="179705" marR="0" lvl="0" indent="0" algn="l" defTabSz="914400" rtl="0" eaLnBrk="0" fontAlgn="base" latinLnBrk="0" hangingPunct="0">
                        <a:lnSpc>
                          <a:spcPct val="100000"/>
                        </a:lnSpc>
                        <a:spcBef>
                          <a:spcPct val="20000"/>
                        </a:spcBef>
                        <a:spcAft>
                          <a:spcPct val="0"/>
                        </a:spcAft>
                        <a:buClr>
                          <a:srgbClr val="003366"/>
                        </a:buClr>
                        <a:buSzPct val="50000"/>
                        <a:buFont typeface="Wingdings" panose="05000000000000000000" pitchFamily="2" charset="2"/>
                        <a:buNone/>
                      </a:pPr>
                      <a:r>
                        <a:rPr kumimoji="0" lang="en-US" altLang="zh-CN"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2</a:t>
                      </a:r>
                      <a:r>
                        <a:rPr kumimoji="0" lang="zh-CN" altLang="en-US"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、信托计划、专项资产管理计划</a:t>
                      </a:r>
                      <a:endParaRPr kumimoji="0" lang="en-US" altLang="zh-CN"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marL="179705" marR="0" lvl="0" indent="0" algn="l" defTabSz="914400" rtl="0" eaLnBrk="0" fontAlgn="base" latinLnBrk="0" hangingPunct="0">
                        <a:lnSpc>
                          <a:spcPct val="100000"/>
                        </a:lnSpc>
                        <a:spcBef>
                          <a:spcPct val="20000"/>
                        </a:spcBef>
                        <a:spcAft>
                          <a:spcPct val="0"/>
                        </a:spcAft>
                        <a:buClr>
                          <a:srgbClr val="003366"/>
                        </a:buClr>
                        <a:buSzPct val="50000"/>
                        <a:buFont typeface="Wingdings" panose="05000000000000000000" pitchFamily="2" charset="2"/>
                        <a:buNone/>
                        <a:defRPr/>
                      </a:pPr>
                      <a:r>
                        <a:rPr kumimoji="0" lang="en-US" altLang="zh-CN"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3</a:t>
                      </a:r>
                      <a:r>
                        <a:rPr kumimoji="0" lang="zh-CN" altLang="en-US"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、公募债券基金、公募保本基金</a:t>
                      </a:r>
                      <a:endParaRPr kumimoji="0" lang="en-US" altLang="zh-CN"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txBody>
                  <a:tcPr marL="8770" marR="8770" marT="8557" marB="0" anchor="ctr" horzOverflow="overflow">
                    <a:lnL w="9525" cap="flat" cmpd="sng" algn="ctr">
                      <a:solidFill>
                        <a:schemeClr val="bg1">
                          <a:lumMod val="6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r>
              <a:tr h="445770">
                <a:tc>
                  <a:txBody>
                    <a:bodyPr/>
                    <a:lstStyle>
                      <a:lvl1pPr marL="17970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9705" marR="0" lvl="0" indent="0" algn="ctr" defTabSz="914400" rtl="0" eaLnBrk="1" fontAlgn="base" latinLnBrk="0" hangingPunct="1">
                        <a:lnSpc>
                          <a:spcPct val="100000"/>
                        </a:lnSpc>
                        <a:spcBef>
                          <a:spcPct val="0"/>
                        </a:spcBef>
                        <a:spcAft>
                          <a:spcPct val="0"/>
                        </a:spcAft>
                        <a:buClrTx/>
                        <a:buSzTx/>
                        <a:buFontTx/>
                        <a:buNone/>
                      </a:pPr>
                      <a:r>
                        <a:rPr kumimoji="0" lang="zh-CN" altLang="zh-CN" sz="1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现金管理类</a:t>
                      </a:r>
                      <a:endParaRPr kumimoji="0" lang="zh-CN"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txBody>
                  <a:tcPr marL="8770" marR="8770" marT="8557" marB="0" anchor="ctr" horzOverflow="overflow">
                    <a:lnL w="9525"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marL="17970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9705"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天天利财、现金增值、公募货币基金、资管理财</a:t>
                      </a:r>
                      <a:endParaRPr kumimoji="0" lang="zh-CN" altLang="zh-CN"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txBody>
                  <a:tcPr marL="8770" marR="8770" marT="8557" marB="0" anchor="ctr" horzOverflow="overflow">
                    <a:lnL w="9525" cap="flat" cmpd="sng" algn="ctr">
                      <a:solidFill>
                        <a:schemeClr val="bg1">
                          <a:lumMod val="6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
        <p:nvSpPr>
          <p:cNvPr id="46" name="Text Box 39"/>
          <p:cNvSpPr txBox="1">
            <a:spLocks noChangeArrowheads="1"/>
          </p:cNvSpPr>
          <p:nvPr/>
        </p:nvSpPr>
        <p:spPr bwMode="gray">
          <a:xfrm>
            <a:off x="3524836" y="1572406"/>
            <a:ext cx="723275" cy="523220"/>
          </a:xfrm>
          <a:prstGeom prst="rect">
            <a:avLst/>
          </a:prstGeom>
          <a:noFill/>
          <a:ln w="9525" algn="ctr">
            <a:noFill/>
            <a:miter lim="800000"/>
          </a:ln>
          <a:effectLst/>
        </p:spPr>
        <p:txBody>
          <a:bodyPr wrap="none">
            <a:spAutoFit/>
          </a:bodyPr>
          <a:lstStyle/>
          <a:p>
            <a:pPr algn="ctr">
              <a:defRPr/>
            </a:pPr>
            <a:r>
              <a:rPr lang="zh-CN" altLang="en-US" sz="14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另类</a:t>
            </a:r>
          </a:p>
          <a:p>
            <a:pPr algn="ctr">
              <a:defRPr/>
            </a:pPr>
            <a:r>
              <a:rPr lang="zh-CN" altLang="en-US" sz="14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投资类</a:t>
            </a:r>
          </a:p>
        </p:txBody>
      </p:sp>
      <p:sp>
        <p:nvSpPr>
          <p:cNvPr id="47" name="Text Box 40"/>
          <p:cNvSpPr txBox="1">
            <a:spLocks noChangeArrowheads="1"/>
          </p:cNvSpPr>
          <p:nvPr/>
        </p:nvSpPr>
        <p:spPr bwMode="gray">
          <a:xfrm>
            <a:off x="3442619" y="2429662"/>
            <a:ext cx="1082349" cy="307777"/>
          </a:xfrm>
          <a:prstGeom prst="rect">
            <a:avLst/>
          </a:prstGeom>
          <a:noFill/>
          <a:ln w="9525" algn="ctr">
            <a:noFill/>
            <a:miter lim="800000"/>
          </a:ln>
          <a:effectLst/>
        </p:spPr>
        <p:txBody>
          <a:bodyPr wrap="none">
            <a:spAutoFit/>
          </a:bodyPr>
          <a:lstStyle/>
          <a:p>
            <a:pPr algn="ctr">
              <a:defRPr/>
            </a:pPr>
            <a:r>
              <a:rPr lang="zh-CN" altLang="en-US" sz="14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权益投资类</a:t>
            </a:r>
          </a:p>
        </p:txBody>
      </p:sp>
      <p:sp>
        <p:nvSpPr>
          <p:cNvPr id="48" name="Text Box 41"/>
          <p:cNvSpPr txBox="1">
            <a:spLocks noChangeArrowheads="1"/>
          </p:cNvSpPr>
          <p:nvPr/>
        </p:nvSpPr>
        <p:spPr bwMode="gray">
          <a:xfrm>
            <a:off x="3239084" y="3336331"/>
            <a:ext cx="1428760" cy="307777"/>
          </a:xfrm>
          <a:prstGeom prst="rect">
            <a:avLst/>
          </a:prstGeom>
          <a:noFill/>
          <a:ln w="9525" algn="ctr">
            <a:noFill/>
            <a:miter lim="800000"/>
          </a:ln>
          <a:effectLst/>
        </p:spPr>
        <p:txBody>
          <a:bodyPr wrap="square">
            <a:spAutoFit/>
          </a:bodyPr>
          <a:lstStyle/>
          <a:p>
            <a:pPr algn="ctr">
              <a:defRPr/>
            </a:pPr>
            <a:r>
              <a:rPr lang="zh-CN" altLang="en-US" sz="14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挂钩浮动收益类</a:t>
            </a:r>
          </a:p>
        </p:txBody>
      </p:sp>
      <p:sp>
        <p:nvSpPr>
          <p:cNvPr id="49" name="Text Box 42"/>
          <p:cNvSpPr txBox="1">
            <a:spLocks noChangeArrowheads="1"/>
          </p:cNvSpPr>
          <p:nvPr/>
        </p:nvSpPr>
        <p:spPr bwMode="gray">
          <a:xfrm>
            <a:off x="3239084" y="4336463"/>
            <a:ext cx="1261885" cy="307777"/>
          </a:xfrm>
          <a:prstGeom prst="rect">
            <a:avLst/>
          </a:prstGeom>
          <a:noFill/>
          <a:ln w="9525" algn="ctr">
            <a:noFill/>
            <a:miter lim="800000"/>
          </a:ln>
          <a:effectLst/>
        </p:spPr>
        <p:txBody>
          <a:bodyPr wrap="none">
            <a:spAutoFit/>
          </a:bodyPr>
          <a:lstStyle/>
          <a:p>
            <a:pPr algn="ctr">
              <a:defRPr/>
            </a:pPr>
            <a:r>
              <a:rPr lang="zh-CN" altLang="en-US" sz="14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类固定收益类</a:t>
            </a:r>
          </a:p>
        </p:txBody>
      </p:sp>
      <p:sp>
        <p:nvSpPr>
          <p:cNvPr id="50" name="Text Box 43"/>
          <p:cNvSpPr txBox="1">
            <a:spLocks noChangeArrowheads="1"/>
          </p:cNvSpPr>
          <p:nvPr/>
        </p:nvSpPr>
        <p:spPr bwMode="gray">
          <a:xfrm>
            <a:off x="3381960" y="5287182"/>
            <a:ext cx="1082349" cy="307777"/>
          </a:xfrm>
          <a:prstGeom prst="rect">
            <a:avLst/>
          </a:prstGeom>
          <a:noFill/>
          <a:ln w="9525" algn="ctr">
            <a:noFill/>
            <a:miter lim="800000"/>
          </a:ln>
          <a:effectLst/>
        </p:spPr>
        <p:txBody>
          <a:bodyPr wrap="none">
            <a:spAutoFit/>
          </a:bodyPr>
          <a:lstStyle/>
          <a:p>
            <a:pPr algn="ctr">
              <a:defRPr/>
            </a:pPr>
            <a:r>
              <a:rPr lang="zh-CN" altLang="en-US" sz="14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现金管理类</a:t>
            </a:r>
          </a:p>
        </p:txBody>
      </p:sp>
      <p:sp>
        <p:nvSpPr>
          <p:cNvPr id="30" name="Rectangle 11"/>
          <p:cNvSpPr>
            <a:spLocks noChangeArrowheads="1"/>
          </p:cNvSpPr>
          <p:nvPr/>
        </p:nvSpPr>
        <p:spPr bwMode="auto">
          <a:xfrm>
            <a:off x="-22978" y="807500"/>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31" name="标题 1"/>
          <p:cNvSpPr>
            <a:spLocks noGrp="1"/>
          </p:cNvSpPr>
          <p:nvPr/>
        </p:nvSpPr>
        <p:spPr bwMode="auto">
          <a:xfrm>
            <a:off x="-2" y="143646"/>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全光谱产品体系，满足客户理财需求</a:t>
            </a:r>
          </a:p>
        </p:txBody>
      </p:sp>
      <p:pic>
        <p:nvPicPr>
          <p:cNvPr id="32" name="图片 3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0-#ppt_h/2"/>
                                          </p:val>
                                        </p:tav>
                                        <p:tav tm="100000">
                                          <p:val>
                                            <p:strVal val="#ppt_y"/>
                                          </p:val>
                                        </p:tav>
                                      </p:tavLst>
                                    </p:anim>
                                  </p:childTnLst>
                                </p:cTn>
                              </p:par>
                            </p:childTnLst>
                          </p:cTn>
                        </p:par>
                        <p:par>
                          <p:cTn id="49" fill="hold">
                            <p:stCondLst>
                              <p:cond delay="1000"/>
                            </p:stCondLst>
                            <p:childTnLst>
                              <p:par>
                                <p:cTn id="50" presetID="2" presetClass="entr" presetSubtype="4"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ppt_x"/>
                                          </p:val>
                                        </p:tav>
                                        <p:tav tm="100000">
                                          <p:val>
                                            <p:strVal val="#ppt_x"/>
                                          </p:val>
                                        </p:tav>
                                      </p:tavLst>
                                    </p:anim>
                                    <p:anim calcmode="lin" valueType="num">
                                      <p:cBhvr additive="base">
                                        <p:cTn id="53" dur="500" fill="hold"/>
                                        <p:tgtEl>
                                          <p:spTgt spid="44"/>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childTnLst>
                          </p:cTn>
                        </p:par>
                        <p:par>
                          <p:cTn id="69" fill="hold">
                            <p:stCondLst>
                              <p:cond delay="1500"/>
                            </p:stCondLst>
                            <p:childTnLst>
                              <p:par>
                                <p:cTn id="70" presetID="50" presetClass="entr" presetSubtype="0" decel="100000"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strVal val="#ppt_w+.3"/>
                                          </p:val>
                                        </p:tav>
                                        <p:tav tm="100000">
                                          <p:val>
                                            <p:strVal val="#ppt_w"/>
                                          </p:val>
                                        </p:tav>
                                      </p:tavLst>
                                    </p:anim>
                                    <p:anim calcmode="lin" valueType="num">
                                      <p:cBhvr>
                                        <p:cTn id="73" dur="500" fill="hold"/>
                                        <p:tgtEl>
                                          <p:spTgt spid="45"/>
                                        </p:tgtEl>
                                        <p:attrNameLst>
                                          <p:attrName>ppt_h</p:attrName>
                                        </p:attrNameLst>
                                      </p:cBhvr>
                                      <p:tavLst>
                                        <p:tav tm="0">
                                          <p:val>
                                            <p:strVal val="#ppt_h"/>
                                          </p:val>
                                        </p:tav>
                                        <p:tav tm="100000">
                                          <p:val>
                                            <p:strVal val="#ppt_h"/>
                                          </p:val>
                                        </p:tav>
                                      </p:tavLst>
                                    </p:anim>
                                    <p:animEffect transition="in" filter="fade">
                                      <p:cBhvr>
                                        <p:cTn id="7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37" grpId="0" animBg="1"/>
      <p:bldP spid="38" grpId="0"/>
      <p:bldP spid="39" grpId="0"/>
      <p:bldP spid="40" grpId="0"/>
      <p:bldP spid="41" grpId="0"/>
      <p:bldP spid="44" grpId="0" animBg="1"/>
      <p:bldP spid="46" grpId="0"/>
      <p:bldP spid="47" grpId="0"/>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s_1"/>
          <p:cNvSpPr txBox="1"/>
          <p:nvPr>
            <p:custDataLst>
              <p:tags r:id="rId1"/>
            </p:custDataLst>
          </p:nvPr>
        </p:nvSpPr>
        <p:spPr>
          <a:xfrm>
            <a:off x="1308860" y="945699"/>
            <a:ext cx="3320964" cy="1769715"/>
          </a:xfrm>
          <a:prstGeom prst="rect">
            <a:avLst/>
          </a:prstGeom>
          <a:noFill/>
        </p:spPr>
        <p:txBody>
          <a:bodyPr vert="horz" wrap="square" lIns="0" tIns="0" rIns="0" bIns="0" rtlCol="0" anchor="ctr" anchorCtr="0">
            <a:spAutoFit/>
          </a:bodyPr>
          <a:lstStyle/>
          <a:p>
            <a:pPr algn="ctr"/>
            <a:r>
              <a:rPr lang="zh-CN" altLang="en-US" sz="11500" b="1"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115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MH_Number_1"/>
          <p:cNvSpPr/>
          <p:nvPr>
            <p:custDataLst>
              <p:tags r:id="rId2"/>
            </p:custDataLst>
          </p:nvPr>
        </p:nvSpPr>
        <p:spPr>
          <a:xfrm>
            <a:off x="4991060" y="1749758"/>
            <a:ext cx="379667" cy="379667"/>
          </a:xfrm>
          <a:prstGeom prst="ellipse">
            <a:avLst/>
          </a:prstGeom>
          <a:solidFill>
            <a:srgbClr val="4F81BD"/>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 name="MH_Entry_1"/>
          <p:cNvSpPr/>
          <p:nvPr>
            <p:custDataLst>
              <p:tags r:id="rId3"/>
            </p:custDataLst>
          </p:nvPr>
        </p:nvSpPr>
        <p:spPr>
          <a:xfrm>
            <a:off x="5521885" y="1662338"/>
            <a:ext cx="3331046" cy="4563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30000"/>
              </a:lnSpc>
            </a:pPr>
            <a:r>
              <a:rPr lang="zh-CN" altLang="en-US" sz="253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公司介绍</a:t>
            </a:r>
            <a:endParaRPr lang="zh-CN" altLang="en-US" sz="253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Number_2"/>
          <p:cNvSpPr/>
          <p:nvPr>
            <p:custDataLst>
              <p:tags r:id="rId4"/>
            </p:custDataLst>
          </p:nvPr>
        </p:nvSpPr>
        <p:spPr>
          <a:xfrm>
            <a:off x="4991060" y="2619274"/>
            <a:ext cx="379667" cy="379667"/>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 name="MH_Entry_2"/>
          <p:cNvSpPr/>
          <p:nvPr>
            <p:custDataLst>
              <p:tags r:id="rId5"/>
            </p:custDataLst>
          </p:nvPr>
        </p:nvSpPr>
        <p:spPr>
          <a:xfrm>
            <a:off x="5521885" y="2509519"/>
            <a:ext cx="3525386" cy="50101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sz="253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经纪业务介绍</a:t>
            </a:r>
            <a:endParaRPr lang="zh-CN" altLang="en-US" sz="253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Number_3"/>
          <p:cNvSpPr/>
          <p:nvPr>
            <p:custDataLst>
              <p:tags r:id="rId6"/>
            </p:custDataLst>
          </p:nvPr>
        </p:nvSpPr>
        <p:spPr>
          <a:xfrm>
            <a:off x="4991060" y="3488790"/>
            <a:ext cx="379667" cy="37966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 name="MH_Entry_3"/>
          <p:cNvSpPr/>
          <p:nvPr>
            <p:custDataLst>
              <p:tags r:id="rId7"/>
            </p:custDataLst>
          </p:nvPr>
        </p:nvSpPr>
        <p:spPr>
          <a:xfrm>
            <a:off x="5521885" y="3401434"/>
            <a:ext cx="3525386" cy="5061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sz="253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职业通道及培养体系</a:t>
            </a:r>
            <a:endParaRPr lang="zh-CN" altLang="en-US" sz="253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Entry_4"/>
          <p:cNvSpPr/>
          <p:nvPr>
            <p:custDataLst>
              <p:tags r:id="rId8"/>
            </p:custDataLst>
          </p:nvPr>
        </p:nvSpPr>
        <p:spPr>
          <a:xfrm>
            <a:off x="5521885" y="4248550"/>
            <a:ext cx="3525386" cy="50101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sz="253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理财顾问</a:t>
            </a:r>
          </a:p>
        </p:txBody>
      </p:sp>
      <p:sp>
        <p:nvSpPr>
          <p:cNvPr id="10" name="MH_Number_4"/>
          <p:cNvSpPr/>
          <p:nvPr>
            <p:custDataLst>
              <p:tags r:id="rId9"/>
            </p:custDataLst>
          </p:nvPr>
        </p:nvSpPr>
        <p:spPr>
          <a:xfrm>
            <a:off x="4991060" y="4358306"/>
            <a:ext cx="379667" cy="379667"/>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45444</a:t>
            </a:r>
            <a:endParaRPr lang="zh-CN" altLang="en-US" sz="211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bldLvl="0" animBg="1"/>
      <p:bldP spid="8" grpId="0" animBg="1"/>
      <p:bldP spid="9" grpId="0" animBg="1"/>
      <p:bldP spid="11" grpId="0" bldLvl="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nvGraphicFramePr>
        <p:xfrm>
          <a:off x="808794" y="2643976"/>
          <a:ext cx="4238705" cy="33867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p:nvPr/>
        </p:nvGraphicFramePr>
        <p:xfrm>
          <a:off x="5738016" y="2501100"/>
          <a:ext cx="4472444" cy="3330527"/>
        </p:xfrm>
        <a:graphic>
          <a:graphicData uri="http://schemas.openxmlformats.org/drawingml/2006/chart">
            <c:chart xmlns:c="http://schemas.openxmlformats.org/drawingml/2006/chart" xmlns:r="http://schemas.openxmlformats.org/officeDocument/2006/relationships" r:id="rId3"/>
          </a:graphicData>
        </a:graphic>
      </p:graphicFrame>
      <p:sp>
        <p:nvSpPr>
          <p:cNvPr id="8" name="矩形 7"/>
          <p:cNvSpPr/>
          <p:nvPr/>
        </p:nvSpPr>
        <p:spPr>
          <a:xfrm>
            <a:off x="594479" y="1215216"/>
            <a:ext cx="11595933" cy="769441"/>
          </a:xfrm>
          <a:prstGeom prst="rect">
            <a:avLst/>
          </a:prstGeom>
        </p:spPr>
        <p:txBody>
          <a:bodyPr wrap="square">
            <a:spAutoFit/>
          </a:bodyPr>
          <a:lstStyle/>
          <a:p>
            <a:pPr marL="174625" indent="-174625">
              <a:spcBef>
                <a:spcPct val="0"/>
              </a:spcBef>
            </a:pPr>
            <a:r>
              <a:rPr lang="zh-CN" altLang="en-US" sz="2200" dirty="0" smtClean="0">
                <a:latin typeface="微软雅黑" panose="020B0503020204020204" pitchFamily="34" charset="-122"/>
                <a:ea typeface="微软雅黑" panose="020B0503020204020204" pitchFamily="34" charset="-122"/>
              </a:rPr>
              <a:t>经纪业务营业净收入和利润连续三年保持快速增长，</a:t>
            </a:r>
            <a:r>
              <a:rPr lang="en-US" altLang="zh-CN" sz="2200" dirty="0" smtClean="0">
                <a:latin typeface="微软雅黑" panose="020B0503020204020204" pitchFamily="34" charset="-122"/>
                <a:ea typeface="微软雅黑" panose="020B0503020204020204" pitchFamily="34" charset="-122"/>
              </a:rPr>
              <a:t>2015</a:t>
            </a:r>
            <a:r>
              <a:rPr lang="zh-CN" altLang="en-US" sz="2200" dirty="0" smtClean="0">
                <a:latin typeface="微软雅黑" panose="020B0503020204020204" pitchFamily="34" charset="-122"/>
                <a:ea typeface="微软雅黑" panose="020B0503020204020204" pitchFamily="34" charset="-122"/>
              </a:rPr>
              <a:t>年已超越</a:t>
            </a:r>
            <a:r>
              <a:rPr lang="en-US" altLang="zh-CN" sz="2200" dirty="0" smtClean="0">
                <a:latin typeface="微软雅黑" panose="020B0503020204020204" pitchFamily="34" charset="-122"/>
                <a:ea typeface="微软雅黑" panose="020B0503020204020204" pitchFamily="34" charset="-122"/>
              </a:rPr>
              <a:t>2007</a:t>
            </a:r>
            <a:r>
              <a:rPr lang="zh-CN" altLang="en-US" sz="2200" dirty="0" smtClean="0">
                <a:latin typeface="微软雅黑" panose="020B0503020204020204" pitchFamily="34" charset="-122"/>
                <a:ea typeface="微软雅黑" panose="020B0503020204020204" pitchFamily="34" charset="-122"/>
              </a:rPr>
              <a:t>年，居历史第一。</a:t>
            </a:r>
            <a:endParaRPr lang="en-US" altLang="zh-CN" sz="2200" dirty="0" smtClean="0">
              <a:latin typeface="微软雅黑" panose="020B0503020204020204" pitchFamily="34" charset="-122"/>
              <a:ea typeface="微软雅黑" panose="020B0503020204020204" pitchFamily="34" charset="-122"/>
            </a:endParaRPr>
          </a:p>
          <a:p>
            <a:pPr marL="152400" lvl="1" indent="-152400">
              <a:spcBef>
                <a:spcPct val="0"/>
              </a:spcBef>
              <a:buSzPct val="50000"/>
              <a:buFont typeface="Wingdings" panose="05000000000000000000" pitchFamily="2" charset="2"/>
              <a:buChar char="n"/>
            </a:pPr>
            <a:r>
              <a:rPr lang="en-US" altLang="zh-CN" sz="2200" dirty="0" smtClean="0">
                <a:solidFill>
                  <a:srgbClr val="004796"/>
                </a:solidFill>
                <a:latin typeface="微软雅黑" panose="020B0503020204020204" pitchFamily="34" charset="-122"/>
                <a:ea typeface="微软雅黑" panose="020B0503020204020204" pitchFamily="34" charset="-122"/>
              </a:rPr>
              <a:t>2015</a:t>
            </a:r>
            <a:r>
              <a:rPr lang="zh-CN" altLang="en-US" sz="2200" dirty="0" smtClean="0">
                <a:solidFill>
                  <a:srgbClr val="004796"/>
                </a:solidFill>
                <a:latin typeface="微软雅黑" panose="020B0503020204020204" pitchFamily="34" charset="-122"/>
                <a:ea typeface="微软雅黑" panose="020B0503020204020204" pitchFamily="34" charset="-122"/>
              </a:rPr>
              <a:t>年，经纪业务实现净收入</a:t>
            </a:r>
            <a:r>
              <a:rPr lang="en-US" altLang="zh-CN" sz="2200" dirty="0" smtClean="0">
                <a:solidFill>
                  <a:srgbClr val="004796"/>
                </a:solidFill>
                <a:latin typeface="微软雅黑" panose="020B0503020204020204" pitchFamily="34" charset="-122"/>
                <a:ea typeface="微软雅黑" panose="020B0503020204020204" pitchFamily="34" charset="-122"/>
              </a:rPr>
              <a:t>186.3</a:t>
            </a:r>
            <a:r>
              <a:rPr lang="zh-CN" altLang="en-US" sz="2200" dirty="0" smtClean="0">
                <a:solidFill>
                  <a:srgbClr val="004796"/>
                </a:solidFill>
                <a:latin typeface="微软雅黑" panose="020B0503020204020204" pitchFamily="34" charset="-122"/>
                <a:ea typeface="微软雅黑" panose="020B0503020204020204" pitchFamily="34" charset="-122"/>
              </a:rPr>
              <a:t>亿，净利润</a:t>
            </a:r>
            <a:r>
              <a:rPr lang="en-US" altLang="zh-CN" sz="2200" dirty="0" smtClean="0">
                <a:solidFill>
                  <a:srgbClr val="004796"/>
                </a:solidFill>
                <a:latin typeface="微软雅黑" panose="020B0503020204020204" pitchFamily="34" charset="-122"/>
                <a:ea typeface="微软雅黑" panose="020B0503020204020204" pitchFamily="34" charset="-122"/>
              </a:rPr>
              <a:t>88.4</a:t>
            </a:r>
            <a:r>
              <a:rPr lang="zh-CN" altLang="en-US" sz="2200" dirty="0" smtClean="0">
                <a:solidFill>
                  <a:srgbClr val="004796"/>
                </a:solidFill>
                <a:latin typeface="微软雅黑" panose="020B0503020204020204" pitchFamily="34" charset="-122"/>
                <a:ea typeface="微软雅黑" panose="020B0503020204020204" pitchFamily="34" charset="-122"/>
              </a:rPr>
              <a:t>亿。</a:t>
            </a:r>
            <a:endParaRPr lang="en-US" altLang="zh-CN" sz="2200" dirty="0" smtClean="0">
              <a:solidFill>
                <a:srgbClr val="004796"/>
              </a:solidFill>
              <a:latin typeface="微软雅黑" panose="020B0503020204020204" pitchFamily="34" charset="-122"/>
              <a:ea typeface="微软雅黑" panose="020B0503020204020204" pitchFamily="34" charset="-122"/>
            </a:endParaRPr>
          </a:p>
        </p:txBody>
      </p:sp>
      <p:sp>
        <p:nvSpPr>
          <p:cNvPr id="10" name="Rectangle 11"/>
          <p:cNvSpPr>
            <a:spLocks noChangeArrowheads="1"/>
          </p:cNvSpPr>
          <p:nvPr/>
        </p:nvSpPr>
        <p:spPr bwMode="auto">
          <a:xfrm>
            <a:off x="-22978" y="807500"/>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
        <p:nvSpPr>
          <p:cNvPr id="9" name="标题 1"/>
          <p:cNvSpPr>
            <a:spLocks noGrp="1"/>
          </p:cNvSpPr>
          <p:nvPr/>
        </p:nvSpPr>
        <p:spPr bwMode="auto">
          <a:xfrm>
            <a:off x="0" y="133190"/>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市场地位</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9"/>
          <p:cNvSpPr txBox="1">
            <a:spLocks noChangeArrowheads="1"/>
          </p:cNvSpPr>
          <p:nvPr/>
        </p:nvSpPr>
        <p:spPr bwMode="auto">
          <a:xfrm>
            <a:off x="8084417" y="1908102"/>
            <a:ext cx="2010401" cy="378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统一服务平台</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19"/>
          <p:cNvSpPr txBox="1">
            <a:spLocks noChangeArrowheads="1"/>
          </p:cNvSpPr>
          <p:nvPr/>
        </p:nvSpPr>
        <p:spPr bwMode="auto">
          <a:xfrm>
            <a:off x="6451480" y="3622614"/>
            <a:ext cx="1214445" cy="62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统一</a:t>
            </a:r>
            <a:endPar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defRPr/>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数据分析</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19"/>
          <p:cNvSpPr txBox="1">
            <a:spLocks noChangeArrowheads="1"/>
          </p:cNvSpPr>
          <p:nvPr/>
        </p:nvSpPr>
        <p:spPr bwMode="auto">
          <a:xfrm>
            <a:off x="8155855" y="5480002"/>
            <a:ext cx="2010401" cy="378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多种简易模式</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19"/>
          <p:cNvSpPr txBox="1">
            <a:spLocks noChangeArrowheads="1"/>
          </p:cNvSpPr>
          <p:nvPr/>
        </p:nvSpPr>
        <p:spPr bwMode="auto">
          <a:xfrm>
            <a:off x="10809199" y="2551044"/>
            <a:ext cx="1143008" cy="62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多种</a:t>
            </a:r>
            <a:endPar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交易产品</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9"/>
          <p:cNvSpPr txBox="1">
            <a:spLocks noChangeArrowheads="1"/>
          </p:cNvSpPr>
          <p:nvPr/>
        </p:nvSpPr>
        <p:spPr bwMode="auto">
          <a:xfrm>
            <a:off x="10737760" y="3622614"/>
            <a:ext cx="1358238" cy="62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多种</a:t>
            </a:r>
            <a:endPar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金融服务</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19"/>
          <p:cNvSpPr txBox="1">
            <a:spLocks noChangeArrowheads="1"/>
          </p:cNvSpPr>
          <p:nvPr/>
        </p:nvSpPr>
        <p:spPr bwMode="auto">
          <a:xfrm>
            <a:off x="10809198" y="4640782"/>
            <a:ext cx="1214445" cy="62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多种</a:t>
            </a:r>
            <a:endPar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支付模式</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7523050" y="2357376"/>
            <a:ext cx="3214710" cy="2982692"/>
            <a:chOff x="3539340" y="1358092"/>
            <a:chExt cx="5700802" cy="5289353"/>
          </a:xfrm>
        </p:grpSpPr>
        <p:sp>
          <p:nvSpPr>
            <p:cNvPr id="6" name="任意多边形 5"/>
            <p:cNvSpPr/>
            <p:nvPr/>
          </p:nvSpPr>
          <p:spPr>
            <a:xfrm>
              <a:off x="5826199" y="2273617"/>
              <a:ext cx="1932671" cy="1981682"/>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 name="connsiteX0-1" fmla="*/ 0 w 1768701"/>
                <a:gd name="connsiteY0-2" fmla="*/ 0 h 1819275"/>
                <a:gd name="connsiteX1-3" fmla="*/ 1239837 w 1768701"/>
                <a:gd name="connsiteY1-4" fmla="*/ 0 h 1819275"/>
                <a:gd name="connsiteX2-5" fmla="*/ 1425575 w 1768701"/>
                <a:gd name="connsiteY2-6" fmla="*/ 1819275 h 1819275"/>
                <a:gd name="connsiteX3-7" fmla="*/ 1217011 w 1768701"/>
                <a:gd name="connsiteY3-8" fmla="*/ 1151279 h 1819275"/>
                <a:gd name="connsiteX4-9" fmla="*/ 1120532 w 1768701"/>
                <a:gd name="connsiteY4-10" fmla="*/ 960656 h 1819275"/>
                <a:gd name="connsiteX5-11" fmla="*/ 1125218 w 1768701"/>
                <a:gd name="connsiteY5-12" fmla="*/ 962449 h 1819275"/>
                <a:gd name="connsiteX6-13" fmla="*/ 1087312 w 1768701"/>
                <a:gd name="connsiteY6-14" fmla="*/ 895020 h 1819275"/>
                <a:gd name="connsiteX7-15" fmla="*/ 1067594 w 1768701"/>
                <a:gd name="connsiteY7-16" fmla="*/ 856060 h 1819275"/>
                <a:gd name="connsiteX8-17" fmla="*/ 1044723 w 1768701"/>
                <a:gd name="connsiteY8-18" fmla="*/ 819259 h 1819275"/>
                <a:gd name="connsiteX9-19" fmla="*/ 1032247 w 1768701"/>
                <a:gd name="connsiteY9-20" fmla="*/ 797066 h 1819275"/>
                <a:gd name="connsiteX10-21" fmla="*/ 1011074 w 1768701"/>
                <a:gd name="connsiteY10-22" fmla="*/ 765115 h 1819275"/>
                <a:gd name="connsiteX11-23" fmla="*/ 976419 w 1768701"/>
                <a:gd name="connsiteY11-24" fmla="*/ 709350 h 1819275"/>
                <a:gd name="connsiteX12-25" fmla="*/ 949071 w 1768701"/>
                <a:gd name="connsiteY12-26" fmla="*/ 671548 h 1819275"/>
                <a:gd name="connsiteX13-27" fmla="*/ 932625 w 1768701"/>
                <a:gd name="connsiteY13-28" fmla="*/ 646730 h 1819275"/>
                <a:gd name="connsiteX14-29" fmla="*/ 911183 w 1768701"/>
                <a:gd name="connsiteY14-30" fmla="*/ 619176 h 1819275"/>
                <a:gd name="connsiteX15-31" fmla="*/ 873826 w 1768701"/>
                <a:gd name="connsiteY15-32" fmla="*/ 567538 h 1819275"/>
                <a:gd name="connsiteX16-33" fmla="*/ 842456 w 1768701"/>
                <a:gd name="connsiteY16-34" fmla="*/ 530859 h 1819275"/>
                <a:gd name="connsiteX17-35" fmla="*/ 827460 w 1768701"/>
                <a:gd name="connsiteY17-36" fmla="*/ 511589 h 1819275"/>
                <a:gd name="connsiteX18-37" fmla="*/ 804660 w 1768701"/>
                <a:gd name="connsiteY18-38" fmla="*/ 486667 h 1819275"/>
                <a:gd name="connsiteX19-39" fmla="*/ 759485 w 1768701"/>
                <a:gd name="connsiteY19-40" fmla="*/ 433846 h 1819275"/>
                <a:gd name="connsiteX20-41" fmla="*/ 732019 w 1768701"/>
                <a:gd name="connsiteY20-42" fmla="*/ 407265 h 1819275"/>
                <a:gd name="connsiteX21-43" fmla="*/ 717863 w 1768701"/>
                <a:gd name="connsiteY21-44" fmla="*/ 391791 h 1819275"/>
                <a:gd name="connsiteX22-45" fmla="*/ 677622 w 1768701"/>
                <a:gd name="connsiteY22-46" fmla="*/ 354620 h 1819275"/>
                <a:gd name="connsiteX23-47" fmla="*/ 633065 w 1768701"/>
                <a:gd name="connsiteY23-48" fmla="*/ 311498 h 1819275"/>
                <a:gd name="connsiteX24-49" fmla="*/ 619739 w 1768701"/>
                <a:gd name="connsiteY24-50" fmla="*/ 301151 h 1819275"/>
                <a:gd name="connsiteX25-51" fmla="*/ 604942 w 1768701"/>
                <a:gd name="connsiteY25-52" fmla="*/ 287483 h 1819275"/>
                <a:gd name="connsiteX26-53" fmla="*/ 29334 w 1768701"/>
                <a:gd name="connsiteY26-54" fmla="*/ 3471 h 1819275"/>
                <a:gd name="connsiteX27-55" fmla="*/ 7152 w 1768701"/>
                <a:gd name="connsiteY27-56" fmla="*/ 1798 h 1819275"/>
                <a:gd name="connsiteX28" fmla="*/ 0 w 1768701"/>
                <a:gd name="connsiteY28" fmla="*/ 0 h 1819275"/>
                <a:gd name="connsiteX0-57" fmla="*/ 0 w 1774058"/>
                <a:gd name="connsiteY0-58" fmla="*/ 0 h 1819275"/>
                <a:gd name="connsiteX1-59" fmla="*/ 1239837 w 1774058"/>
                <a:gd name="connsiteY1-60" fmla="*/ 0 h 1819275"/>
                <a:gd name="connsiteX2-61" fmla="*/ 1425575 w 1774058"/>
                <a:gd name="connsiteY2-62" fmla="*/ 1819275 h 1819275"/>
                <a:gd name="connsiteX3-63" fmla="*/ 1217011 w 1774058"/>
                <a:gd name="connsiteY3-64" fmla="*/ 1151279 h 1819275"/>
                <a:gd name="connsiteX4-65" fmla="*/ 1120532 w 1774058"/>
                <a:gd name="connsiteY4-66" fmla="*/ 960656 h 1819275"/>
                <a:gd name="connsiteX5-67" fmla="*/ 1125218 w 1774058"/>
                <a:gd name="connsiteY5-68" fmla="*/ 962449 h 1819275"/>
                <a:gd name="connsiteX6-69" fmla="*/ 1087312 w 1774058"/>
                <a:gd name="connsiteY6-70" fmla="*/ 895020 h 1819275"/>
                <a:gd name="connsiteX7-71" fmla="*/ 1067594 w 1774058"/>
                <a:gd name="connsiteY7-72" fmla="*/ 856060 h 1819275"/>
                <a:gd name="connsiteX8-73" fmla="*/ 1044723 w 1774058"/>
                <a:gd name="connsiteY8-74" fmla="*/ 819259 h 1819275"/>
                <a:gd name="connsiteX9-75" fmla="*/ 1032247 w 1774058"/>
                <a:gd name="connsiteY9-76" fmla="*/ 797066 h 1819275"/>
                <a:gd name="connsiteX10-77" fmla="*/ 1011074 w 1774058"/>
                <a:gd name="connsiteY10-78" fmla="*/ 765115 h 1819275"/>
                <a:gd name="connsiteX11-79" fmla="*/ 976419 w 1774058"/>
                <a:gd name="connsiteY11-80" fmla="*/ 709350 h 1819275"/>
                <a:gd name="connsiteX12-81" fmla="*/ 949071 w 1774058"/>
                <a:gd name="connsiteY12-82" fmla="*/ 671548 h 1819275"/>
                <a:gd name="connsiteX13-83" fmla="*/ 932625 w 1774058"/>
                <a:gd name="connsiteY13-84" fmla="*/ 646730 h 1819275"/>
                <a:gd name="connsiteX14-85" fmla="*/ 911183 w 1774058"/>
                <a:gd name="connsiteY14-86" fmla="*/ 619176 h 1819275"/>
                <a:gd name="connsiteX15-87" fmla="*/ 873826 w 1774058"/>
                <a:gd name="connsiteY15-88" fmla="*/ 567538 h 1819275"/>
                <a:gd name="connsiteX16-89" fmla="*/ 842456 w 1774058"/>
                <a:gd name="connsiteY16-90" fmla="*/ 530859 h 1819275"/>
                <a:gd name="connsiteX17-91" fmla="*/ 827460 w 1774058"/>
                <a:gd name="connsiteY17-92" fmla="*/ 511589 h 1819275"/>
                <a:gd name="connsiteX18-93" fmla="*/ 804660 w 1774058"/>
                <a:gd name="connsiteY18-94" fmla="*/ 486667 h 1819275"/>
                <a:gd name="connsiteX19-95" fmla="*/ 759485 w 1774058"/>
                <a:gd name="connsiteY19-96" fmla="*/ 433846 h 1819275"/>
                <a:gd name="connsiteX20-97" fmla="*/ 732019 w 1774058"/>
                <a:gd name="connsiteY20-98" fmla="*/ 407265 h 1819275"/>
                <a:gd name="connsiteX21-99" fmla="*/ 717863 w 1774058"/>
                <a:gd name="connsiteY21-100" fmla="*/ 391791 h 1819275"/>
                <a:gd name="connsiteX22-101" fmla="*/ 677622 w 1774058"/>
                <a:gd name="connsiteY22-102" fmla="*/ 354620 h 1819275"/>
                <a:gd name="connsiteX23-103" fmla="*/ 633065 w 1774058"/>
                <a:gd name="connsiteY23-104" fmla="*/ 311498 h 1819275"/>
                <a:gd name="connsiteX24-105" fmla="*/ 619739 w 1774058"/>
                <a:gd name="connsiteY24-106" fmla="*/ 301151 h 1819275"/>
                <a:gd name="connsiteX25-107" fmla="*/ 604942 w 1774058"/>
                <a:gd name="connsiteY25-108" fmla="*/ 287483 h 1819275"/>
                <a:gd name="connsiteX26-109" fmla="*/ 29334 w 1774058"/>
                <a:gd name="connsiteY26-110" fmla="*/ 3471 h 1819275"/>
                <a:gd name="connsiteX27-111" fmla="*/ 7152 w 1774058"/>
                <a:gd name="connsiteY27-112" fmla="*/ 1798 h 1819275"/>
                <a:gd name="connsiteX28-113" fmla="*/ 0 w 1774058"/>
                <a:gd name="connsiteY28-114" fmla="*/ 0 h 1819275"/>
                <a:gd name="connsiteX0-115" fmla="*/ 0 w 1775399"/>
                <a:gd name="connsiteY0-116" fmla="*/ 0 h 1819275"/>
                <a:gd name="connsiteX1-117" fmla="*/ 1239837 w 1775399"/>
                <a:gd name="connsiteY1-118" fmla="*/ 0 h 1819275"/>
                <a:gd name="connsiteX2-119" fmla="*/ 1425575 w 1775399"/>
                <a:gd name="connsiteY2-120" fmla="*/ 1819275 h 1819275"/>
                <a:gd name="connsiteX3-121" fmla="*/ 1217011 w 1775399"/>
                <a:gd name="connsiteY3-122" fmla="*/ 1151279 h 1819275"/>
                <a:gd name="connsiteX4-123" fmla="*/ 1120532 w 1775399"/>
                <a:gd name="connsiteY4-124" fmla="*/ 960656 h 1819275"/>
                <a:gd name="connsiteX5-125" fmla="*/ 1125218 w 1775399"/>
                <a:gd name="connsiteY5-126" fmla="*/ 962449 h 1819275"/>
                <a:gd name="connsiteX6-127" fmla="*/ 1087312 w 1775399"/>
                <a:gd name="connsiteY6-128" fmla="*/ 895020 h 1819275"/>
                <a:gd name="connsiteX7-129" fmla="*/ 1067594 w 1775399"/>
                <a:gd name="connsiteY7-130" fmla="*/ 856060 h 1819275"/>
                <a:gd name="connsiteX8-131" fmla="*/ 1044723 w 1775399"/>
                <a:gd name="connsiteY8-132" fmla="*/ 819259 h 1819275"/>
                <a:gd name="connsiteX9-133" fmla="*/ 1032247 w 1775399"/>
                <a:gd name="connsiteY9-134" fmla="*/ 797066 h 1819275"/>
                <a:gd name="connsiteX10-135" fmla="*/ 1011074 w 1775399"/>
                <a:gd name="connsiteY10-136" fmla="*/ 765115 h 1819275"/>
                <a:gd name="connsiteX11-137" fmla="*/ 976419 w 1775399"/>
                <a:gd name="connsiteY11-138" fmla="*/ 709350 h 1819275"/>
                <a:gd name="connsiteX12-139" fmla="*/ 949071 w 1775399"/>
                <a:gd name="connsiteY12-140" fmla="*/ 671548 h 1819275"/>
                <a:gd name="connsiteX13-141" fmla="*/ 932625 w 1775399"/>
                <a:gd name="connsiteY13-142" fmla="*/ 646730 h 1819275"/>
                <a:gd name="connsiteX14-143" fmla="*/ 911183 w 1775399"/>
                <a:gd name="connsiteY14-144" fmla="*/ 619176 h 1819275"/>
                <a:gd name="connsiteX15-145" fmla="*/ 873826 w 1775399"/>
                <a:gd name="connsiteY15-146" fmla="*/ 567538 h 1819275"/>
                <a:gd name="connsiteX16-147" fmla="*/ 842456 w 1775399"/>
                <a:gd name="connsiteY16-148" fmla="*/ 530859 h 1819275"/>
                <a:gd name="connsiteX17-149" fmla="*/ 827460 w 1775399"/>
                <a:gd name="connsiteY17-150" fmla="*/ 511589 h 1819275"/>
                <a:gd name="connsiteX18-151" fmla="*/ 804660 w 1775399"/>
                <a:gd name="connsiteY18-152" fmla="*/ 486667 h 1819275"/>
                <a:gd name="connsiteX19-153" fmla="*/ 759485 w 1775399"/>
                <a:gd name="connsiteY19-154" fmla="*/ 433846 h 1819275"/>
                <a:gd name="connsiteX20-155" fmla="*/ 732019 w 1775399"/>
                <a:gd name="connsiteY20-156" fmla="*/ 407265 h 1819275"/>
                <a:gd name="connsiteX21-157" fmla="*/ 717863 w 1775399"/>
                <a:gd name="connsiteY21-158" fmla="*/ 391791 h 1819275"/>
                <a:gd name="connsiteX22-159" fmla="*/ 677622 w 1775399"/>
                <a:gd name="connsiteY22-160" fmla="*/ 354620 h 1819275"/>
                <a:gd name="connsiteX23-161" fmla="*/ 633065 w 1775399"/>
                <a:gd name="connsiteY23-162" fmla="*/ 311498 h 1819275"/>
                <a:gd name="connsiteX24-163" fmla="*/ 619739 w 1775399"/>
                <a:gd name="connsiteY24-164" fmla="*/ 301151 h 1819275"/>
                <a:gd name="connsiteX25-165" fmla="*/ 604942 w 1775399"/>
                <a:gd name="connsiteY25-166" fmla="*/ 287483 h 1819275"/>
                <a:gd name="connsiteX26-167" fmla="*/ 29334 w 1775399"/>
                <a:gd name="connsiteY26-168" fmla="*/ 3471 h 1819275"/>
                <a:gd name="connsiteX27-169" fmla="*/ 7152 w 1775399"/>
                <a:gd name="connsiteY27-170" fmla="*/ 1798 h 1819275"/>
                <a:gd name="connsiteX28-171" fmla="*/ 0 w 1775399"/>
                <a:gd name="connsiteY28-172" fmla="*/ 0 h 1819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Lst>
              <a:rect l="l" t="t" r="r" b="b"/>
              <a:pathLst>
                <a:path w="1775399" h="1819275">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00489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85">
                <a:solidFill>
                  <a:schemeClr val="tx1"/>
                </a:solidFill>
                <a:latin typeface="微软雅黑" panose="020B0503020204020204" pitchFamily="34" charset="-122"/>
                <a:ea typeface="微软雅黑" panose="020B0503020204020204" pitchFamily="34" charset="-122"/>
              </a:endParaRPr>
            </a:p>
          </p:txBody>
        </p:sp>
        <p:sp>
          <p:nvSpPr>
            <p:cNvPr id="7" name="任意多边形 6"/>
            <p:cNvSpPr/>
            <p:nvPr/>
          </p:nvSpPr>
          <p:spPr>
            <a:xfrm rot="18018922">
              <a:off x="4939768" y="2343937"/>
              <a:ext cx="1924148" cy="197955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6699C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85">
                <a:solidFill>
                  <a:schemeClr val="tx1"/>
                </a:solidFill>
                <a:latin typeface="微软雅黑" panose="020B0503020204020204" pitchFamily="34" charset="-122"/>
                <a:ea typeface="微软雅黑" panose="020B0503020204020204" pitchFamily="34" charset="-122"/>
              </a:endParaRPr>
            </a:p>
          </p:txBody>
        </p:sp>
        <p:sp>
          <p:nvSpPr>
            <p:cNvPr id="8" name="任意多边形 7"/>
            <p:cNvSpPr/>
            <p:nvPr/>
          </p:nvSpPr>
          <p:spPr>
            <a:xfrm rot="14427225">
              <a:off x="4546630" y="3139806"/>
              <a:ext cx="1924148" cy="198168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00489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85">
                <a:solidFill>
                  <a:schemeClr val="tx1"/>
                </a:solidFill>
                <a:latin typeface="微软雅黑" panose="020B0503020204020204" pitchFamily="34" charset="-122"/>
                <a:ea typeface="微软雅黑" panose="020B0503020204020204" pitchFamily="34" charset="-122"/>
              </a:endParaRPr>
            </a:p>
          </p:txBody>
        </p:sp>
        <p:sp>
          <p:nvSpPr>
            <p:cNvPr id="9" name="任意多边形 8"/>
            <p:cNvSpPr/>
            <p:nvPr/>
          </p:nvSpPr>
          <p:spPr>
            <a:xfrm rot="10859581">
              <a:off x="5039918" y="3886663"/>
              <a:ext cx="1926279" cy="1981682"/>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6699C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85">
                <a:solidFill>
                  <a:schemeClr val="tx1"/>
                </a:solidFill>
                <a:latin typeface="微软雅黑" panose="020B0503020204020204" pitchFamily="34" charset="-122"/>
                <a:ea typeface="微软雅黑" panose="020B0503020204020204" pitchFamily="34" charset="-122"/>
              </a:endParaRPr>
            </a:p>
          </p:txBody>
        </p:sp>
        <p:sp>
          <p:nvSpPr>
            <p:cNvPr id="10" name="任意多边形 9"/>
            <p:cNvSpPr/>
            <p:nvPr/>
          </p:nvSpPr>
          <p:spPr>
            <a:xfrm rot="7267884">
              <a:off x="5923150" y="3830197"/>
              <a:ext cx="1926280" cy="197955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00489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85">
                <a:solidFill>
                  <a:schemeClr val="tx1"/>
                </a:solidFill>
                <a:latin typeface="微软雅黑" panose="020B0503020204020204" pitchFamily="34" charset="-122"/>
                <a:ea typeface="微软雅黑" panose="020B0503020204020204" pitchFamily="34" charset="-122"/>
              </a:endParaRPr>
            </a:p>
          </p:txBody>
        </p:sp>
        <p:sp>
          <p:nvSpPr>
            <p:cNvPr id="11" name="任意多边形 10"/>
            <p:cNvSpPr/>
            <p:nvPr/>
          </p:nvSpPr>
          <p:spPr>
            <a:xfrm rot="3662163">
              <a:off x="6319489" y="3037525"/>
              <a:ext cx="1924148" cy="1981681"/>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6699C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85">
                <a:solidFill>
                  <a:schemeClr val="tx1"/>
                </a:solidFill>
                <a:latin typeface="微软雅黑" panose="020B0503020204020204" pitchFamily="34" charset="-122"/>
                <a:ea typeface="微软雅黑" panose="020B0503020204020204" pitchFamily="34" charset="-122"/>
              </a:endParaRPr>
            </a:p>
          </p:txBody>
        </p:sp>
        <p:sp>
          <p:nvSpPr>
            <p:cNvPr id="12" name="任意多边形 11"/>
            <p:cNvSpPr/>
            <p:nvPr/>
          </p:nvSpPr>
          <p:spPr>
            <a:xfrm flipH="1">
              <a:off x="3539340" y="2177729"/>
              <a:ext cx="1544859" cy="554018"/>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9525" cap="flat" cmpd="sng" algn="ctr">
              <a:solidFill>
                <a:srgbClr val="033163"/>
              </a:solidFill>
              <a:prstDash val="sysDot"/>
              <a:miter lim="800000"/>
              <a:headEnd type="oval" w="sm" len="sm"/>
              <a:tailEnd type="oval" w="sm" len="sm"/>
            </a:ln>
            <a:effectLst/>
          </p:spPr>
          <p:txBody>
            <a:bodyPr anchor="ctr"/>
            <a:lstStyle/>
            <a:p>
              <a:pPr algn="ctr">
                <a:defRPr/>
              </a:pPr>
              <a:endParaRPr lang="zh-CN" altLang="en-US" sz="1685" kern="0">
                <a:latin typeface="微软雅黑" panose="020B0503020204020204" pitchFamily="34" charset="-122"/>
                <a:ea typeface="微软雅黑" panose="020B0503020204020204" pitchFamily="34" charset="-122"/>
              </a:endParaRPr>
            </a:p>
          </p:txBody>
        </p:sp>
        <p:sp>
          <p:nvSpPr>
            <p:cNvPr id="13" name="任意多边形 12"/>
            <p:cNvSpPr/>
            <p:nvPr/>
          </p:nvSpPr>
          <p:spPr>
            <a:xfrm>
              <a:off x="7695282" y="2177729"/>
              <a:ext cx="1544860" cy="554018"/>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9525" cap="flat" cmpd="sng" algn="ctr">
              <a:solidFill>
                <a:srgbClr val="033163"/>
              </a:solidFill>
              <a:prstDash val="sysDot"/>
              <a:miter lim="800000"/>
              <a:headEnd type="oval" w="sm" len="sm"/>
              <a:tailEnd type="oval" w="sm" len="sm"/>
            </a:ln>
            <a:effectLst/>
          </p:spPr>
          <p:txBody>
            <a:bodyPr anchor="ctr"/>
            <a:lstStyle/>
            <a:p>
              <a:pPr algn="ctr">
                <a:defRPr/>
              </a:pPr>
              <a:endParaRPr lang="zh-CN" altLang="en-US" sz="1685" kern="0">
                <a:latin typeface="微软雅黑" panose="020B0503020204020204" pitchFamily="34" charset="-122"/>
                <a:ea typeface="微软雅黑" panose="020B0503020204020204" pitchFamily="34" charset="-122"/>
              </a:endParaRPr>
            </a:p>
          </p:txBody>
        </p:sp>
        <p:sp>
          <p:nvSpPr>
            <p:cNvPr id="14" name="任意多边形 13"/>
            <p:cNvSpPr/>
            <p:nvPr/>
          </p:nvSpPr>
          <p:spPr>
            <a:xfrm flipH="1" flipV="1">
              <a:off x="3539340" y="5463484"/>
              <a:ext cx="1544859" cy="554018"/>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9525" cap="flat" cmpd="sng" algn="ctr">
              <a:solidFill>
                <a:srgbClr val="033163"/>
              </a:solidFill>
              <a:prstDash val="sysDot"/>
              <a:miter lim="800000"/>
              <a:headEnd type="oval" w="sm" len="sm"/>
              <a:tailEnd type="oval" w="sm" len="sm"/>
            </a:ln>
            <a:effectLst/>
          </p:spPr>
          <p:txBody>
            <a:bodyPr anchor="ctr"/>
            <a:lstStyle/>
            <a:p>
              <a:pPr algn="ctr">
                <a:defRPr/>
              </a:pPr>
              <a:endParaRPr lang="zh-CN" altLang="en-US" sz="1685" kern="0">
                <a:latin typeface="微软雅黑" panose="020B0503020204020204" pitchFamily="34" charset="-122"/>
                <a:ea typeface="微软雅黑" panose="020B0503020204020204" pitchFamily="34" charset="-122"/>
              </a:endParaRPr>
            </a:p>
          </p:txBody>
        </p:sp>
        <p:sp>
          <p:nvSpPr>
            <p:cNvPr id="15" name="任意多边形 14"/>
            <p:cNvSpPr/>
            <p:nvPr/>
          </p:nvSpPr>
          <p:spPr>
            <a:xfrm flipV="1">
              <a:off x="7695282" y="5463484"/>
              <a:ext cx="1544860" cy="554018"/>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9525" cap="flat" cmpd="sng" algn="ctr">
              <a:solidFill>
                <a:srgbClr val="033163"/>
              </a:solidFill>
              <a:prstDash val="sysDot"/>
              <a:miter lim="800000"/>
              <a:headEnd type="oval" w="sm" len="sm"/>
              <a:tailEnd type="oval" w="sm" len="sm"/>
            </a:ln>
            <a:effectLst/>
          </p:spPr>
          <p:txBody>
            <a:bodyPr anchor="ctr"/>
            <a:lstStyle/>
            <a:p>
              <a:pPr algn="ctr">
                <a:defRPr/>
              </a:pPr>
              <a:endParaRPr lang="zh-CN" altLang="en-US" sz="1685" kern="0">
                <a:latin typeface="微软雅黑" panose="020B0503020204020204" pitchFamily="34" charset="-122"/>
                <a:ea typeface="微软雅黑" panose="020B0503020204020204" pitchFamily="34" charset="-122"/>
              </a:endParaRPr>
            </a:p>
          </p:txBody>
        </p:sp>
        <p:cxnSp>
          <p:nvCxnSpPr>
            <p:cNvPr id="16" name="直接箭头连接符 15"/>
            <p:cNvCxnSpPr/>
            <p:nvPr/>
          </p:nvCxnSpPr>
          <p:spPr>
            <a:xfrm flipH="1">
              <a:off x="8370759" y="4131709"/>
              <a:ext cx="869383" cy="14916"/>
            </a:xfrm>
            <a:prstGeom prst="straightConnector1">
              <a:avLst/>
            </a:prstGeom>
            <a:noFill/>
            <a:ln w="9525" cap="flat" cmpd="sng" algn="ctr">
              <a:solidFill>
                <a:srgbClr val="033163"/>
              </a:solidFill>
              <a:prstDash val="sysDot"/>
              <a:miter lim="800000"/>
              <a:headEnd type="oval" w="sm" len="sm"/>
              <a:tailEnd type="oval" w="sm" len="sm"/>
            </a:ln>
            <a:effectLst/>
          </p:spPr>
        </p:cxnSp>
        <p:sp>
          <p:nvSpPr>
            <p:cNvPr id="23" name="文本框 3"/>
            <p:cNvSpPr txBox="1"/>
            <p:nvPr/>
          </p:nvSpPr>
          <p:spPr>
            <a:xfrm>
              <a:off x="5556943" y="3601800"/>
              <a:ext cx="1782932" cy="1037010"/>
            </a:xfrm>
            <a:prstGeom prst="rect">
              <a:avLst/>
            </a:prstGeom>
            <a:noFill/>
          </p:spPr>
          <p:txBody>
            <a:bodyPr wrap="none" rtlCol="0">
              <a:spAutoFit/>
            </a:bodyPr>
            <a:lstStyle/>
            <a:p>
              <a:pPr algn="ctr" fontAlgn="auto">
                <a:spcBef>
                  <a:spcPts val="0"/>
                </a:spcBef>
                <a:spcAft>
                  <a:spcPts val="0"/>
                </a:spcAft>
                <a:defRPr/>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综合金融</a:t>
              </a:r>
              <a:endPar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服务平台</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4" name="直接箭头连接符 23"/>
            <p:cNvCxnSpPr/>
            <p:nvPr/>
          </p:nvCxnSpPr>
          <p:spPr>
            <a:xfrm flipH="1">
              <a:off x="3541882" y="4131709"/>
              <a:ext cx="869383" cy="14916"/>
            </a:xfrm>
            <a:prstGeom prst="straightConnector1">
              <a:avLst/>
            </a:prstGeom>
            <a:noFill/>
            <a:ln w="9525" cap="flat" cmpd="sng" algn="ctr">
              <a:solidFill>
                <a:srgbClr val="033163"/>
              </a:solidFill>
              <a:prstDash val="sysDot"/>
              <a:miter lim="800000"/>
              <a:headEnd type="oval" w="sm" len="sm"/>
              <a:tailEnd type="oval" w="sm" len="sm"/>
            </a:ln>
            <a:effectLst/>
          </p:spPr>
        </p:cxnSp>
        <p:cxnSp>
          <p:nvCxnSpPr>
            <p:cNvPr id="31" name="直接箭头连接符 30"/>
            <p:cNvCxnSpPr/>
            <p:nvPr/>
          </p:nvCxnSpPr>
          <p:spPr>
            <a:xfrm rot="5400000">
              <a:off x="5803935" y="1792239"/>
              <a:ext cx="869231" cy="938"/>
            </a:xfrm>
            <a:prstGeom prst="straightConnector1">
              <a:avLst/>
            </a:prstGeom>
            <a:noFill/>
            <a:ln w="9525" cap="flat" cmpd="sng" algn="ctr">
              <a:solidFill>
                <a:srgbClr val="033163"/>
              </a:solidFill>
              <a:prstDash val="sysDot"/>
              <a:miter lim="800000"/>
              <a:headEnd type="oval" w="sm" len="sm"/>
              <a:tailEnd type="oval" w="sm" len="sm"/>
            </a:ln>
            <a:effectLst/>
          </p:spPr>
        </p:cxnSp>
        <p:cxnSp>
          <p:nvCxnSpPr>
            <p:cNvPr id="33" name="直接箭头连接符 32"/>
            <p:cNvCxnSpPr/>
            <p:nvPr/>
          </p:nvCxnSpPr>
          <p:spPr>
            <a:xfrm rot="16200000" flipH="1">
              <a:off x="6002250" y="6237395"/>
              <a:ext cx="788759" cy="31342"/>
            </a:xfrm>
            <a:prstGeom prst="straightConnector1">
              <a:avLst/>
            </a:prstGeom>
            <a:noFill/>
            <a:ln w="9525" cap="flat" cmpd="sng" algn="ctr">
              <a:solidFill>
                <a:srgbClr val="033163"/>
              </a:solidFill>
              <a:prstDash val="sysDot"/>
              <a:miter lim="800000"/>
              <a:headEnd type="oval" w="sm" len="sm"/>
              <a:tailEnd type="oval" w="sm" len="sm"/>
            </a:ln>
            <a:effectLst/>
          </p:spPr>
        </p:cxnSp>
      </p:grpSp>
      <p:sp>
        <p:nvSpPr>
          <p:cNvPr id="36" name="TextBox 19"/>
          <p:cNvSpPr txBox="1">
            <a:spLocks noChangeArrowheads="1"/>
          </p:cNvSpPr>
          <p:nvPr/>
        </p:nvSpPr>
        <p:spPr bwMode="auto">
          <a:xfrm>
            <a:off x="6451481" y="4712220"/>
            <a:ext cx="1357321" cy="62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统一</a:t>
            </a:r>
            <a:endPar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清算收交</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19"/>
          <p:cNvSpPr txBox="1">
            <a:spLocks noChangeArrowheads="1"/>
          </p:cNvSpPr>
          <p:nvPr/>
        </p:nvSpPr>
        <p:spPr bwMode="auto">
          <a:xfrm>
            <a:off x="6380042" y="2497642"/>
            <a:ext cx="1285884" cy="62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统一监控</a:t>
            </a:r>
            <a:endPar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管理平台</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9" name="Picture 4" descr="http://img3.imgtn.bdimg.com/it/u=117785832,1341148137&amp;fm=21&amp;gp=0.jpg"/>
          <p:cNvPicPr>
            <a:picLocks noChangeAspect="1" noChangeArrowheads="1"/>
          </p:cNvPicPr>
          <p:nvPr/>
        </p:nvPicPr>
        <p:blipFill>
          <a:blip r:embed="rId2" cstate="print"/>
          <a:srcRect/>
          <a:stretch>
            <a:fillRect/>
          </a:stretch>
        </p:blipFill>
        <p:spPr bwMode="auto">
          <a:xfrm>
            <a:off x="1237422" y="2905929"/>
            <a:ext cx="4143404" cy="1952625"/>
          </a:xfrm>
          <a:prstGeom prst="rect">
            <a:avLst/>
          </a:prstGeom>
          <a:ln>
            <a:noFill/>
          </a:ln>
          <a:effectLst>
            <a:outerShdw blurRad="190500" algn="tl" rotWithShape="0">
              <a:srgbClr val="000000">
                <a:alpha val="70000"/>
              </a:srgbClr>
            </a:outerShdw>
          </a:effectLst>
        </p:spPr>
      </p:pic>
      <p:sp>
        <p:nvSpPr>
          <p:cNvPr id="40" name="标题 1"/>
          <p:cNvSpPr txBox="1"/>
          <p:nvPr/>
        </p:nvSpPr>
        <p:spPr bwMode="auto">
          <a:xfrm>
            <a:off x="1165985" y="5501496"/>
            <a:ext cx="4214842" cy="582613"/>
          </a:xfrm>
          <a:prstGeom prst="rect">
            <a:avLst/>
          </a:prstGeom>
          <a:noFill/>
          <a:ln w="9525">
            <a:noFill/>
            <a:miter lim="800000"/>
          </a:ln>
        </p:spPr>
        <p:txBody>
          <a:bodyPr vert="horz" wrap="square" lIns="91315" tIns="45656" rIns="91315" bIns="45656" numCol="1" anchor="ctr" anchorCtr="0" compatLnSpc="1"/>
          <a:lstStyle/>
          <a:p>
            <a:pPr defTabSz="913130" eaLnBrk="0" fontAlgn="base" hangingPunct="0">
              <a:spcBef>
                <a:spcPct val="0"/>
              </a:spcBef>
              <a:spcAft>
                <a:spcPct val="0"/>
              </a:spcAft>
              <a:defRPr/>
            </a:pPr>
            <a:r>
              <a:rPr lang="en-US" altLang="zh-CN" sz="2400" b="1" dirty="0">
                <a:solidFill>
                  <a:srgbClr val="003366"/>
                </a:solidFill>
                <a:latin typeface="+mj-lt"/>
                <a:ea typeface="楷体_GB2312" panose="02010609030101010101" pitchFamily="49" charset="-122"/>
                <a:cs typeface="Arial" panose="020B0604020202020204" pitchFamily="34" charset="0"/>
              </a:rPr>
              <a:t> </a:t>
            </a:r>
            <a:r>
              <a:rPr lang="zh-CN" altLang="en-US" sz="2800" b="1" dirty="0">
                <a:solidFill>
                  <a:srgbClr val="004796"/>
                </a:solidFill>
                <a:latin typeface="微软雅黑" panose="020B0503020204020204" pitchFamily="34" charset="-122"/>
                <a:ea typeface="微软雅黑" panose="020B0503020204020204" pitchFamily="34" charset="-122"/>
                <a:cs typeface="Arial" panose="020B0604020202020204" pitchFamily="34" charset="0"/>
              </a:rPr>
              <a:t>打造多元化金融服务平台</a:t>
            </a:r>
            <a:endParaRPr lang="zh-CN" altLang="en-US" sz="2800" b="1" kern="0" dirty="0">
              <a:solidFill>
                <a:srgbClr val="004796"/>
              </a:solidFill>
              <a:latin typeface="微软雅黑" panose="020B0503020204020204" pitchFamily="34" charset="-122"/>
              <a:ea typeface="微软雅黑" panose="020B0503020204020204" pitchFamily="34" charset="-122"/>
              <a:cs typeface="+mj-cs"/>
            </a:endParaRPr>
          </a:p>
        </p:txBody>
      </p:sp>
      <p:sp>
        <p:nvSpPr>
          <p:cNvPr id="41" name="文本占位符 2"/>
          <p:cNvSpPr txBox="1"/>
          <p:nvPr/>
        </p:nvSpPr>
        <p:spPr bwMode="auto">
          <a:xfrm>
            <a:off x="237290" y="1148550"/>
            <a:ext cx="8175653" cy="1352550"/>
          </a:xfrm>
          <a:prstGeom prst="rect">
            <a:avLst/>
          </a:prstGeom>
          <a:noFill/>
          <a:ln w="9525">
            <a:noFill/>
            <a:miter lim="800000"/>
          </a:ln>
        </p:spPr>
        <p:txBody>
          <a:bodyPr vert="horz" wrap="square" lIns="91315" tIns="45656" rIns="91315" bIns="45656" numCol="1" anchor="t" anchorCtr="0" compatLnSpc="1"/>
          <a:lstStyle/>
          <a:p>
            <a:pPr marL="176530" lvl="1" indent="-176530" defTabSz="1050925" eaLnBrk="0" fontAlgn="base" hangingPunct="0">
              <a:lnSpc>
                <a:spcPct val="200000"/>
              </a:lnSpc>
              <a:spcBef>
                <a:spcPct val="0"/>
              </a:spcBef>
              <a:spcAft>
                <a:spcPct val="0"/>
              </a:spcAft>
              <a:buClr>
                <a:srgbClr val="003366"/>
              </a:buClr>
              <a:buSzPct val="50000"/>
              <a:buFont typeface="Wingdings" panose="05000000000000000000" pitchFamily="2" charset="2"/>
              <a:buChar char="n"/>
              <a:tabLst>
                <a:tab pos="1127125" algn="l"/>
              </a:tabLst>
              <a:defRPr/>
            </a:pPr>
            <a:r>
              <a:rPr lang="zh-CN" altLang="en-US" sz="2000" kern="0" dirty="0">
                <a:latin typeface="微软雅黑" panose="020B0503020204020204" pitchFamily="34" charset="-122"/>
                <a:ea typeface="微软雅黑" panose="020B0503020204020204" pitchFamily="34" charset="-122"/>
              </a:rPr>
              <a:t>整合公司各业务线资源，为客户提供一站式服务。</a:t>
            </a:r>
            <a:endParaRPr lang="en-US" altLang="zh-CN" sz="2000" kern="0" dirty="0">
              <a:latin typeface="微软雅黑" panose="020B0503020204020204" pitchFamily="34" charset="-122"/>
              <a:ea typeface="微软雅黑" panose="020B0503020204020204" pitchFamily="34" charset="-122"/>
            </a:endParaRPr>
          </a:p>
          <a:p>
            <a:pPr marL="176530" lvl="1" indent="-176530" defTabSz="1050925" eaLnBrk="0" fontAlgn="base" hangingPunct="0">
              <a:lnSpc>
                <a:spcPct val="200000"/>
              </a:lnSpc>
              <a:spcBef>
                <a:spcPct val="0"/>
              </a:spcBef>
              <a:spcAft>
                <a:spcPct val="0"/>
              </a:spcAft>
              <a:buClr>
                <a:srgbClr val="003366"/>
              </a:buClr>
              <a:buSzPct val="50000"/>
              <a:buFont typeface="Wingdings" panose="05000000000000000000" pitchFamily="2" charset="2"/>
              <a:buChar char="n"/>
              <a:tabLst>
                <a:tab pos="1127125" algn="l"/>
              </a:tabLst>
              <a:defRPr/>
            </a:pPr>
            <a:r>
              <a:rPr lang="zh-CN" altLang="en-US" sz="2000" kern="0" dirty="0">
                <a:latin typeface="微软雅黑" panose="020B0503020204020204" pitchFamily="34" charset="-122"/>
                <a:ea typeface="微软雅黑" panose="020B0503020204020204" pitchFamily="34" charset="-122"/>
              </a:rPr>
              <a:t>打造针对不同客户群体的服务体系和工作流程。</a:t>
            </a:r>
            <a:endParaRPr lang="en-US" altLang="zh-CN" sz="2000" kern="0" dirty="0">
              <a:latin typeface="微软雅黑" panose="020B0503020204020204" pitchFamily="34" charset="-122"/>
              <a:ea typeface="微软雅黑" panose="020B0503020204020204" pitchFamily="34" charset="-122"/>
            </a:endParaRPr>
          </a:p>
          <a:p>
            <a:pPr marL="176530" lvl="1" indent="-176530" defTabSz="1050925" eaLnBrk="0" fontAlgn="base" hangingPunct="0">
              <a:lnSpc>
                <a:spcPct val="200000"/>
              </a:lnSpc>
              <a:spcBef>
                <a:spcPct val="0"/>
              </a:spcBef>
              <a:spcAft>
                <a:spcPct val="0"/>
              </a:spcAft>
              <a:buClr>
                <a:srgbClr val="003366"/>
              </a:buClr>
              <a:buSzPct val="50000"/>
              <a:tabLst>
                <a:tab pos="1127125" algn="l"/>
              </a:tabLst>
              <a:defRPr/>
            </a:pPr>
            <a:endParaRPr lang="en-US" altLang="zh-CN" kern="0" dirty="0">
              <a:solidFill>
                <a:srgbClr val="003366"/>
              </a:solidFill>
              <a:latin typeface="微软雅黑" panose="020B0503020204020204" pitchFamily="34" charset="-122"/>
              <a:ea typeface="微软雅黑" panose="020B0503020204020204" pitchFamily="34" charset="-122"/>
            </a:endParaRPr>
          </a:p>
        </p:txBody>
      </p:sp>
      <p:sp>
        <p:nvSpPr>
          <p:cNvPr id="43" name="Rectangle 11"/>
          <p:cNvSpPr>
            <a:spLocks noChangeArrowheads="1"/>
          </p:cNvSpPr>
          <p:nvPr/>
        </p:nvSpPr>
        <p:spPr bwMode="auto">
          <a:xfrm>
            <a:off x="-22978" y="858026"/>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44" name="标题 1"/>
          <p:cNvSpPr>
            <a:spLocks noGrp="1"/>
          </p:cNvSpPr>
          <p:nvPr/>
        </p:nvSpPr>
        <p:spPr bwMode="auto">
          <a:xfrm>
            <a:off x="-2" y="194172"/>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打造多元化金融服务平台</a:t>
            </a:r>
          </a:p>
        </p:txBody>
      </p:sp>
      <p:pic>
        <p:nvPicPr>
          <p:cNvPr id="45" name="图片 4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a:fillRect/>
          </a:stretch>
        </p:blipFill>
        <p:spPr>
          <a:xfrm>
            <a:off x="334" y="5137139"/>
            <a:ext cx="12189745" cy="1722449"/>
          </a:xfrm>
          <a:prstGeom prst="rect">
            <a:avLst/>
          </a:prstGeom>
        </p:spPr>
      </p:pic>
      <p:sp>
        <p:nvSpPr>
          <p:cNvPr id="8" name="矩形 259"/>
          <p:cNvSpPr>
            <a:spLocks noChangeArrowheads="1"/>
          </p:cNvSpPr>
          <p:nvPr/>
        </p:nvSpPr>
        <p:spPr bwMode="auto">
          <a:xfrm>
            <a:off x="4332962" y="1358092"/>
            <a:ext cx="3905385" cy="575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694" tIns="43347" rIns="86694" bIns="4334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zh-CN" altLang="en-US" sz="2700" dirty="0" smtClean="0">
                <a:solidFill>
                  <a:srgbClr val="004796"/>
                </a:solidFill>
                <a:cs typeface="+mn-ea"/>
                <a:sym typeface="+mn-lt"/>
              </a:rPr>
              <a:t>职业通道及培养体系</a:t>
            </a:r>
            <a:endParaRPr lang="en-GB" altLang="zh-CN" sz="2700" dirty="0">
              <a:solidFill>
                <a:srgbClr val="004796"/>
              </a:solidFill>
              <a:cs typeface="+mn-ea"/>
              <a:sym typeface="+mn-lt"/>
            </a:endParaRPr>
          </a:p>
        </p:txBody>
      </p:sp>
      <p:cxnSp>
        <p:nvCxnSpPr>
          <p:cNvPr id="10" name="直接连接符 9"/>
          <p:cNvCxnSpPr/>
          <p:nvPr/>
        </p:nvCxnSpPr>
        <p:spPr>
          <a:xfrm>
            <a:off x="4380694" y="2001034"/>
            <a:ext cx="3390282" cy="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4" name="组合 20"/>
          <p:cNvGrpSpPr/>
          <p:nvPr/>
        </p:nvGrpSpPr>
        <p:grpSpPr>
          <a:xfrm>
            <a:off x="4619533" y="2277666"/>
            <a:ext cx="191927" cy="192007"/>
            <a:chOff x="4971660" y="1569718"/>
            <a:chExt cx="144016" cy="144016"/>
          </a:xfrm>
          <a:solidFill>
            <a:srgbClr val="004796"/>
          </a:solidFill>
        </p:grpSpPr>
        <p:sp>
          <p:nvSpPr>
            <p:cNvPr id="22" name="椭圆 54"/>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23" name="椭圆 55"/>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 name="组合 23"/>
          <p:cNvGrpSpPr/>
          <p:nvPr/>
        </p:nvGrpSpPr>
        <p:grpSpPr>
          <a:xfrm>
            <a:off x="4594341" y="2823695"/>
            <a:ext cx="191927" cy="192007"/>
            <a:chOff x="4971660" y="1569718"/>
            <a:chExt cx="144016" cy="144016"/>
          </a:xfrm>
          <a:solidFill>
            <a:srgbClr val="363636"/>
          </a:solidFill>
        </p:grpSpPr>
        <p:sp>
          <p:nvSpPr>
            <p:cNvPr id="25" name="椭圆 57"/>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26" name="椭圆 58"/>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 name="组合 26"/>
          <p:cNvGrpSpPr/>
          <p:nvPr/>
        </p:nvGrpSpPr>
        <p:grpSpPr>
          <a:xfrm>
            <a:off x="4632711" y="3357786"/>
            <a:ext cx="191927" cy="192007"/>
            <a:chOff x="4971660" y="1569718"/>
            <a:chExt cx="144016" cy="144016"/>
          </a:xfrm>
          <a:solidFill>
            <a:srgbClr val="004796"/>
          </a:solidFill>
        </p:grpSpPr>
        <p:sp>
          <p:nvSpPr>
            <p:cNvPr id="28" name="椭圆 60"/>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29" name="椭圆 61"/>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33" name="TextBox 71"/>
          <p:cNvSpPr txBox="1"/>
          <p:nvPr/>
        </p:nvSpPr>
        <p:spPr>
          <a:xfrm>
            <a:off x="4839515" y="1942351"/>
            <a:ext cx="4225210" cy="1754276"/>
          </a:xfrm>
          <a:prstGeom prst="rect">
            <a:avLst/>
          </a:prstGeom>
          <a:noFill/>
        </p:spPr>
        <p:txBody>
          <a:bodyPr wrap="square" lIns="91390" tIns="45695" rIns="91390" bIns="45695"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职业通道</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培养体系</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薪酬体系</a:t>
            </a:r>
            <a:endParaRPr lang="en-US" altLang="zh-CN" dirty="0">
              <a:latin typeface="微软雅黑" panose="020B0503020204020204" pitchFamily="34" charset="-122"/>
              <a:ea typeface="微软雅黑" panose="020B0503020204020204" pitchFamily="34" charset="-122"/>
            </a:endParaRPr>
          </a:p>
        </p:txBody>
      </p:sp>
      <p:sp>
        <p:nvSpPr>
          <p:cNvPr id="24" name="文本框 10"/>
          <p:cNvSpPr txBox="1"/>
          <p:nvPr/>
        </p:nvSpPr>
        <p:spPr>
          <a:xfrm>
            <a:off x="1880364" y="929464"/>
            <a:ext cx="2786082" cy="856982"/>
          </a:xfrm>
          <a:prstGeom prst="rect">
            <a:avLst/>
          </a:prstGeom>
          <a:noFill/>
          <a:ln>
            <a:noFill/>
          </a:ln>
        </p:spPr>
        <p:txBody>
          <a:bodyPr wrap="square" lIns="86695" tIns="43347" rIns="86695" bIns="43347" rtlCol="0">
            <a:spAutoFit/>
          </a:bodyPr>
          <a:lstStyle/>
          <a:p>
            <a:pPr defTabSz="913765">
              <a:defRPr/>
            </a:pPr>
            <a:r>
              <a:rPr lang="zh-CN" altLang="en-US" sz="5000" b="1" dirty="0" smtClean="0">
                <a:solidFill>
                  <a:srgbClr val="4F81BD"/>
                </a:solidFill>
                <a:latin typeface="华文行楷" panose="02010800040101010101" pitchFamily="2" charset="-122"/>
                <a:ea typeface="华文行楷" panose="02010800040101010101" pitchFamily="2" charset="-122"/>
              </a:rPr>
              <a:t>第三部分</a:t>
            </a:r>
            <a:endParaRPr lang="en-US" altLang="zh-CN" sz="5000" b="1" dirty="0">
              <a:solidFill>
                <a:srgbClr val="4F81BD"/>
              </a:solidFill>
              <a:latin typeface="华文行楷" panose="02010800040101010101" pitchFamily="2" charset="-122"/>
              <a:ea typeface="华文行楷" panose="02010800040101010101" pitchFamily="2" charset="-122"/>
            </a:endParaRP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3" presetClass="entr" presetSubtype="32" fill="hold" nodeType="withEffect">
                                  <p:stCondLst>
                                    <p:cond delay="20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strVal val="4*#ppt_w"/>
                                          </p:val>
                                        </p:tav>
                                        <p:tav tm="100000">
                                          <p:val>
                                            <p:strVal val="#ppt_w"/>
                                          </p:val>
                                        </p:tav>
                                      </p:tavLst>
                                    </p:anim>
                                    <p:anim calcmode="lin" valueType="num">
                                      <p:cBhvr>
                                        <p:cTn id="21" dur="500" fill="hold"/>
                                        <p:tgtEl>
                                          <p:spTgt spid="4"/>
                                        </p:tgtEl>
                                        <p:attrNameLst>
                                          <p:attrName>ppt_h</p:attrName>
                                        </p:attrNameLst>
                                      </p:cBhvr>
                                      <p:tavLst>
                                        <p:tav tm="0">
                                          <p:val>
                                            <p:strVal val="4*#ppt_h"/>
                                          </p:val>
                                        </p:tav>
                                        <p:tav tm="100000">
                                          <p:val>
                                            <p:strVal val="#ppt_h"/>
                                          </p:val>
                                        </p:tav>
                                      </p:tavLst>
                                    </p:anim>
                                  </p:childTnLst>
                                </p:cTn>
                              </p:par>
                              <p:par>
                                <p:cTn id="22" presetID="23" presetClass="entr" presetSubtype="32" fill="hold"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4*#ppt_w"/>
                                          </p:val>
                                        </p:tav>
                                        <p:tav tm="100000">
                                          <p:val>
                                            <p:strVal val="#ppt_w"/>
                                          </p:val>
                                        </p:tav>
                                      </p:tavLst>
                                    </p:anim>
                                    <p:anim calcmode="lin" valueType="num">
                                      <p:cBhvr>
                                        <p:cTn id="25" dur="500" fill="hold"/>
                                        <p:tgtEl>
                                          <p:spTgt spid="5"/>
                                        </p:tgtEl>
                                        <p:attrNameLst>
                                          <p:attrName>ppt_h</p:attrName>
                                        </p:attrNameLst>
                                      </p:cBhvr>
                                      <p:tavLst>
                                        <p:tav tm="0">
                                          <p:val>
                                            <p:strVal val="4*#ppt_h"/>
                                          </p:val>
                                        </p:tav>
                                        <p:tav tm="100000">
                                          <p:val>
                                            <p:strVal val="#ppt_h"/>
                                          </p:val>
                                        </p:tav>
                                      </p:tavLst>
                                    </p:anim>
                                  </p:childTnLst>
                                </p:cTn>
                              </p:par>
                              <p:par>
                                <p:cTn id="26" presetID="23" presetClass="entr" presetSubtype="32" fill="hold" nodeType="withEffect">
                                  <p:stCondLst>
                                    <p:cond delay="20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strVal val="4*#ppt_w"/>
                                          </p:val>
                                        </p:tav>
                                        <p:tav tm="100000">
                                          <p:val>
                                            <p:strVal val="#ppt_w"/>
                                          </p:val>
                                        </p:tav>
                                      </p:tavLst>
                                    </p:anim>
                                    <p:anim calcmode="lin" valueType="num">
                                      <p:cBhvr>
                                        <p:cTn id="29" dur="500" fill="hold"/>
                                        <p:tgtEl>
                                          <p:spTgt spid="6"/>
                                        </p:tgtEl>
                                        <p:attrNameLst>
                                          <p:attrName>ppt_h</p:attrName>
                                        </p:attrNameLst>
                                      </p:cBhvr>
                                      <p:tavLst>
                                        <p:tav tm="0">
                                          <p:val>
                                            <p:strVal val="4*#ppt_h"/>
                                          </p:val>
                                        </p:tav>
                                        <p:tav tm="100000">
                                          <p:val>
                                            <p:strVal val="#ppt_h"/>
                                          </p:val>
                                        </p:tav>
                                      </p:tavLst>
                                    </p:anim>
                                  </p:childTnLst>
                                </p:cTn>
                              </p:par>
                              <p:par>
                                <p:cTn id="30" presetID="22" presetClass="entr" presetSubtype="8" fill="hold" grpId="0" nodeType="withEffect">
                                  <p:stCondLst>
                                    <p:cond delay="20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组合 142"/>
          <p:cNvGrpSpPr/>
          <p:nvPr/>
        </p:nvGrpSpPr>
        <p:grpSpPr>
          <a:xfrm>
            <a:off x="326983" y="1529486"/>
            <a:ext cx="9054371" cy="2086104"/>
            <a:chOff x="-30207" y="1600924"/>
            <a:chExt cx="9054371" cy="2086104"/>
          </a:xfrm>
        </p:grpSpPr>
        <p:cxnSp>
          <p:nvCxnSpPr>
            <p:cNvPr id="29" name="Straight Arrow Connector 48"/>
            <p:cNvCxnSpPr/>
            <p:nvPr/>
          </p:nvCxnSpPr>
          <p:spPr>
            <a:xfrm flipV="1">
              <a:off x="0" y="2572538"/>
              <a:ext cx="9024164" cy="12274"/>
            </a:xfrm>
            <a:prstGeom prst="straightConnector1">
              <a:avLst/>
            </a:prstGeom>
            <a:ln w="1143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6"/>
            <p:cNvGrpSpPr/>
            <p:nvPr/>
          </p:nvGrpSpPr>
          <p:grpSpPr>
            <a:xfrm>
              <a:off x="5303189" y="2143910"/>
              <a:ext cx="2385939" cy="268545"/>
              <a:chOff x="5028485" y="3227357"/>
              <a:chExt cx="2262348" cy="254634"/>
            </a:xfrm>
            <a:solidFill>
              <a:srgbClr val="E60012"/>
            </a:solidFill>
          </p:grpSpPr>
          <p:sp>
            <p:nvSpPr>
              <p:cNvPr id="48" name="Rectangle 50"/>
              <p:cNvSpPr/>
              <p:nvPr/>
            </p:nvSpPr>
            <p:spPr>
              <a:xfrm>
                <a:off x="5028485" y="3300674"/>
                <a:ext cx="2097777" cy="108000"/>
              </a:xfrm>
              <a:prstGeom prst="rect">
                <a:avLst/>
              </a:prstGeom>
              <a:solidFill>
                <a:srgbClr val="0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Oval 56"/>
              <p:cNvSpPr/>
              <p:nvPr/>
            </p:nvSpPr>
            <p:spPr>
              <a:xfrm>
                <a:off x="7036199" y="3227357"/>
                <a:ext cx="254634" cy="254634"/>
              </a:xfrm>
              <a:prstGeom prst="ellipse">
                <a:avLst/>
              </a:prstGeom>
              <a:solidFill>
                <a:srgbClr val="0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9"/>
            <p:cNvGrpSpPr/>
            <p:nvPr/>
          </p:nvGrpSpPr>
          <p:grpSpPr>
            <a:xfrm>
              <a:off x="5303189" y="2784687"/>
              <a:ext cx="2385939" cy="268545"/>
              <a:chOff x="5028485" y="3834942"/>
              <a:chExt cx="2262348" cy="254634"/>
            </a:xfrm>
            <a:solidFill>
              <a:srgbClr val="19238A"/>
            </a:solidFill>
          </p:grpSpPr>
          <p:sp>
            <p:nvSpPr>
              <p:cNvPr id="46" name="Rectangle 71"/>
              <p:cNvSpPr/>
              <p:nvPr/>
            </p:nvSpPr>
            <p:spPr>
              <a:xfrm>
                <a:off x="5028485" y="3908259"/>
                <a:ext cx="2097777" cy="1080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Oval 77"/>
              <p:cNvSpPr/>
              <p:nvPr/>
            </p:nvSpPr>
            <p:spPr>
              <a:xfrm>
                <a:off x="7036199" y="3834942"/>
                <a:ext cx="254634" cy="254634"/>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Group 4"/>
            <p:cNvGrpSpPr/>
            <p:nvPr/>
          </p:nvGrpSpPr>
          <p:grpSpPr>
            <a:xfrm>
              <a:off x="3135095" y="2143910"/>
              <a:ext cx="2302366" cy="268545"/>
              <a:chOff x="2972698" y="3227357"/>
              <a:chExt cx="2183104" cy="254634"/>
            </a:xfrm>
            <a:solidFill>
              <a:srgbClr val="E60012"/>
            </a:solidFill>
          </p:grpSpPr>
          <p:sp>
            <p:nvSpPr>
              <p:cNvPr id="44" name="Rectangle 53"/>
              <p:cNvSpPr/>
              <p:nvPr/>
            </p:nvSpPr>
            <p:spPr>
              <a:xfrm>
                <a:off x="2972698" y="3300674"/>
                <a:ext cx="2097777" cy="108000"/>
              </a:xfrm>
              <a:prstGeom prst="rect">
                <a:avLst/>
              </a:prstGeom>
              <a:solidFill>
                <a:srgbClr val="0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54"/>
              <p:cNvSpPr/>
              <p:nvPr/>
            </p:nvSpPr>
            <p:spPr>
              <a:xfrm>
                <a:off x="4901168" y="3227357"/>
                <a:ext cx="254634" cy="254634"/>
              </a:xfrm>
              <a:prstGeom prst="ellipse">
                <a:avLst/>
              </a:prstGeom>
              <a:solidFill>
                <a:srgbClr val="0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1"/>
            <p:cNvGrpSpPr/>
            <p:nvPr/>
          </p:nvGrpSpPr>
          <p:grpSpPr>
            <a:xfrm>
              <a:off x="0" y="2143910"/>
              <a:ext cx="3185795" cy="268545"/>
              <a:chOff x="0" y="3227357"/>
              <a:chExt cx="3020771" cy="254634"/>
            </a:xfrm>
            <a:solidFill>
              <a:srgbClr val="E60012"/>
            </a:solidFill>
          </p:grpSpPr>
          <p:sp>
            <p:nvSpPr>
              <p:cNvPr id="42" name="Rectangle 52"/>
              <p:cNvSpPr/>
              <p:nvPr/>
            </p:nvSpPr>
            <p:spPr>
              <a:xfrm>
                <a:off x="0" y="3300674"/>
                <a:ext cx="2882900" cy="108000"/>
              </a:xfrm>
              <a:prstGeom prst="rect">
                <a:avLst/>
              </a:prstGeom>
              <a:solidFill>
                <a:srgbClr val="0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Oval 55"/>
              <p:cNvSpPr/>
              <p:nvPr/>
            </p:nvSpPr>
            <p:spPr>
              <a:xfrm>
                <a:off x="2766137" y="3227357"/>
                <a:ext cx="254634" cy="254634"/>
              </a:xfrm>
              <a:prstGeom prst="ellipse">
                <a:avLst/>
              </a:prstGeom>
              <a:solidFill>
                <a:srgbClr val="0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5"/>
            <p:cNvGrpSpPr/>
            <p:nvPr/>
          </p:nvGrpSpPr>
          <p:grpSpPr>
            <a:xfrm>
              <a:off x="3135095" y="2784687"/>
              <a:ext cx="2302366" cy="268545"/>
              <a:chOff x="2972698" y="3834942"/>
              <a:chExt cx="2183104" cy="254634"/>
            </a:xfrm>
            <a:solidFill>
              <a:srgbClr val="19238A"/>
            </a:solidFill>
          </p:grpSpPr>
          <p:sp>
            <p:nvSpPr>
              <p:cNvPr id="40" name="Rectangle 74"/>
              <p:cNvSpPr/>
              <p:nvPr/>
            </p:nvSpPr>
            <p:spPr>
              <a:xfrm>
                <a:off x="2972698" y="3908259"/>
                <a:ext cx="2097777" cy="1080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75"/>
              <p:cNvSpPr/>
              <p:nvPr/>
            </p:nvSpPr>
            <p:spPr>
              <a:xfrm>
                <a:off x="4901168" y="3834942"/>
                <a:ext cx="254634" cy="254634"/>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2"/>
            <p:cNvGrpSpPr/>
            <p:nvPr/>
          </p:nvGrpSpPr>
          <p:grpSpPr>
            <a:xfrm>
              <a:off x="0" y="2784687"/>
              <a:ext cx="3185795" cy="268545"/>
              <a:chOff x="0" y="3834942"/>
              <a:chExt cx="3020771" cy="254634"/>
            </a:xfrm>
            <a:solidFill>
              <a:srgbClr val="19238A"/>
            </a:solidFill>
          </p:grpSpPr>
          <p:sp>
            <p:nvSpPr>
              <p:cNvPr id="38" name="Rectangle 73"/>
              <p:cNvSpPr/>
              <p:nvPr/>
            </p:nvSpPr>
            <p:spPr>
              <a:xfrm>
                <a:off x="0" y="3908259"/>
                <a:ext cx="2924175" cy="1080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Oval 76"/>
              <p:cNvSpPr/>
              <p:nvPr/>
            </p:nvSpPr>
            <p:spPr>
              <a:xfrm>
                <a:off x="2766137" y="3834942"/>
                <a:ext cx="254634" cy="254634"/>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8" name="TextBox 57"/>
            <p:cNvSpPr txBox="1"/>
            <p:nvPr/>
          </p:nvSpPr>
          <p:spPr>
            <a:xfrm>
              <a:off x="6666710" y="1643844"/>
              <a:ext cx="1723549" cy="400110"/>
            </a:xfrm>
            <a:prstGeom prst="rect">
              <a:avLst/>
            </a:prstGeom>
            <a:noFill/>
          </p:spPr>
          <p:txBody>
            <a:bodyPr wrap="none" rtlCol="0">
              <a:spAutoFit/>
            </a:bodyPr>
            <a:lstStyle/>
            <a:p>
              <a:pPr algn="ctr" eaLnBrk="0" hangingPunct="0">
                <a:buFont typeface="Wingdings" panose="05000000000000000000" pitchFamily="2" charset="2"/>
                <a:buNone/>
              </a:pPr>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首席理财顾问</a:t>
              </a:r>
              <a:endParaRPr lang="en-US" altLang="zh-CN"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4237818" y="1643844"/>
              <a:ext cx="2009302" cy="400110"/>
            </a:xfrm>
            <a:prstGeom prst="rect">
              <a:avLst/>
            </a:prstGeom>
            <a:noFill/>
          </p:spPr>
          <p:txBody>
            <a:bodyPr wrap="square" rtlCol="0">
              <a:spAutoFit/>
            </a:bodyPr>
            <a:lstStyle/>
            <a:p>
              <a:pPr algn="ctr" latinLnBrk="1"/>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精英理财顾问</a:t>
              </a:r>
              <a:endParaRPr lang="en-US" altLang="zh-CN" sz="2000" b="1" dirty="0" smtClean="0">
                <a:solidFill>
                  <a:schemeClr val="bg1">
                    <a:lumMod val="65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2085640" y="1600924"/>
              <a:ext cx="2009302" cy="400110"/>
            </a:xfrm>
            <a:prstGeom prst="rect">
              <a:avLst/>
            </a:prstGeom>
            <a:noFill/>
          </p:spPr>
          <p:txBody>
            <a:bodyPr wrap="square" rtlCol="0">
              <a:spAutoFit/>
            </a:bodyPr>
            <a:lstStyle/>
            <a:p>
              <a:pPr algn="ctr" latinLnBrk="1"/>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资深理财顾问</a:t>
              </a:r>
              <a:endParaRPr lang="en-US" altLang="zh-CN" sz="2000" b="1" dirty="0" smtClean="0">
                <a:solidFill>
                  <a:schemeClr val="bg1">
                    <a:lumMod val="6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30207" y="2429662"/>
              <a:ext cx="2767827" cy="400110"/>
            </a:xfrm>
            <a:prstGeom prst="rect">
              <a:avLst/>
            </a:prstGeom>
            <a:solidFill>
              <a:srgbClr val="033163"/>
            </a:solidFill>
            <a:ln w="28575">
              <a:solidFill>
                <a:schemeClr val="bg1"/>
              </a:solidFill>
            </a:ln>
          </p:spPr>
          <p:txBody>
            <a:bodyPr wrap="square" rtlCol="0">
              <a:spAutoFit/>
            </a:bodyPr>
            <a:lstStyle/>
            <a:p>
              <a:pPr algn="ctr" latinLnBrk="1"/>
              <a:r>
                <a:rPr lang="zh-CN" altLang="en-US" sz="2000" b="1" dirty="0" smtClean="0">
                  <a:solidFill>
                    <a:schemeClr val="bg1"/>
                  </a:solidFill>
                  <a:latin typeface="微软雅黑" panose="020B0503020204020204" pitchFamily="34" charset="-122"/>
                  <a:ea typeface="微软雅黑" panose="020B0503020204020204" pitchFamily="34" charset="-122"/>
                </a:rPr>
                <a:t>高级理财顾问</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6738148" y="3286918"/>
              <a:ext cx="1980029" cy="400110"/>
            </a:xfrm>
            <a:prstGeom prst="rect">
              <a:avLst/>
            </a:prstGeom>
            <a:noFill/>
          </p:spPr>
          <p:txBody>
            <a:bodyPr wrap="none" rtlCol="0">
              <a:spAutoFit/>
            </a:bodyPr>
            <a:lstStyle/>
            <a:p>
              <a:pPr algn="ctr" eaLnBrk="0" hangingPunct="0">
                <a:buFont typeface="Wingdings" panose="05000000000000000000" pitchFamily="2" charset="2"/>
                <a:buNone/>
              </a:pPr>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分支机构负责人</a:t>
              </a:r>
              <a:endParaRPr lang="en-US" altLang="zh-CN"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4309256" y="3286918"/>
              <a:ext cx="2009302" cy="400110"/>
            </a:xfrm>
            <a:prstGeom prst="rect">
              <a:avLst/>
            </a:prstGeom>
            <a:noFill/>
          </p:spPr>
          <p:txBody>
            <a:bodyPr wrap="square" rtlCol="0">
              <a:spAutoFit/>
            </a:bodyPr>
            <a:lstStyle/>
            <a:p>
              <a:pPr algn="ctr" latinLnBrk="1"/>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部门负责人</a:t>
              </a:r>
              <a:endParaRPr lang="en-US" altLang="zh-CN" sz="2000" b="1" dirty="0" smtClean="0">
                <a:solidFill>
                  <a:schemeClr val="bg1">
                    <a:lumMod val="6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2094678" y="3243998"/>
              <a:ext cx="2009302" cy="400110"/>
            </a:xfrm>
            <a:prstGeom prst="rect">
              <a:avLst/>
            </a:prstGeom>
            <a:noFill/>
          </p:spPr>
          <p:txBody>
            <a:bodyPr wrap="square" rtlCol="0">
              <a:spAutoFit/>
            </a:bodyPr>
            <a:lstStyle/>
            <a:p>
              <a:pPr algn="ctr" latinLnBrk="1"/>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团队负责人</a:t>
              </a:r>
              <a:endParaRPr lang="en-US" altLang="zh-CN" sz="2000" b="1" dirty="0" smtClean="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79" name="Group 66"/>
          <p:cNvGrpSpPr/>
          <p:nvPr/>
        </p:nvGrpSpPr>
        <p:grpSpPr>
          <a:xfrm>
            <a:off x="10318569" y="1420361"/>
            <a:ext cx="1205925" cy="723549"/>
            <a:chOff x="10452101" y="1779589"/>
            <a:chExt cx="365125" cy="219075"/>
          </a:xfrm>
        </p:grpSpPr>
        <p:sp>
          <p:nvSpPr>
            <p:cNvPr id="80" name="Freeform 22"/>
            <p:cNvSpPr/>
            <p:nvPr/>
          </p:nvSpPr>
          <p:spPr bwMode="auto">
            <a:xfrm>
              <a:off x="10550526" y="1900239"/>
              <a:ext cx="112713" cy="98425"/>
            </a:xfrm>
            <a:custGeom>
              <a:avLst/>
              <a:gdLst>
                <a:gd name="T0" fmla="*/ 71 w 71"/>
                <a:gd name="T1" fmla="*/ 3 h 62"/>
                <a:gd name="T2" fmla="*/ 0 w 71"/>
                <a:gd name="T3" fmla="*/ 62 h 62"/>
                <a:gd name="T4" fmla="*/ 14 w 71"/>
                <a:gd name="T5" fmla="*/ 0 h 62"/>
                <a:gd name="T6" fmla="*/ 71 w 71"/>
                <a:gd name="T7" fmla="*/ 3 h 62"/>
              </a:gdLst>
              <a:ahLst/>
              <a:cxnLst>
                <a:cxn ang="0">
                  <a:pos x="T0" y="T1"/>
                </a:cxn>
                <a:cxn ang="0">
                  <a:pos x="T2" y="T3"/>
                </a:cxn>
                <a:cxn ang="0">
                  <a:pos x="T4" y="T5"/>
                </a:cxn>
                <a:cxn ang="0">
                  <a:pos x="T6" y="T7"/>
                </a:cxn>
              </a:cxnLst>
              <a:rect l="0" t="0" r="r" b="b"/>
              <a:pathLst>
                <a:path w="71" h="62">
                  <a:moveTo>
                    <a:pt x="71" y="3"/>
                  </a:moveTo>
                  <a:lnTo>
                    <a:pt x="0" y="62"/>
                  </a:lnTo>
                  <a:lnTo>
                    <a:pt x="14" y="0"/>
                  </a:lnTo>
                  <a:lnTo>
                    <a:pt x="71" y="3"/>
                  </a:lnTo>
                  <a:close/>
                </a:path>
              </a:pathLst>
            </a:custGeom>
            <a:solidFill>
              <a:schemeClr val="bg1">
                <a:lumMod val="6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23"/>
            <p:cNvSpPr/>
            <p:nvPr/>
          </p:nvSpPr>
          <p:spPr bwMode="auto">
            <a:xfrm>
              <a:off x="10452101" y="1779589"/>
              <a:ext cx="365125" cy="188913"/>
            </a:xfrm>
            <a:custGeom>
              <a:avLst/>
              <a:gdLst>
                <a:gd name="T0" fmla="*/ 230 w 230"/>
                <a:gd name="T1" fmla="*/ 0 h 119"/>
                <a:gd name="T2" fmla="*/ 0 w 230"/>
                <a:gd name="T3" fmla="*/ 26 h 119"/>
                <a:gd name="T4" fmla="*/ 140 w 230"/>
                <a:gd name="T5" fmla="*/ 119 h 119"/>
                <a:gd name="T6" fmla="*/ 230 w 230"/>
                <a:gd name="T7" fmla="*/ 0 h 119"/>
              </a:gdLst>
              <a:ahLst/>
              <a:cxnLst>
                <a:cxn ang="0">
                  <a:pos x="T0" y="T1"/>
                </a:cxn>
                <a:cxn ang="0">
                  <a:pos x="T2" y="T3"/>
                </a:cxn>
                <a:cxn ang="0">
                  <a:pos x="T4" y="T5"/>
                </a:cxn>
                <a:cxn ang="0">
                  <a:pos x="T6" y="T7"/>
                </a:cxn>
              </a:cxnLst>
              <a:rect l="0" t="0" r="r" b="b"/>
              <a:pathLst>
                <a:path w="230" h="119">
                  <a:moveTo>
                    <a:pt x="230" y="0"/>
                  </a:moveTo>
                  <a:lnTo>
                    <a:pt x="0" y="26"/>
                  </a:lnTo>
                  <a:lnTo>
                    <a:pt x="140" y="119"/>
                  </a:lnTo>
                  <a:lnTo>
                    <a:pt x="230" y="0"/>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24"/>
            <p:cNvSpPr/>
            <p:nvPr/>
          </p:nvSpPr>
          <p:spPr bwMode="auto">
            <a:xfrm>
              <a:off x="10531476" y="1792289"/>
              <a:ext cx="258763" cy="206375"/>
            </a:xfrm>
            <a:custGeom>
              <a:avLst/>
              <a:gdLst>
                <a:gd name="T0" fmla="*/ 163 w 163"/>
                <a:gd name="T1" fmla="*/ 0 h 130"/>
                <a:gd name="T2" fmla="*/ 0 w 163"/>
                <a:gd name="T3" fmla="*/ 52 h 130"/>
                <a:gd name="T4" fmla="*/ 12 w 163"/>
                <a:gd name="T5" fmla="*/ 130 h 130"/>
                <a:gd name="T6" fmla="*/ 26 w 163"/>
                <a:gd name="T7" fmla="*/ 68 h 130"/>
                <a:gd name="T8" fmla="*/ 163 w 163"/>
                <a:gd name="T9" fmla="*/ 0 h 130"/>
              </a:gdLst>
              <a:ahLst/>
              <a:cxnLst>
                <a:cxn ang="0">
                  <a:pos x="T0" y="T1"/>
                </a:cxn>
                <a:cxn ang="0">
                  <a:pos x="T2" y="T3"/>
                </a:cxn>
                <a:cxn ang="0">
                  <a:pos x="T4" y="T5"/>
                </a:cxn>
                <a:cxn ang="0">
                  <a:pos x="T6" y="T7"/>
                </a:cxn>
                <a:cxn ang="0">
                  <a:pos x="T8" y="T9"/>
                </a:cxn>
              </a:cxnLst>
              <a:rect l="0" t="0" r="r" b="b"/>
              <a:pathLst>
                <a:path w="163" h="130">
                  <a:moveTo>
                    <a:pt x="163" y="0"/>
                  </a:moveTo>
                  <a:lnTo>
                    <a:pt x="0" y="52"/>
                  </a:lnTo>
                  <a:lnTo>
                    <a:pt x="12" y="130"/>
                  </a:lnTo>
                  <a:lnTo>
                    <a:pt x="26" y="68"/>
                  </a:lnTo>
                  <a:lnTo>
                    <a:pt x="163" y="0"/>
                  </a:lnTo>
                  <a:close/>
                </a:path>
              </a:pathLst>
            </a:custGeom>
            <a:solidFill>
              <a:schemeClr val="bg1">
                <a:lumMod val="7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2" name="Rectangle 11"/>
          <p:cNvSpPr>
            <a:spLocks noChangeArrowheads="1"/>
          </p:cNvSpPr>
          <p:nvPr/>
        </p:nvSpPr>
        <p:spPr bwMode="auto">
          <a:xfrm>
            <a:off x="0" y="878938"/>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63" name="标题 1"/>
          <p:cNvSpPr>
            <a:spLocks noGrp="1"/>
          </p:cNvSpPr>
          <p:nvPr/>
        </p:nvSpPr>
        <p:spPr bwMode="auto">
          <a:xfrm>
            <a:off x="22976" y="215084"/>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员工的职业发展通道</a:t>
            </a:r>
          </a:p>
        </p:txBody>
      </p:sp>
      <p:pic>
        <p:nvPicPr>
          <p:cNvPr id="67" name="图片 6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grpSp>
        <p:nvGrpSpPr>
          <p:cNvPr id="53" name="Gruppe 37"/>
          <p:cNvGrpSpPr/>
          <p:nvPr/>
        </p:nvGrpSpPr>
        <p:grpSpPr bwMode="auto">
          <a:xfrm rot="10800000">
            <a:off x="3825117" y="5549731"/>
            <a:ext cx="4733220" cy="951896"/>
            <a:chOff x="2652262" y="1922158"/>
            <a:chExt cx="4009697" cy="1119693"/>
          </a:xfrm>
          <a:solidFill>
            <a:schemeClr val="accent1"/>
          </a:solidFill>
        </p:grpSpPr>
        <p:sp>
          <p:nvSpPr>
            <p:cNvPr id="54" name="Opadbuet pil 33"/>
            <p:cNvSpPr/>
            <p:nvPr/>
          </p:nvSpPr>
          <p:spPr bwMode="auto">
            <a:xfrm rot="10800000" flipH="1">
              <a:off x="4559846" y="1922158"/>
              <a:ext cx="2102113" cy="1119693"/>
            </a:xfrm>
            <a:prstGeom prst="curvedUpArrow">
              <a:avLst>
                <a:gd name="adj1" fmla="val 31097"/>
                <a:gd name="adj2" fmla="val 50000"/>
                <a:gd name="adj3" fmla="val 25000"/>
              </a:avLst>
            </a:prstGeom>
            <a:solidFill>
              <a:srgbClr val="033163"/>
            </a:solidFill>
            <a:ln w="76200" cap="flat" cmpd="sng" algn="ctr">
              <a:noFill/>
              <a:prstDash val="solid"/>
            </a:ln>
            <a:effectLst/>
          </p:spPr>
          <p:txBody>
            <a:bodyPr anchor="ctr"/>
            <a:lstStyle/>
            <a:p>
              <a:pPr algn="just" fontAlgn="auto">
                <a:lnSpc>
                  <a:spcPct val="120000"/>
                </a:lnSpc>
                <a:spcBef>
                  <a:spcPts val="0"/>
                </a:spcBef>
                <a:spcAft>
                  <a:spcPts val="0"/>
                </a:spcAft>
                <a:defRPr/>
              </a:pPr>
              <a:endParaRPr lang="da-DK" sz="8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Opadbuet pil 3"/>
            <p:cNvSpPr/>
            <p:nvPr/>
          </p:nvSpPr>
          <p:spPr bwMode="auto">
            <a:xfrm rot="10800000">
              <a:off x="2652262" y="1932567"/>
              <a:ext cx="2466049" cy="1104520"/>
            </a:xfrm>
            <a:prstGeom prst="curvedUpArrow">
              <a:avLst>
                <a:gd name="adj1" fmla="val 32417"/>
                <a:gd name="adj2" fmla="val 50000"/>
                <a:gd name="adj3" fmla="val 25000"/>
              </a:avLst>
            </a:prstGeom>
            <a:solidFill>
              <a:srgbClr val="033163"/>
            </a:solidFill>
            <a:ln w="76200" cap="flat" cmpd="sng" algn="ctr">
              <a:noFill/>
              <a:prstDash val="solid"/>
            </a:ln>
            <a:effectLst/>
          </p:spPr>
          <p:txBody>
            <a:bodyPr anchor="ctr"/>
            <a:lstStyle/>
            <a:p>
              <a:pPr algn="just" fontAlgn="auto">
                <a:lnSpc>
                  <a:spcPct val="120000"/>
                </a:lnSpc>
                <a:spcBef>
                  <a:spcPts val="0"/>
                </a:spcBef>
                <a:spcAft>
                  <a:spcPts val="0"/>
                </a:spcAft>
                <a:defRPr/>
              </a:pPr>
              <a:endParaRPr lang="da-DK" sz="8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6" name="Rektangel 76"/>
          <p:cNvSpPr/>
          <p:nvPr/>
        </p:nvSpPr>
        <p:spPr bwMode="auto">
          <a:xfrm rot="10800000">
            <a:off x="5639572" y="4989573"/>
            <a:ext cx="666750" cy="608013"/>
          </a:xfrm>
          <a:prstGeom prst="rect">
            <a:avLst/>
          </a:prstGeom>
          <a:solidFill>
            <a:srgbClr val="033163"/>
          </a:solidFill>
          <a:ln w="76200" cap="flat" cmpd="sng" algn="ctr">
            <a:noFill/>
            <a:prstDash val="solid"/>
          </a:ln>
          <a:effectLst/>
        </p:spPr>
        <p:txBody>
          <a:bodyPr lIns="0" tIns="0" rIns="0" bIns="0" anchor="ctr"/>
          <a:lstStyle/>
          <a:p>
            <a:pPr algn="ctr">
              <a:lnSpc>
                <a:spcPct val="120000"/>
              </a:lnSpc>
              <a:spcBef>
                <a:spcPts val="0"/>
              </a:spcBef>
              <a:spcAft>
                <a:spcPts val="0"/>
              </a:spcAft>
              <a:defRPr/>
            </a:pPr>
            <a:endParaRPr lang="da-DK"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7" name="Group 1"/>
          <p:cNvGrpSpPr/>
          <p:nvPr/>
        </p:nvGrpSpPr>
        <p:grpSpPr bwMode="auto">
          <a:xfrm>
            <a:off x="5010922" y="4437126"/>
            <a:ext cx="1935163" cy="609600"/>
            <a:chOff x="5104608" y="3332608"/>
            <a:chExt cx="1836283" cy="578196"/>
          </a:xfrm>
          <a:solidFill>
            <a:srgbClr val="004796"/>
          </a:solidFill>
        </p:grpSpPr>
        <p:sp>
          <p:nvSpPr>
            <p:cNvPr id="68" name="Rektangel 36"/>
            <p:cNvSpPr/>
            <p:nvPr/>
          </p:nvSpPr>
          <p:spPr bwMode="auto">
            <a:xfrm>
              <a:off x="5104608" y="3403374"/>
              <a:ext cx="1836283" cy="433647"/>
            </a:xfrm>
            <a:prstGeom prst="rect">
              <a:avLst/>
            </a:prstGeom>
            <a:grpFill/>
            <a:ln w="9525" cap="flat" cmpd="sng" algn="ctr">
              <a:noFill/>
              <a:prstDash val="solid"/>
            </a:ln>
            <a:effectLst/>
          </p:spPr>
          <p:txBody>
            <a:bodyPr lIns="0" tIns="0" rIns="0" bIns="0" anchor="ctr"/>
            <a:lstStyle/>
            <a:p>
              <a:pPr algn="ctr">
                <a:lnSpc>
                  <a:spcPct val="120000"/>
                </a:lnSpc>
                <a:spcBef>
                  <a:spcPts val="0"/>
                </a:spcBef>
                <a:spcAft>
                  <a:spcPts val="0"/>
                </a:spcAft>
                <a:defRPr/>
              </a:pPr>
              <a:endParaRPr lang="da-DK"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itle 1"/>
            <p:cNvSpPr txBox="1"/>
            <p:nvPr/>
          </p:nvSpPr>
          <p:spPr bwMode="auto">
            <a:xfrm>
              <a:off x="5104608" y="3332608"/>
              <a:ext cx="1836283" cy="578196"/>
            </a:xfrm>
            <a:prstGeom prst="rect">
              <a:avLst/>
            </a:prstGeom>
            <a:solidFill>
              <a:srgbClr val="033163"/>
            </a:solidFill>
            <a:ln>
              <a:noFill/>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spcBef>
                  <a:spcPts val="0"/>
                </a:spcBef>
                <a:spcAft>
                  <a:spcPts val="0"/>
                </a:spcAft>
                <a:defRPr/>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表现优异者</a:t>
              </a:r>
              <a:endParaRPr lang="id-ID"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2"/>
          <p:cNvGrpSpPr/>
          <p:nvPr/>
        </p:nvGrpSpPr>
        <p:grpSpPr bwMode="auto">
          <a:xfrm>
            <a:off x="2737620" y="4891896"/>
            <a:ext cx="1936750" cy="609600"/>
            <a:chOff x="3221791" y="3820100"/>
            <a:chExt cx="1836283" cy="577694"/>
          </a:xfrm>
          <a:solidFill>
            <a:srgbClr val="4F81BD"/>
          </a:solidFill>
        </p:grpSpPr>
        <p:sp>
          <p:nvSpPr>
            <p:cNvPr id="71" name="Rektangel 41"/>
            <p:cNvSpPr>
              <a:spLocks noChangeArrowheads="1"/>
            </p:cNvSpPr>
            <p:nvPr/>
          </p:nvSpPr>
          <p:spPr bwMode="auto">
            <a:xfrm>
              <a:off x="3381337" y="3893820"/>
              <a:ext cx="1508160" cy="421235"/>
            </a:xfrm>
            <a:prstGeom prst="rect">
              <a:avLst/>
            </a:prstGeom>
            <a:grpFill/>
            <a:ln>
              <a:noFill/>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spcBef>
                  <a:spcPts val="0"/>
                </a:spcBef>
                <a:spcAft>
                  <a:spcPts val="0"/>
                </a:spcAft>
                <a:defRPr/>
              </a:pPr>
              <a:endParaRPr lang="da-DK"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Title 1"/>
            <p:cNvSpPr txBox="1"/>
            <p:nvPr/>
          </p:nvSpPr>
          <p:spPr bwMode="auto">
            <a:xfrm>
              <a:off x="3221791" y="3820100"/>
              <a:ext cx="1836283" cy="577694"/>
            </a:xfrm>
            <a:prstGeom prst="rect">
              <a:avLst/>
            </a:prstGeom>
            <a:grpFill/>
            <a:ln>
              <a:noFill/>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spcBef>
                  <a:spcPts val="0"/>
                </a:spcBef>
                <a:spcAft>
                  <a:spcPts val="0"/>
                </a:spcAft>
                <a:defRPr/>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总部</a:t>
              </a:r>
              <a:endParaRPr lang="en-US" altLang="zh-CN"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6" name="Group 2"/>
          <p:cNvGrpSpPr/>
          <p:nvPr/>
        </p:nvGrpSpPr>
        <p:grpSpPr bwMode="auto">
          <a:xfrm>
            <a:off x="7373166" y="4858554"/>
            <a:ext cx="1936750" cy="609600"/>
            <a:chOff x="3221791" y="3820100"/>
            <a:chExt cx="1836283" cy="577694"/>
          </a:xfrm>
          <a:solidFill>
            <a:srgbClr val="4F81BD"/>
          </a:solidFill>
        </p:grpSpPr>
        <p:sp>
          <p:nvSpPr>
            <p:cNvPr id="77" name="Rektangel 41"/>
            <p:cNvSpPr>
              <a:spLocks noChangeArrowheads="1"/>
            </p:cNvSpPr>
            <p:nvPr/>
          </p:nvSpPr>
          <p:spPr bwMode="auto">
            <a:xfrm>
              <a:off x="3381337" y="3893820"/>
              <a:ext cx="1508160" cy="421235"/>
            </a:xfrm>
            <a:prstGeom prst="rect">
              <a:avLst/>
            </a:prstGeom>
            <a:grpFill/>
            <a:ln>
              <a:noFill/>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spcBef>
                  <a:spcPts val="0"/>
                </a:spcBef>
                <a:spcAft>
                  <a:spcPts val="0"/>
                </a:spcAft>
                <a:defRPr/>
              </a:pPr>
              <a:endParaRPr lang="da-DK"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itle 1"/>
            <p:cNvSpPr txBox="1"/>
            <p:nvPr/>
          </p:nvSpPr>
          <p:spPr bwMode="auto">
            <a:xfrm>
              <a:off x="3221791" y="3820100"/>
              <a:ext cx="1836283" cy="577694"/>
            </a:xfrm>
            <a:prstGeom prst="rect">
              <a:avLst/>
            </a:prstGeom>
            <a:grpFill/>
            <a:ln>
              <a:noFill/>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spcBef>
                  <a:spcPts val="0"/>
                </a:spcBef>
                <a:spcAft>
                  <a:spcPts val="0"/>
                </a:spcAft>
                <a:defRPr/>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分公司</a:t>
              </a:r>
              <a:endParaRPr lang="en-US" altLang="zh-CN"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TextBox 50"/>
          <p:cNvSpPr txBox="1"/>
          <p:nvPr/>
        </p:nvSpPr>
        <p:spPr>
          <a:xfrm>
            <a:off x="214314" y="3072604"/>
            <a:ext cx="1723549" cy="553998"/>
          </a:xfrm>
          <a:prstGeom prst="rect">
            <a:avLst/>
          </a:prstGeom>
          <a:noFill/>
        </p:spPr>
        <p:txBody>
          <a:bodyPr wrap="none" rtlCol="0">
            <a:spAutoFit/>
          </a:bodyPr>
          <a:lstStyle/>
          <a:p>
            <a:pPr algn="ctr" eaLnBrk="0" hangingPunct="0">
              <a:buFont typeface="Wingdings" panose="05000000000000000000" pitchFamily="2" charset="2"/>
              <a:buNone/>
            </a:pPr>
            <a:r>
              <a:rPr lang="zh-CN" altLang="en-US" sz="3000" b="1" dirty="0" smtClean="0">
                <a:solidFill>
                  <a:srgbClr val="004796"/>
                </a:solidFill>
                <a:latin typeface="微软雅黑" panose="020B0503020204020204" pitchFamily="34" charset="-122"/>
                <a:ea typeface="微软雅黑" panose="020B0503020204020204" pitchFamily="34" charset="-122"/>
              </a:rPr>
              <a:t>管理之路</a:t>
            </a:r>
            <a:endParaRPr lang="en-US" altLang="zh-CN" sz="3000" b="1" dirty="0">
              <a:solidFill>
                <a:srgbClr val="004796"/>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228253" y="1429530"/>
            <a:ext cx="1723549" cy="553998"/>
          </a:xfrm>
          <a:prstGeom prst="rect">
            <a:avLst/>
          </a:prstGeom>
          <a:noFill/>
        </p:spPr>
        <p:txBody>
          <a:bodyPr wrap="none" rtlCol="0">
            <a:spAutoFit/>
          </a:bodyPr>
          <a:lstStyle/>
          <a:p>
            <a:pPr algn="ctr" eaLnBrk="0" hangingPunct="0">
              <a:buFont typeface="Wingdings" panose="05000000000000000000" pitchFamily="2" charset="2"/>
              <a:buNone/>
            </a:pPr>
            <a:r>
              <a:rPr lang="zh-CN" altLang="en-US" sz="3000" b="1" dirty="0" smtClean="0">
                <a:solidFill>
                  <a:srgbClr val="004796"/>
                </a:solidFill>
                <a:latin typeface="微软雅黑" panose="020B0503020204020204" pitchFamily="34" charset="-122"/>
                <a:ea typeface="微软雅黑" panose="020B0503020204020204" pitchFamily="34" charset="-122"/>
              </a:rPr>
              <a:t>专业之路</a:t>
            </a:r>
            <a:endParaRPr lang="en-US" altLang="zh-CN" sz="3000" b="1" dirty="0">
              <a:solidFill>
                <a:srgbClr val="004796"/>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0-#ppt_w/2"/>
                                          </p:val>
                                        </p:tav>
                                        <p:tav tm="100000">
                                          <p:val>
                                            <p:strVal val="#ppt_x"/>
                                          </p:val>
                                        </p:tav>
                                      </p:tavLst>
                                    </p:anim>
                                    <p:anim calcmode="lin" valueType="num">
                                      <p:cBhvr additive="base">
                                        <p:cTn id="8" dur="500" fill="hold"/>
                                        <p:tgtEl>
                                          <p:spTgt spid="143"/>
                                        </p:tgtEl>
                                        <p:attrNameLst>
                                          <p:attrName>ppt_y</p:attrName>
                                        </p:attrNameLst>
                                      </p:cBhvr>
                                      <p:tavLst>
                                        <p:tav tm="0">
                                          <p:val>
                                            <p:strVal val="#ppt_y"/>
                                          </p:val>
                                        </p:tav>
                                        <p:tav tm="100000">
                                          <p:val>
                                            <p:strVal val="#ppt_y"/>
                                          </p:val>
                                        </p:tav>
                                      </p:tavLst>
                                    </p:anim>
                                  </p:childTnLst>
                                </p:cTn>
                              </p:par>
                              <p:par>
                                <p:cTn id="9" presetID="35"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style.rotation</p:attrName>
                                        </p:attrNameLst>
                                      </p:cBhvr>
                                      <p:tavLst>
                                        <p:tav tm="0">
                                          <p:val>
                                            <p:fltVal val="720"/>
                                          </p:val>
                                        </p:tav>
                                        <p:tav tm="100000">
                                          <p:val>
                                            <p:fltVal val="0"/>
                                          </p:val>
                                        </p:tav>
                                      </p:tavLst>
                                    </p:anim>
                                    <p:anim calcmode="lin" valueType="num">
                                      <p:cBhvr>
                                        <p:cTn id="13" dur="1000" fill="hold"/>
                                        <p:tgtEl>
                                          <p:spTgt spid="51"/>
                                        </p:tgtEl>
                                        <p:attrNameLst>
                                          <p:attrName>ppt_h</p:attrName>
                                        </p:attrNameLst>
                                      </p:cBhvr>
                                      <p:tavLst>
                                        <p:tav tm="0">
                                          <p:val>
                                            <p:fltVal val="0"/>
                                          </p:val>
                                        </p:tav>
                                        <p:tav tm="100000">
                                          <p:val>
                                            <p:strVal val="#ppt_h"/>
                                          </p:val>
                                        </p:tav>
                                      </p:tavLst>
                                    </p:anim>
                                    <p:anim calcmode="lin" valueType="num">
                                      <p:cBhvr>
                                        <p:cTn id="14" dur="1000" fill="hold"/>
                                        <p:tgtEl>
                                          <p:spTgt spid="51"/>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anim calcmode="lin" valueType="num">
                                      <p:cBhvr>
                                        <p:cTn id="18" dur="1000" fill="hold"/>
                                        <p:tgtEl>
                                          <p:spTgt spid="52"/>
                                        </p:tgtEl>
                                        <p:attrNameLst>
                                          <p:attrName>style.rotation</p:attrName>
                                        </p:attrNameLst>
                                      </p:cBhvr>
                                      <p:tavLst>
                                        <p:tav tm="0">
                                          <p:val>
                                            <p:fltVal val="720"/>
                                          </p:val>
                                        </p:tav>
                                        <p:tav tm="100000">
                                          <p:val>
                                            <p:fltVal val="0"/>
                                          </p:val>
                                        </p:tav>
                                      </p:tavLst>
                                    </p:anim>
                                    <p:anim calcmode="lin" valueType="num">
                                      <p:cBhvr>
                                        <p:cTn id="19" dur="1000" fill="hold"/>
                                        <p:tgtEl>
                                          <p:spTgt spid="52"/>
                                        </p:tgtEl>
                                        <p:attrNameLst>
                                          <p:attrName>ppt_h</p:attrName>
                                        </p:attrNameLst>
                                      </p:cBhvr>
                                      <p:tavLst>
                                        <p:tav tm="0">
                                          <p:val>
                                            <p:fltVal val="0"/>
                                          </p:val>
                                        </p:tav>
                                        <p:tav tm="100000">
                                          <p:val>
                                            <p:strVal val="#ppt_h"/>
                                          </p:val>
                                        </p:tav>
                                      </p:tavLst>
                                    </p:anim>
                                    <p:anim calcmode="lin" valueType="num">
                                      <p:cBhvr>
                                        <p:cTn id="20" dur="1000" fill="hold"/>
                                        <p:tgtEl>
                                          <p:spTgt spid="52"/>
                                        </p:tgtEl>
                                        <p:attrNameLst>
                                          <p:attrName>ppt_w</p:attrName>
                                        </p:attrNameLst>
                                      </p:cBhvr>
                                      <p:tavLst>
                                        <p:tav tm="0">
                                          <p:val>
                                            <p:fltVal val="0"/>
                                          </p:val>
                                        </p:tav>
                                        <p:tav tm="100000">
                                          <p:val>
                                            <p:strVal val="#ppt_w"/>
                                          </p:val>
                                        </p:tav>
                                      </p:tavLst>
                                    </p:anim>
                                  </p:childTnLst>
                                </p:cTn>
                              </p:par>
                            </p:childTnLst>
                          </p:cTn>
                        </p:par>
                        <p:par>
                          <p:cTn id="21" fill="hold">
                            <p:stCondLst>
                              <p:cond delay="500"/>
                            </p:stCondLst>
                            <p:childTnLst>
                              <p:par>
                                <p:cTn id="22" presetID="12" presetClass="entr" presetSubtype="8" fill="hold" nodeType="after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additive="base">
                                        <p:cTn id="24" dur="500"/>
                                        <p:tgtEl>
                                          <p:spTgt spid="79"/>
                                        </p:tgtEl>
                                        <p:attrNameLst>
                                          <p:attrName>ppt_x</p:attrName>
                                        </p:attrNameLst>
                                      </p:cBhvr>
                                      <p:tavLst>
                                        <p:tav tm="0">
                                          <p:val>
                                            <p:strVal val="#ppt_x-#ppt_w*1.125000"/>
                                          </p:val>
                                        </p:tav>
                                        <p:tav tm="100000">
                                          <p:val>
                                            <p:strVal val="#ppt_x"/>
                                          </p:val>
                                        </p:tav>
                                      </p:tavLst>
                                    </p:anim>
                                    <p:animEffect transition="in" filter="wipe(right)">
                                      <p:cBhvr>
                                        <p:cTn id="25" dur="500"/>
                                        <p:tgtEl>
                                          <p:spTgt spid="79"/>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500" fill="hold"/>
                                        <p:tgtEl>
                                          <p:spTgt spid="57"/>
                                        </p:tgtEl>
                                        <p:attrNameLst>
                                          <p:attrName>ppt_w</p:attrName>
                                        </p:attrNameLst>
                                      </p:cBhvr>
                                      <p:tavLst>
                                        <p:tav tm="0">
                                          <p:val>
                                            <p:fltVal val="0"/>
                                          </p:val>
                                        </p:tav>
                                        <p:tav tm="100000">
                                          <p:val>
                                            <p:strVal val="#ppt_w"/>
                                          </p:val>
                                        </p:tav>
                                      </p:tavLst>
                                    </p:anim>
                                    <p:anim calcmode="lin" valueType="num">
                                      <p:cBhvr>
                                        <p:cTn id="30" dur="500" fill="hold"/>
                                        <p:tgtEl>
                                          <p:spTgt spid="57"/>
                                        </p:tgtEl>
                                        <p:attrNameLst>
                                          <p:attrName>ppt_h</p:attrName>
                                        </p:attrNameLst>
                                      </p:cBhvr>
                                      <p:tavLst>
                                        <p:tav tm="0">
                                          <p:val>
                                            <p:fltVal val="0"/>
                                          </p:val>
                                        </p:tav>
                                        <p:tav tm="100000">
                                          <p:val>
                                            <p:strVal val="#ppt_h"/>
                                          </p:val>
                                        </p:tav>
                                      </p:tavLst>
                                    </p:anim>
                                    <p:animEffect transition="in" filter="fade">
                                      <p:cBhvr>
                                        <p:cTn id="31" dur="500"/>
                                        <p:tgtEl>
                                          <p:spTgt spid="5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up)">
                                      <p:cBhvr>
                                        <p:cTn id="34" dur="500"/>
                                        <p:tgtEl>
                                          <p:spTgt spid="56"/>
                                        </p:tgtEl>
                                      </p:cBhvr>
                                    </p:animEffect>
                                  </p:childTnLst>
                                </p:cTn>
                              </p:par>
                              <p:par>
                                <p:cTn id="35" presetID="6" presetClass="entr" presetSubtype="32"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circle(out)">
                                      <p:cBhvr>
                                        <p:cTn id="37" dur="500"/>
                                        <p:tgtEl>
                                          <p:spTgt spid="53"/>
                                        </p:tgtEl>
                                      </p:cBhvr>
                                    </p:animEffect>
                                  </p:childTnLst>
                                </p:cTn>
                              </p:par>
                              <p:par>
                                <p:cTn id="38" presetID="22" presetClass="entr" presetSubtype="4"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down)">
                                      <p:cBhvr>
                                        <p:cTn id="40" dur="500"/>
                                        <p:tgtEl>
                                          <p:spTgt spid="70"/>
                                        </p:tgtEl>
                                      </p:cBhvr>
                                    </p:animEffect>
                                  </p:childTnLst>
                                </p:cTn>
                              </p:par>
                              <p:par>
                                <p:cTn id="41" presetID="22" presetClass="entr" presetSubtype="4"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down)">
                                      <p:cBhvr>
                                        <p:cTn id="4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
          <p:cNvCxnSpPr/>
          <p:nvPr/>
        </p:nvCxnSpPr>
        <p:spPr>
          <a:xfrm flipV="1">
            <a:off x="2666182" y="6430190"/>
            <a:ext cx="226866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5"/>
          <p:cNvCxnSpPr/>
          <p:nvPr/>
        </p:nvCxnSpPr>
        <p:spPr>
          <a:xfrm rot="5400000">
            <a:off x="4702954" y="6250795"/>
            <a:ext cx="357201" cy="1588"/>
          </a:xfrm>
          <a:prstGeom prst="line">
            <a:avLst/>
          </a:prstGeom>
          <a:ln w="19050">
            <a:solidFill>
              <a:schemeClr val="bg1">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5" name="Straight Connector 6"/>
          <p:cNvCxnSpPr/>
          <p:nvPr/>
        </p:nvCxnSpPr>
        <p:spPr>
          <a:xfrm>
            <a:off x="2594744" y="2572538"/>
            <a:ext cx="2249987" cy="0"/>
          </a:xfrm>
          <a:prstGeom prst="line">
            <a:avLst/>
          </a:prstGeom>
          <a:ln w="19050">
            <a:solidFill>
              <a:schemeClr val="bg1">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46" name="Group 23"/>
          <p:cNvGrpSpPr/>
          <p:nvPr/>
        </p:nvGrpSpPr>
        <p:grpSpPr>
          <a:xfrm>
            <a:off x="5023636" y="4787116"/>
            <a:ext cx="1895775" cy="1975383"/>
            <a:chOff x="8011335" y="3776691"/>
            <a:chExt cx="3155430" cy="1873187"/>
          </a:xfrm>
        </p:grpSpPr>
        <p:sp>
          <p:nvSpPr>
            <p:cNvPr id="47" name="TextBox 46"/>
            <p:cNvSpPr txBox="1"/>
            <p:nvPr/>
          </p:nvSpPr>
          <p:spPr>
            <a:xfrm>
              <a:off x="8055035" y="3776691"/>
              <a:ext cx="2356487" cy="504299"/>
            </a:xfrm>
            <a:prstGeom prst="rect">
              <a:avLst/>
            </a:prstGeom>
            <a:noFill/>
          </p:spPr>
          <p:txBody>
            <a:bodyPr wrap="none" rtlCol="0">
              <a:spAutoFit/>
            </a:bodyPr>
            <a:lstStyle/>
            <a:p>
              <a:pPr>
                <a:lnSpc>
                  <a:spcPct val="130000"/>
                </a:lnSpc>
              </a:pPr>
              <a:r>
                <a:rPr lang="zh-CN" altLang="en-US" b="1" dirty="0" smtClean="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rPr>
                <a:t>入职培训</a:t>
              </a:r>
              <a:endParaRPr lang="en-GB" altLang="zh-CN" b="1"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endParaRPr>
            </a:p>
          </p:txBody>
        </p:sp>
        <p:sp>
          <p:nvSpPr>
            <p:cNvPr id="48" name="Rectangle 25"/>
            <p:cNvSpPr/>
            <p:nvPr/>
          </p:nvSpPr>
          <p:spPr>
            <a:xfrm>
              <a:off x="8011335" y="4336535"/>
              <a:ext cx="3155430" cy="1313343"/>
            </a:xfrm>
            <a:prstGeom prst="rect">
              <a:avLst/>
            </a:prstGeom>
          </p:spPr>
          <p:txBody>
            <a:bodyPr wrap="square">
              <a:spAutoFit/>
            </a:bodyPr>
            <a:lstStyle/>
            <a:p>
              <a:pPr marL="174625" indent="-174625">
                <a:spcBef>
                  <a:spcPct val="50000"/>
                </a:spcBef>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公司文化</a:t>
              </a:r>
              <a:r>
                <a:rPr lang="en-US" altLang="zh-CN" sz="1200" dirty="0" smtClean="0">
                  <a:latin typeface="微软雅黑" panose="020B0503020204020204" pitchFamily="34" charset="-122"/>
                  <a:ea typeface="微软雅黑" panose="020B0503020204020204" pitchFamily="34" charset="-122"/>
                </a:rPr>
                <a:t> </a:t>
              </a:r>
              <a:endParaRPr lang="zh-CN" altLang="en-US" sz="1200" dirty="0" smtClean="0">
                <a:latin typeface="微软雅黑" panose="020B0503020204020204" pitchFamily="34" charset="-122"/>
                <a:ea typeface="微软雅黑" panose="020B0503020204020204" pitchFamily="34" charset="-122"/>
              </a:endParaRPr>
            </a:p>
            <a:p>
              <a:pPr marL="174625" indent="-174625">
                <a:spcBef>
                  <a:spcPct val="50000"/>
                </a:spcBef>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经纪业务介绍</a:t>
              </a:r>
              <a:endParaRPr lang="en-US" altLang="zh-CN" sz="1200" dirty="0" smtClean="0">
                <a:latin typeface="微软雅黑" panose="020B0503020204020204" pitchFamily="34" charset="-122"/>
                <a:ea typeface="微软雅黑" panose="020B0503020204020204" pitchFamily="34" charset="-122"/>
              </a:endParaRPr>
            </a:p>
            <a:p>
              <a:pPr marL="174625" indent="-174625">
                <a:spcBef>
                  <a:spcPct val="50000"/>
                </a:spcBef>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营销技能</a:t>
              </a:r>
              <a:endParaRPr lang="en-US" altLang="zh-CN" sz="1200" dirty="0" smtClean="0">
                <a:latin typeface="微软雅黑" panose="020B0503020204020204" pitchFamily="34" charset="-122"/>
                <a:ea typeface="微软雅黑" panose="020B0503020204020204" pitchFamily="34" charset="-122"/>
              </a:endParaRPr>
            </a:p>
            <a:p>
              <a:pPr marL="174625" indent="-174625">
                <a:spcBef>
                  <a:spcPct val="50000"/>
                </a:spcBef>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合规培训</a:t>
              </a:r>
              <a:endParaRPr lang="en-US" altLang="zh-CN" sz="1200" dirty="0" smtClean="0">
                <a:latin typeface="微软雅黑" panose="020B0503020204020204" pitchFamily="34" charset="-122"/>
                <a:ea typeface="微软雅黑" panose="020B0503020204020204" pitchFamily="34" charset="-122"/>
              </a:endParaRPr>
            </a:p>
            <a:p>
              <a:pPr marL="174625" indent="-174625">
                <a:spcBef>
                  <a:spcPct val="50000"/>
                </a:spcBef>
                <a:buFont typeface="Arial" panose="020B0604020202020204" pitchFamily="34" charset="0"/>
                <a:buChar char="•"/>
              </a:pPr>
              <a:r>
                <a:rPr lang="en-US" altLang="zh-CN"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grpSp>
      <p:grpSp>
        <p:nvGrpSpPr>
          <p:cNvPr id="49" name="Group 26"/>
          <p:cNvGrpSpPr/>
          <p:nvPr/>
        </p:nvGrpSpPr>
        <p:grpSpPr>
          <a:xfrm>
            <a:off x="2734743" y="4268072"/>
            <a:ext cx="1360199" cy="519044"/>
            <a:chOff x="6539361" y="2642039"/>
            <a:chExt cx="1289829" cy="492191"/>
          </a:xfrm>
        </p:grpSpPr>
        <p:cxnSp>
          <p:nvCxnSpPr>
            <p:cNvPr id="50" name="Straight Connector 27"/>
            <p:cNvCxnSpPr/>
            <p:nvPr/>
          </p:nvCxnSpPr>
          <p:spPr>
            <a:xfrm>
              <a:off x="6539361" y="2646327"/>
              <a:ext cx="128982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8"/>
            <p:cNvCxnSpPr/>
            <p:nvPr/>
          </p:nvCxnSpPr>
          <p:spPr>
            <a:xfrm>
              <a:off x="7829190" y="2642039"/>
              <a:ext cx="0" cy="492191"/>
            </a:xfrm>
            <a:prstGeom prst="line">
              <a:avLst/>
            </a:prstGeom>
            <a:ln w="19050">
              <a:solidFill>
                <a:schemeClr val="bg1">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52" name="Group 29"/>
          <p:cNvGrpSpPr/>
          <p:nvPr/>
        </p:nvGrpSpPr>
        <p:grpSpPr>
          <a:xfrm>
            <a:off x="4309256" y="3131306"/>
            <a:ext cx="1285884" cy="1941562"/>
            <a:chOff x="8011335" y="3808762"/>
            <a:chExt cx="3843943" cy="1841115"/>
          </a:xfrm>
        </p:grpSpPr>
        <p:sp>
          <p:nvSpPr>
            <p:cNvPr id="53" name="TextBox 52"/>
            <p:cNvSpPr txBox="1"/>
            <p:nvPr/>
          </p:nvSpPr>
          <p:spPr>
            <a:xfrm>
              <a:off x="8011335" y="3808762"/>
              <a:ext cx="1900117" cy="504299"/>
            </a:xfrm>
            <a:prstGeom prst="rect">
              <a:avLst/>
            </a:prstGeom>
            <a:noFill/>
          </p:spPr>
          <p:txBody>
            <a:bodyPr wrap="none" rtlCol="0">
              <a:spAutoFit/>
            </a:bodyPr>
            <a:lstStyle/>
            <a:p>
              <a:pPr>
                <a:lnSpc>
                  <a:spcPct val="130000"/>
                </a:lnSpc>
                <a:spcBef>
                  <a:spcPct val="50000"/>
                </a:spcBef>
              </a:pPr>
              <a:r>
                <a:rPr lang="zh-CN" altLang="en-US" b="1" dirty="0" smtClean="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rPr>
                <a:t>初阶培训</a:t>
              </a:r>
            </a:p>
          </p:txBody>
        </p:sp>
        <p:sp>
          <p:nvSpPr>
            <p:cNvPr id="54" name="Rectangle 31"/>
            <p:cNvSpPr/>
            <p:nvPr/>
          </p:nvSpPr>
          <p:spPr>
            <a:xfrm>
              <a:off x="8011335" y="4336534"/>
              <a:ext cx="3843943" cy="1313343"/>
            </a:xfrm>
            <a:prstGeom prst="rect">
              <a:avLst/>
            </a:prstGeom>
          </p:spPr>
          <p:txBody>
            <a:bodyPr wrap="square">
              <a:spAutoFit/>
            </a:bodyPr>
            <a:lstStyle/>
            <a:p>
              <a:pPr marL="174625" indent="-174625">
                <a:spcBef>
                  <a:spcPct val="50000"/>
                </a:spcBef>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客户服务</a:t>
              </a:r>
            </a:p>
            <a:p>
              <a:pPr marL="174625" indent="-174625">
                <a:spcBef>
                  <a:spcPct val="50000"/>
                </a:spcBef>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沟通技能</a:t>
              </a:r>
            </a:p>
            <a:p>
              <a:pPr marL="174625" indent="-174625">
                <a:spcBef>
                  <a:spcPct val="50000"/>
                </a:spcBef>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面谈技能</a:t>
              </a:r>
              <a:endParaRPr lang="en-US" altLang="zh-CN" sz="1200" dirty="0" smtClean="0">
                <a:latin typeface="微软雅黑" panose="020B0503020204020204" pitchFamily="34" charset="-122"/>
                <a:ea typeface="微软雅黑" panose="020B0503020204020204" pitchFamily="34" charset="-122"/>
              </a:endParaRPr>
            </a:p>
            <a:p>
              <a:pPr marL="174625" indent="-174625">
                <a:spcBef>
                  <a:spcPct val="50000"/>
                </a:spcBef>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产品全面介绍</a:t>
              </a:r>
              <a:endParaRPr lang="en-US" altLang="zh-CN" sz="1200" dirty="0" smtClean="0">
                <a:latin typeface="微软雅黑" panose="020B0503020204020204" pitchFamily="34" charset="-122"/>
                <a:ea typeface="微软雅黑" panose="020B0503020204020204" pitchFamily="34" charset="-122"/>
              </a:endParaRPr>
            </a:p>
            <a:p>
              <a:pPr marL="174625" indent="-174625">
                <a:spcBef>
                  <a:spcPct val="50000"/>
                </a:spcBef>
                <a:buFont typeface="Arial" panose="020B0604020202020204" pitchFamily="34" charset="0"/>
                <a:buChar char="•"/>
              </a:pPr>
              <a:r>
                <a:rPr lang="en-US" altLang="zh-CN" sz="1200" dirty="0" smtClean="0">
                  <a:latin typeface="微软雅黑" panose="020B0503020204020204" pitchFamily="34" charset="-122"/>
                  <a:ea typeface="微软雅黑" panose="020B0503020204020204" pitchFamily="34" charset="-122"/>
                </a:rPr>
                <a:t>……</a:t>
              </a:r>
              <a:endParaRPr lang="zh-CN" altLang="en-US" sz="1200" dirty="0" smtClean="0">
                <a:latin typeface="微软雅黑" panose="020B0503020204020204" pitchFamily="34" charset="-122"/>
                <a:ea typeface="微软雅黑" panose="020B0503020204020204" pitchFamily="34" charset="-122"/>
              </a:endParaRPr>
            </a:p>
          </p:txBody>
        </p:sp>
      </p:grpSp>
      <p:grpSp>
        <p:nvGrpSpPr>
          <p:cNvPr id="55" name="Group 32"/>
          <p:cNvGrpSpPr/>
          <p:nvPr/>
        </p:nvGrpSpPr>
        <p:grpSpPr>
          <a:xfrm>
            <a:off x="4952198" y="1208571"/>
            <a:ext cx="1500199" cy="1935471"/>
            <a:chOff x="7992958" y="3814537"/>
            <a:chExt cx="3173806" cy="1835339"/>
          </a:xfrm>
        </p:grpSpPr>
        <p:sp>
          <p:nvSpPr>
            <p:cNvPr id="56" name="TextBox 55"/>
            <p:cNvSpPr txBox="1"/>
            <p:nvPr/>
          </p:nvSpPr>
          <p:spPr>
            <a:xfrm>
              <a:off x="7992958" y="3814537"/>
              <a:ext cx="1630253" cy="504299"/>
            </a:xfrm>
            <a:prstGeom prst="rect">
              <a:avLst/>
            </a:prstGeom>
            <a:noFill/>
          </p:spPr>
          <p:txBody>
            <a:bodyPr wrap="none" rtlCol="0">
              <a:spAutoFit/>
            </a:bodyPr>
            <a:lstStyle/>
            <a:p>
              <a:pPr>
                <a:lnSpc>
                  <a:spcPct val="130000"/>
                </a:lnSpc>
                <a:spcBef>
                  <a:spcPct val="50000"/>
                </a:spcBef>
              </a:pPr>
              <a:r>
                <a:rPr lang="zh-CN" altLang="en-US" b="1" dirty="0" smtClean="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rPr>
                <a:t>高阶培训</a:t>
              </a:r>
            </a:p>
          </p:txBody>
        </p:sp>
        <p:sp>
          <p:nvSpPr>
            <p:cNvPr id="57" name="Rectangle 34"/>
            <p:cNvSpPr/>
            <p:nvPr/>
          </p:nvSpPr>
          <p:spPr>
            <a:xfrm>
              <a:off x="8011335" y="4336533"/>
              <a:ext cx="3155429" cy="1313343"/>
            </a:xfrm>
            <a:prstGeom prst="rect">
              <a:avLst/>
            </a:prstGeom>
          </p:spPr>
          <p:txBody>
            <a:bodyPr wrap="square">
              <a:spAutoFit/>
            </a:bodyPr>
            <a:lstStyle/>
            <a:p>
              <a:pPr marL="174625" indent="-174625">
                <a:spcBef>
                  <a:spcPct val="50000"/>
                </a:spcBef>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投顾能力</a:t>
              </a:r>
              <a:endParaRPr lang="en-US" altLang="zh-CN" sz="1200" dirty="0" smtClean="0">
                <a:latin typeface="微软雅黑" panose="020B0503020204020204" pitchFamily="34" charset="-122"/>
                <a:ea typeface="微软雅黑" panose="020B0503020204020204" pitchFamily="34" charset="-122"/>
              </a:endParaRPr>
            </a:p>
            <a:p>
              <a:pPr marL="174625" indent="-174625">
                <a:spcBef>
                  <a:spcPct val="50000"/>
                </a:spcBef>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机构业务</a:t>
              </a:r>
            </a:p>
            <a:p>
              <a:pPr marL="174625" indent="-174625">
                <a:spcBef>
                  <a:spcPct val="50000"/>
                </a:spcBef>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资产配置</a:t>
              </a:r>
              <a:endParaRPr lang="en-US" altLang="zh-CN" sz="1200" dirty="0" smtClean="0">
                <a:latin typeface="微软雅黑" panose="020B0503020204020204" pitchFamily="34" charset="-122"/>
                <a:ea typeface="微软雅黑" panose="020B0503020204020204" pitchFamily="34" charset="-122"/>
              </a:endParaRPr>
            </a:p>
            <a:p>
              <a:pPr marL="174625" indent="-174625">
                <a:spcBef>
                  <a:spcPct val="50000"/>
                </a:spcBef>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期权交易</a:t>
              </a:r>
              <a:endParaRPr lang="en-US" altLang="zh-CN" sz="1200" dirty="0" smtClean="0">
                <a:latin typeface="微软雅黑" panose="020B0503020204020204" pitchFamily="34" charset="-122"/>
                <a:ea typeface="微软雅黑" panose="020B0503020204020204" pitchFamily="34" charset="-122"/>
              </a:endParaRPr>
            </a:p>
            <a:p>
              <a:pPr marL="174625" indent="-174625">
                <a:spcBef>
                  <a:spcPct val="50000"/>
                </a:spcBef>
                <a:buFont typeface="Arial" panose="020B0604020202020204" pitchFamily="34" charset="0"/>
                <a:buChar char="•"/>
              </a:pPr>
              <a:r>
                <a:rPr lang="en-US" altLang="zh-CN" sz="1200" dirty="0" smtClean="0">
                  <a:latin typeface="微软雅黑" panose="020B0503020204020204" pitchFamily="34" charset="-122"/>
                  <a:ea typeface="微软雅黑" panose="020B0503020204020204" pitchFamily="34" charset="-122"/>
                </a:rPr>
                <a:t>......</a:t>
              </a:r>
              <a:endParaRPr lang="zh-CN" altLang="en-US" sz="1200" dirty="0" smtClean="0">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rot="10800000">
            <a:off x="1502324" y="1215217"/>
            <a:ext cx="1092419" cy="5357849"/>
            <a:chOff x="1594612" y="1186217"/>
            <a:chExt cx="1142028" cy="5601163"/>
          </a:xfrm>
        </p:grpSpPr>
        <p:sp>
          <p:nvSpPr>
            <p:cNvPr id="59" name="Rectangle 36"/>
            <p:cNvSpPr/>
            <p:nvPr/>
          </p:nvSpPr>
          <p:spPr>
            <a:xfrm>
              <a:off x="1748238" y="1339843"/>
              <a:ext cx="811227" cy="4083505"/>
            </a:xfrm>
            <a:prstGeom prst="rect">
              <a:avLst/>
            </a:prstGeom>
            <a:noFill/>
            <a:ln w="19050">
              <a:solidFill>
                <a:srgbClr val="00479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0" name="Group 37"/>
            <p:cNvGrpSpPr/>
            <p:nvPr/>
          </p:nvGrpSpPr>
          <p:grpSpPr>
            <a:xfrm>
              <a:off x="1748238" y="5682101"/>
              <a:ext cx="811227" cy="1105279"/>
              <a:chOff x="5674859" y="5586622"/>
              <a:chExt cx="769258" cy="1048098"/>
            </a:xfrm>
            <a:solidFill>
              <a:srgbClr val="C00000"/>
            </a:solidFill>
          </p:grpSpPr>
          <p:sp>
            <p:nvSpPr>
              <p:cNvPr id="96" name="Isosceles Triangle 73"/>
              <p:cNvSpPr/>
              <p:nvPr/>
            </p:nvSpPr>
            <p:spPr>
              <a:xfrm flipV="1">
                <a:off x="5674859" y="5586622"/>
                <a:ext cx="769258" cy="1048098"/>
              </a:xfrm>
              <a:prstGeom prst="triangl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Isosceles Triangle 7"/>
              <p:cNvSpPr/>
              <p:nvPr/>
            </p:nvSpPr>
            <p:spPr>
              <a:xfrm flipV="1">
                <a:off x="5882403" y="6097350"/>
                <a:ext cx="354170" cy="537369"/>
              </a:xfrm>
              <a:custGeom>
                <a:avLst/>
                <a:gdLst>
                  <a:gd name="connsiteX0" fmla="*/ 0 w 354170"/>
                  <a:gd name="connsiteY0" fmla="*/ 479252 h 479252"/>
                  <a:gd name="connsiteX1" fmla="*/ 177085 w 354170"/>
                  <a:gd name="connsiteY1" fmla="*/ 0 h 479252"/>
                  <a:gd name="connsiteX2" fmla="*/ 354170 w 354170"/>
                  <a:gd name="connsiteY2" fmla="*/ 479252 h 479252"/>
                  <a:gd name="connsiteX3" fmla="*/ 0 w 354170"/>
                  <a:gd name="connsiteY3" fmla="*/ 479252 h 479252"/>
                  <a:gd name="connsiteX0-1" fmla="*/ 0 w 354170"/>
                  <a:gd name="connsiteY0-2" fmla="*/ 479252 h 537369"/>
                  <a:gd name="connsiteX1-3" fmla="*/ 177085 w 354170"/>
                  <a:gd name="connsiteY1-4" fmla="*/ 0 h 537369"/>
                  <a:gd name="connsiteX2-5" fmla="*/ 354170 w 354170"/>
                  <a:gd name="connsiteY2-6" fmla="*/ 479252 h 537369"/>
                  <a:gd name="connsiteX3-7" fmla="*/ 173116 w 354170"/>
                  <a:gd name="connsiteY3-8" fmla="*/ 537369 h 537369"/>
                  <a:gd name="connsiteX4" fmla="*/ 0 w 354170"/>
                  <a:gd name="connsiteY4" fmla="*/ 479252 h 53736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4170" h="537369">
                    <a:moveTo>
                      <a:pt x="0" y="479252"/>
                    </a:moveTo>
                    <a:lnTo>
                      <a:pt x="177085" y="0"/>
                    </a:lnTo>
                    <a:lnTo>
                      <a:pt x="354170" y="479252"/>
                    </a:lnTo>
                    <a:cubicBezTo>
                      <a:pt x="289056" y="480368"/>
                      <a:pt x="238230" y="536253"/>
                      <a:pt x="173116" y="537369"/>
                    </a:cubicBezTo>
                    <a:lnTo>
                      <a:pt x="0" y="479252"/>
                    </a:lnTo>
                    <a:close/>
                  </a:path>
                </a:pathLst>
              </a:cu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Oval 38"/>
            <p:cNvSpPr/>
            <p:nvPr/>
          </p:nvSpPr>
          <p:spPr>
            <a:xfrm>
              <a:off x="2055490" y="5322219"/>
              <a:ext cx="209857" cy="209857"/>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2" name="Straight Connector 39"/>
            <p:cNvCxnSpPr>
              <a:endCxn id="81" idx="7"/>
            </p:cNvCxnSpPr>
            <p:nvPr/>
          </p:nvCxnSpPr>
          <p:spPr>
            <a:xfrm flipH="1">
              <a:off x="1822588" y="1374519"/>
              <a:ext cx="683691" cy="457674"/>
            </a:xfrm>
            <a:prstGeom prst="line">
              <a:avLst/>
            </a:prstGeom>
            <a:solidFill>
              <a:srgbClr val="C00000"/>
            </a:solidFill>
            <a:ln w="19050">
              <a:solidFill>
                <a:srgbClr val="033163"/>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40"/>
            <p:cNvCxnSpPr>
              <a:endCxn id="85" idx="7"/>
            </p:cNvCxnSpPr>
            <p:nvPr/>
          </p:nvCxnSpPr>
          <p:spPr>
            <a:xfrm flipH="1">
              <a:off x="2229361" y="1858627"/>
              <a:ext cx="238310" cy="217260"/>
            </a:xfrm>
            <a:prstGeom prst="line">
              <a:avLst/>
            </a:prstGeom>
            <a:solidFill>
              <a:srgbClr val="C00000"/>
            </a:solidFill>
            <a:ln w="19050">
              <a:solidFill>
                <a:srgbClr val="033163"/>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41"/>
            <p:cNvCxnSpPr>
              <a:endCxn id="85" idx="5"/>
            </p:cNvCxnSpPr>
            <p:nvPr/>
          </p:nvCxnSpPr>
          <p:spPr>
            <a:xfrm flipH="1" flipV="1">
              <a:off x="2229361" y="2293147"/>
              <a:ext cx="230392" cy="275358"/>
            </a:xfrm>
            <a:prstGeom prst="line">
              <a:avLst/>
            </a:prstGeom>
            <a:solidFill>
              <a:srgbClr val="C00000"/>
            </a:solidFill>
            <a:ln w="19050">
              <a:solidFill>
                <a:srgbClr val="033163"/>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42"/>
            <p:cNvCxnSpPr>
              <a:stCxn id="85" idx="1"/>
            </p:cNvCxnSpPr>
            <p:nvPr/>
          </p:nvCxnSpPr>
          <p:spPr>
            <a:xfrm flipH="1" flipV="1">
              <a:off x="1748239" y="1872452"/>
              <a:ext cx="263862" cy="203435"/>
            </a:xfrm>
            <a:prstGeom prst="line">
              <a:avLst/>
            </a:prstGeom>
            <a:solidFill>
              <a:srgbClr val="C00000"/>
            </a:solidFill>
            <a:ln w="19050">
              <a:solidFill>
                <a:srgbClr val="033163"/>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43"/>
            <p:cNvCxnSpPr>
              <a:stCxn id="88" idx="7"/>
            </p:cNvCxnSpPr>
            <p:nvPr/>
          </p:nvCxnSpPr>
          <p:spPr>
            <a:xfrm flipV="1">
              <a:off x="1822588" y="2224956"/>
              <a:ext cx="246366" cy="385719"/>
            </a:xfrm>
            <a:prstGeom prst="line">
              <a:avLst/>
            </a:prstGeom>
            <a:solidFill>
              <a:srgbClr val="C00000"/>
            </a:solidFill>
            <a:ln w="19050">
              <a:solidFill>
                <a:srgbClr val="033163"/>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44"/>
            <p:cNvCxnSpPr>
              <a:stCxn id="87" idx="1"/>
            </p:cNvCxnSpPr>
            <p:nvPr/>
          </p:nvCxnSpPr>
          <p:spPr>
            <a:xfrm flipH="1" flipV="1">
              <a:off x="2098643" y="3035758"/>
              <a:ext cx="369647" cy="120311"/>
            </a:xfrm>
            <a:prstGeom prst="line">
              <a:avLst/>
            </a:prstGeom>
            <a:solidFill>
              <a:srgbClr val="C00000"/>
            </a:solidFill>
            <a:ln w="19050">
              <a:solidFill>
                <a:srgbClr val="033163"/>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45"/>
            <p:cNvCxnSpPr>
              <a:stCxn id="86" idx="7"/>
            </p:cNvCxnSpPr>
            <p:nvPr/>
          </p:nvCxnSpPr>
          <p:spPr>
            <a:xfrm flipV="1">
              <a:off x="1839728" y="3050592"/>
              <a:ext cx="213347" cy="434431"/>
            </a:xfrm>
            <a:prstGeom prst="line">
              <a:avLst/>
            </a:prstGeom>
            <a:solidFill>
              <a:srgbClr val="C00000"/>
            </a:solidFill>
            <a:ln w="19050">
              <a:solidFill>
                <a:srgbClr val="033163"/>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46"/>
            <p:cNvCxnSpPr/>
            <p:nvPr/>
          </p:nvCxnSpPr>
          <p:spPr>
            <a:xfrm flipH="1" flipV="1">
              <a:off x="1732282" y="2729205"/>
              <a:ext cx="355275" cy="293516"/>
            </a:xfrm>
            <a:prstGeom prst="line">
              <a:avLst/>
            </a:prstGeom>
            <a:solidFill>
              <a:srgbClr val="C00000"/>
            </a:solidFill>
            <a:ln w="19050">
              <a:solidFill>
                <a:srgbClr val="033163"/>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47"/>
            <p:cNvCxnSpPr/>
            <p:nvPr/>
          </p:nvCxnSpPr>
          <p:spPr>
            <a:xfrm flipV="1">
              <a:off x="2120731" y="2591526"/>
              <a:ext cx="438991" cy="384853"/>
            </a:xfrm>
            <a:prstGeom prst="line">
              <a:avLst/>
            </a:prstGeom>
            <a:solidFill>
              <a:srgbClr val="C00000"/>
            </a:solidFill>
            <a:ln w="19050">
              <a:solidFill>
                <a:srgbClr val="033163"/>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48"/>
            <p:cNvCxnSpPr>
              <a:stCxn id="86" idx="6"/>
            </p:cNvCxnSpPr>
            <p:nvPr/>
          </p:nvCxnSpPr>
          <p:spPr>
            <a:xfrm flipV="1">
              <a:off x="1880633" y="3294507"/>
              <a:ext cx="710560" cy="289271"/>
            </a:xfrm>
            <a:prstGeom prst="line">
              <a:avLst/>
            </a:prstGeom>
            <a:solidFill>
              <a:srgbClr val="C00000"/>
            </a:solidFill>
            <a:ln w="19050">
              <a:solidFill>
                <a:srgbClr val="033163"/>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49"/>
            <p:cNvCxnSpPr>
              <a:stCxn id="94" idx="1"/>
            </p:cNvCxnSpPr>
            <p:nvPr/>
          </p:nvCxnSpPr>
          <p:spPr>
            <a:xfrm flipH="1" flipV="1">
              <a:off x="1778355" y="3650446"/>
              <a:ext cx="164414" cy="373251"/>
            </a:xfrm>
            <a:prstGeom prst="line">
              <a:avLst/>
            </a:prstGeom>
            <a:solidFill>
              <a:srgbClr val="C00000"/>
            </a:solidFill>
            <a:ln w="19050">
              <a:solidFill>
                <a:srgbClr val="033163"/>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50"/>
            <p:cNvCxnSpPr>
              <a:stCxn id="94" idx="3"/>
            </p:cNvCxnSpPr>
            <p:nvPr/>
          </p:nvCxnSpPr>
          <p:spPr>
            <a:xfrm flipV="1">
              <a:off x="1942769" y="3828514"/>
              <a:ext cx="586219" cy="392693"/>
            </a:xfrm>
            <a:prstGeom prst="line">
              <a:avLst/>
            </a:prstGeom>
            <a:solidFill>
              <a:srgbClr val="C00000"/>
            </a:solidFill>
            <a:ln w="19050">
              <a:solidFill>
                <a:srgbClr val="033163"/>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51"/>
            <p:cNvCxnSpPr>
              <a:stCxn id="91" idx="1"/>
            </p:cNvCxnSpPr>
            <p:nvPr/>
          </p:nvCxnSpPr>
          <p:spPr>
            <a:xfrm flipH="1" flipV="1">
              <a:off x="2145486" y="4716000"/>
              <a:ext cx="339784" cy="51335"/>
            </a:xfrm>
            <a:prstGeom prst="line">
              <a:avLst/>
            </a:prstGeom>
            <a:solidFill>
              <a:srgbClr val="C00000"/>
            </a:solidFill>
            <a:ln w="19050">
              <a:solidFill>
                <a:srgbClr val="033163"/>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52"/>
            <p:cNvCxnSpPr/>
            <p:nvPr/>
          </p:nvCxnSpPr>
          <p:spPr>
            <a:xfrm flipH="1">
              <a:off x="1810893" y="4688775"/>
              <a:ext cx="244595" cy="654746"/>
            </a:xfrm>
            <a:prstGeom prst="line">
              <a:avLst/>
            </a:prstGeom>
            <a:solidFill>
              <a:srgbClr val="C00000"/>
            </a:solidFill>
            <a:ln w="19050">
              <a:solidFill>
                <a:srgbClr val="033163"/>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53"/>
            <p:cNvCxnSpPr/>
            <p:nvPr/>
          </p:nvCxnSpPr>
          <p:spPr>
            <a:xfrm flipH="1" flipV="1">
              <a:off x="2129792" y="4780156"/>
              <a:ext cx="399196" cy="578455"/>
            </a:xfrm>
            <a:prstGeom prst="line">
              <a:avLst/>
            </a:prstGeom>
            <a:solidFill>
              <a:srgbClr val="C00000"/>
            </a:solidFill>
            <a:ln w="19050">
              <a:solidFill>
                <a:srgbClr val="033163"/>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54"/>
            <p:cNvCxnSpPr/>
            <p:nvPr/>
          </p:nvCxnSpPr>
          <p:spPr>
            <a:xfrm flipV="1">
              <a:off x="2088650" y="3907335"/>
              <a:ext cx="378506" cy="776685"/>
            </a:xfrm>
            <a:prstGeom prst="line">
              <a:avLst/>
            </a:prstGeom>
            <a:solidFill>
              <a:srgbClr val="C00000"/>
            </a:solidFill>
            <a:ln w="19050">
              <a:solidFill>
                <a:srgbClr val="033163"/>
              </a:solidFill>
              <a:prstDash val="dashDot"/>
            </a:ln>
          </p:spPr>
          <p:style>
            <a:lnRef idx="1">
              <a:schemeClr val="accent1"/>
            </a:lnRef>
            <a:fillRef idx="0">
              <a:schemeClr val="accent1"/>
            </a:fillRef>
            <a:effectRef idx="0">
              <a:schemeClr val="accent1"/>
            </a:effectRef>
            <a:fontRef idx="minor">
              <a:schemeClr val="tx1"/>
            </a:fontRef>
          </p:style>
        </p:cxnSp>
        <p:sp>
          <p:nvSpPr>
            <p:cNvPr id="78" name="Oval 55"/>
            <p:cNvSpPr/>
            <p:nvPr/>
          </p:nvSpPr>
          <p:spPr>
            <a:xfrm>
              <a:off x="1594612" y="1186217"/>
              <a:ext cx="307252" cy="307252"/>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Oval 56"/>
            <p:cNvSpPr/>
            <p:nvPr/>
          </p:nvSpPr>
          <p:spPr>
            <a:xfrm>
              <a:off x="2390858" y="1190016"/>
              <a:ext cx="307252" cy="307252"/>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Oval 57"/>
            <p:cNvSpPr/>
            <p:nvPr/>
          </p:nvSpPr>
          <p:spPr>
            <a:xfrm>
              <a:off x="2429062" y="1682965"/>
              <a:ext cx="230843" cy="230843"/>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Oval 58"/>
            <p:cNvSpPr/>
            <p:nvPr/>
          </p:nvSpPr>
          <p:spPr>
            <a:xfrm>
              <a:off x="1625552" y="1798386"/>
              <a:ext cx="230843" cy="230843"/>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Oval 59"/>
            <p:cNvSpPr/>
            <p:nvPr/>
          </p:nvSpPr>
          <p:spPr>
            <a:xfrm>
              <a:off x="2048923" y="1228218"/>
              <a:ext cx="209857" cy="209857"/>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Oval 60"/>
            <p:cNvSpPr/>
            <p:nvPr/>
          </p:nvSpPr>
          <p:spPr>
            <a:xfrm>
              <a:off x="1594612" y="5208946"/>
              <a:ext cx="307252" cy="307252"/>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Oval 61"/>
            <p:cNvSpPr/>
            <p:nvPr/>
          </p:nvSpPr>
          <p:spPr>
            <a:xfrm>
              <a:off x="2375877" y="5208945"/>
              <a:ext cx="307252" cy="307252"/>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Oval 62"/>
            <p:cNvSpPr/>
            <p:nvPr/>
          </p:nvSpPr>
          <p:spPr>
            <a:xfrm>
              <a:off x="1967105" y="2030891"/>
              <a:ext cx="307252" cy="307252"/>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Oval 63"/>
            <p:cNvSpPr/>
            <p:nvPr/>
          </p:nvSpPr>
          <p:spPr>
            <a:xfrm>
              <a:off x="1601314" y="3444118"/>
              <a:ext cx="279320" cy="279320"/>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Oval 64"/>
            <p:cNvSpPr/>
            <p:nvPr/>
          </p:nvSpPr>
          <p:spPr>
            <a:xfrm>
              <a:off x="2434484" y="3122263"/>
              <a:ext cx="230843" cy="230843"/>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Oval 65"/>
            <p:cNvSpPr/>
            <p:nvPr/>
          </p:nvSpPr>
          <p:spPr>
            <a:xfrm>
              <a:off x="1625552" y="2576869"/>
              <a:ext cx="230843" cy="230843"/>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Oval 66"/>
            <p:cNvSpPr/>
            <p:nvPr/>
          </p:nvSpPr>
          <p:spPr>
            <a:xfrm>
              <a:off x="2406491" y="3699199"/>
              <a:ext cx="307252" cy="307252"/>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Oval 67"/>
            <p:cNvSpPr/>
            <p:nvPr/>
          </p:nvSpPr>
          <p:spPr>
            <a:xfrm>
              <a:off x="2429388" y="2406641"/>
              <a:ext cx="307252" cy="307252"/>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Oval 68"/>
            <p:cNvSpPr/>
            <p:nvPr/>
          </p:nvSpPr>
          <p:spPr>
            <a:xfrm>
              <a:off x="2454536" y="4736601"/>
              <a:ext cx="209857" cy="209857"/>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Oval 69"/>
            <p:cNvSpPr/>
            <p:nvPr/>
          </p:nvSpPr>
          <p:spPr>
            <a:xfrm>
              <a:off x="1658290" y="4293220"/>
              <a:ext cx="209857" cy="209857"/>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Oval 70"/>
            <p:cNvSpPr/>
            <p:nvPr/>
          </p:nvSpPr>
          <p:spPr>
            <a:xfrm>
              <a:off x="1901864" y="4469755"/>
              <a:ext cx="371775" cy="371775"/>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Oval 71"/>
            <p:cNvSpPr/>
            <p:nvPr/>
          </p:nvSpPr>
          <p:spPr>
            <a:xfrm>
              <a:off x="1901864" y="3982792"/>
              <a:ext cx="279320" cy="279320"/>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Oval 72"/>
            <p:cNvSpPr/>
            <p:nvPr/>
          </p:nvSpPr>
          <p:spPr>
            <a:xfrm>
              <a:off x="1937736" y="2853216"/>
              <a:ext cx="307252" cy="307252"/>
            </a:xfrm>
            <a:prstGeom prst="ellipse">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68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9" name="Text Box 5"/>
          <p:cNvSpPr txBox="1">
            <a:spLocks noChangeArrowheads="1"/>
          </p:cNvSpPr>
          <p:nvPr/>
        </p:nvSpPr>
        <p:spPr bwMode="auto">
          <a:xfrm>
            <a:off x="3237686" y="5897087"/>
            <a:ext cx="1428760" cy="461665"/>
          </a:xfrm>
          <a:prstGeom prst="rect">
            <a:avLst/>
          </a:prstGeom>
          <a:noFill/>
          <a:ln w="9525">
            <a:noFill/>
            <a:miter lim="800000"/>
          </a:ln>
        </p:spPr>
        <p:txBody>
          <a:bodyPr wrap="square">
            <a:spAutoFit/>
          </a:bodyPr>
          <a:lstStyle/>
          <a:p>
            <a:pPr>
              <a:spcBef>
                <a:spcPct val="50000"/>
              </a:spcBef>
            </a:pPr>
            <a:r>
              <a:rPr lang="zh-CN" altLang="en-US" b="1" dirty="0" smtClean="0">
                <a:solidFill>
                  <a:srgbClr val="004796"/>
                </a:solidFill>
                <a:latin typeface="微软雅黑" panose="020B0503020204020204" pitchFamily="34" charset="-122"/>
                <a:ea typeface="微软雅黑" panose="020B0503020204020204" pitchFamily="34" charset="-122"/>
              </a:rPr>
              <a:t>公司文化</a:t>
            </a:r>
            <a:endParaRPr lang="zh-CN" altLang="en-US" b="1" dirty="0">
              <a:solidFill>
                <a:srgbClr val="004796"/>
              </a:solidFill>
              <a:latin typeface="微软雅黑" panose="020B0503020204020204" pitchFamily="34" charset="-122"/>
              <a:ea typeface="微软雅黑" panose="020B0503020204020204" pitchFamily="34" charset="-122"/>
            </a:endParaRPr>
          </a:p>
        </p:txBody>
      </p:sp>
      <p:sp>
        <p:nvSpPr>
          <p:cNvPr id="100" name="Text Box 5"/>
          <p:cNvSpPr txBox="1">
            <a:spLocks noChangeArrowheads="1"/>
          </p:cNvSpPr>
          <p:nvPr/>
        </p:nvSpPr>
        <p:spPr bwMode="auto">
          <a:xfrm>
            <a:off x="2666182" y="4287050"/>
            <a:ext cx="1428760" cy="461665"/>
          </a:xfrm>
          <a:prstGeom prst="rect">
            <a:avLst/>
          </a:prstGeom>
          <a:noFill/>
          <a:ln w="9525">
            <a:noFill/>
            <a:miter lim="800000"/>
          </a:ln>
        </p:spPr>
        <p:txBody>
          <a:bodyPr wrap="square">
            <a:spAutoFit/>
          </a:bodyPr>
          <a:lstStyle/>
          <a:p>
            <a:pPr>
              <a:spcBef>
                <a:spcPct val="50000"/>
              </a:spcBef>
            </a:pPr>
            <a:r>
              <a:rPr lang="zh-CN" altLang="en-US" b="1" dirty="0" smtClean="0">
                <a:solidFill>
                  <a:srgbClr val="004796"/>
                </a:solidFill>
                <a:latin typeface="微软雅黑" panose="020B0503020204020204" pitchFamily="34" charset="-122"/>
                <a:ea typeface="微软雅黑" panose="020B0503020204020204" pitchFamily="34" charset="-122"/>
              </a:rPr>
              <a:t>专业营销</a:t>
            </a:r>
            <a:endParaRPr lang="zh-CN" altLang="en-US" b="1" dirty="0">
              <a:solidFill>
                <a:srgbClr val="004796"/>
              </a:solidFill>
              <a:latin typeface="微软雅黑" panose="020B0503020204020204" pitchFamily="34" charset="-122"/>
              <a:ea typeface="微软雅黑" panose="020B0503020204020204" pitchFamily="34" charset="-122"/>
            </a:endParaRPr>
          </a:p>
        </p:txBody>
      </p:sp>
      <p:sp>
        <p:nvSpPr>
          <p:cNvPr id="101" name="Text Box 5"/>
          <p:cNvSpPr txBox="1">
            <a:spLocks noChangeArrowheads="1"/>
          </p:cNvSpPr>
          <p:nvPr/>
        </p:nvSpPr>
        <p:spPr bwMode="auto">
          <a:xfrm>
            <a:off x="2951934" y="2001034"/>
            <a:ext cx="1428760" cy="461665"/>
          </a:xfrm>
          <a:prstGeom prst="rect">
            <a:avLst/>
          </a:prstGeom>
          <a:noFill/>
          <a:ln w="9525">
            <a:noFill/>
            <a:miter lim="800000"/>
          </a:ln>
        </p:spPr>
        <p:txBody>
          <a:bodyPr wrap="square">
            <a:spAutoFit/>
          </a:bodyPr>
          <a:lstStyle/>
          <a:p>
            <a:pPr>
              <a:spcBef>
                <a:spcPct val="50000"/>
              </a:spcBef>
            </a:pPr>
            <a:r>
              <a:rPr lang="zh-CN" altLang="en-US" b="1" dirty="0" smtClean="0">
                <a:solidFill>
                  <a:srgbClr val="004796"/>
                </a:solidFill>
                <a:latin typeface="微软雅黑" panose="020B0503020204020204" pitchFamily="34" charset="-122"/>
                <a:ea typeface="微软雅黑" panose="020B0503020204020204" pitchFamily="34" charset="-122"/>
              </a:rPr>
              <a:t>专业技能</a:t>
            </a:r>
            <a:endParaRPr lang="zh-CN" altLang="en-US" b="1" dirty="0">
              <a:solidFill>
                <a:srgbClr val="004796"/>
              </a:solidFill>
              <a:latin typeface="微软雅黑" panose="020B0503020204020204" pitchFamily="34" charset="-122"/>
              <a:ea typeface="微软雅黑" panose="020B0503020204020204" pitchFamily="34" charset="-122"/>
            </a:endParaRPr>
          </a:p>
        </p:txBody>
      </p:sp>
      <p:sp>
        <p:nvSpPr>
          <p:cNvPr id="102" name="Text Box 16"/>
          <p:cNvSpPr txBox="1">
            <a:spLocks noChangeArrowheads="1"/>
          </p:cNvSpPr>
          <p:nvPr/>
        </p:nvSpPr>
        <p:spPr bwMode="auto">
          <a:xfrm>
            <a:off x="523042" y="2429662"/>
            <a:ext cx="785818" cy="2708434"/>
          </a:xfrm>
          <a:prstGeom prst="rect">
            <a:avLst/>
          </a:prstGeom>
          <a:noFill/>
          <a:ln w="9525">
            <a:noFill/>
            <a:miter lim="800000"/>
          </a:ln>
        </p:spPr>
        <p:txBody>
          <a:bodyPr wrap="square">
            <a:spAutoFit/>
          </a:bodyPr>
          <a:lstStyle/>
          <a:p>
            <a:pPr algn="ctr">
              <a:lnSpc>
                <a:spcPts val="1200"/>
              </a:lnSpc>
              <a:spcBef>
                <a:spcPct val="50000"/>
              </a:spcBef>
            </a:pPr>
            <a:r>
              <a:rPr lang="zh-CN" altLang="en-US" sz="2000" dirty="0" smtClean="0">
                <a:latin typeface="微软雅黑" panose="020B0503020204020204" pitchFamily="34" charset="-122"/>
                <a:ea typeface="微软雅黑" panose="020B0503020204020204" pitchFamily="34" charset="-122"/>
              </a:rPr>
              <a:t>线</a:t>
            </a:r>
            <a:endParaRPr lang="en-US" altLang="zh-CN" sz="2000" dirty="0" smtClean="0">
              <a:latin typeface="微软雅黑" panose="020B0503020204020204" pitchFamily="34" charset="-122"/>
              <a:ea typeface="微软雅黑" panose="020B0503020204020204" pitchFamily="34" charset="-122"/>
            </a:endParaRPr>
          </a:p>
          <a:p>
            <a:pPr algn="ctr">
              <a:lnSpc>
                <a:spcPts val="1200"/>
              </a:lnSpc>
              <a:spcBef>
                <a:spcPct val="50000"/>
              </a:spcBef>
            </a:pPr>
            <a:r>
              <a:rPr lang="zh-CN" altLang="en-US" sz="2000" dirty="0" smtClean="0">
                <a:latin typeface="微软雅黑" panose="020B0503020204020204" pitchFamily="34" charset="-122"/>
                <a:ea typeface="微软雅黑" panose="020B0503020204020204" pitchFamily="34" charset="-122"/>
              </a:rPr>
              <a:t>上</a:t>
            </a:r>
            <a:endParaRPr lang="en-US" altLang="zh-CN" sz="2000" dirty="0" smtClean="0">
              <a:latin typeface="微软雅黑" panose="020B0503020204020204" pitchFamily="34" charset="-122"/>
              <a:ea typeface="微软雅黑" panose="020B0503020204020204" pitchFamily="34" charset="-122"/>
            </a:endParaRPr>
          </a:p>
          <a:p>
            <a:pPr algn="ctr">
              <a:lnSpc>
                <a:spcPts val="1200"/>
              </a:lnSpc>
              <a:spcBef>
                <a:spcPct val="50000"/>
              </a:spcBef>
            </a:pPr>
            <a:r>
              <a:rPr lang="zh-CN" altLang="en-US" sz="2000" dirty="0" smtClean="0">
                <a:latin typeface="微软雅黑" panose="020B0503020204020204" pitchFamily="34" charset="-122"/>
                <a:ea typeface="微软雅黑" panose="020B0503020204020204" pitchFamily="34" charset="-122"/>
              </a:rPr>
              <a:t>学</a:t>
            </a:r>
            <a:endParaRPr lang="en-US" altLang="zh-CN" sz="2000" dirty="0" smtClean="0">
              <a:latin typeface="微软雅黑" panose="020B0503020204020204" pitchFamily="34" charset="-122"/>
              <a:ea typeface="微软雅黑" panose="020B0503020204020204" pitchFamily="34" charset="-122"/>
            </a:endParaRPr>
          </a:p>
          <a:p>
            <a:pPr algn="ctr">
              <a:lnSpc>
                <a:spcPts val="1200"/>
              </a:lnSpc>
              <a:spcBef>
                <a:spcPct val="50000"/>
              </a:spcBef>
            </a:pPr>
            <a:r>
              <a:rPr lang="zh-CN" altLang="en-US" sz="2000" dirty="0" smtClean="0">
                <a:latin typeface="微软雅黑" panose="020B0503020204020204" pitchFamily="34" charset="-122"/>
                <a:ea typeface="微软雅黑" panose="020B0503020204020204" pitchFamily="34" charset="-122"/>
              </a:rPr>
              <a:t>习</a:t>
            </a:r>
            <a:endParaRPr lang="en-US" altLang="zh-CN" sz="2000" dirty="0" smtClean="0">
              <a:latin typeface="微软雅黑" panose="020B0503020204020204" pitchFamily="34" charset="-122"/>
              <a:ea typeface="微软雅黑" panose="020B0503020204020204" pitchFamily="34" charset="-122"/>
            </a:endParaRPr>
          </a:p>
          <a:p>
            <a:pPr algn="ctr">
              <a:lnSpc>
                <a:spcPts val="1200"/>
              </a:lnSpc>
              <a:spcBef>
                <a:spcPct val="50000"/>
              </a:spcBef>
            </a:pPr>
            <a:r>
              <a:rPr lang="en-US" altLang="zh-CN" sz="2000" dirty="0" smtClean="0">
                <a:latin typeface="微软雅黑" panose="020B0503020204020204" pitchFamily="34" charset="-122"/>
                <a:ea typeface="微软雅黑" panose="020B0503020204020204" pitchFamily="34" charset="-122"/>
              </a:rPr>
              <a:t>+</a:t>
            </a:r>
          </a:p>
          <a:p>
            <a:pPr algn="ctr">
              <a:lnSpc>
                <a:spcPts val="1200"/>
              </a:lnSpc>
              <a:spcBef>
                <a:spcPct val="50000"/>
              </a:spcBef>
            </a:pPr>
            <a:r>
              <a:rPr lang="zh-CN" altLang="en-US" sz="2000" dirty="0" smtClean="0">
                <a:latin typeface="微软雅黑" panose="020B0503020204020204" pitchFamily="34" charset="-122"/>
                <a:ea typeface="微软雅黑" panose="020B0503020204020204" pitchFamily="34" charset="-122"/>
              </a:rPr>
              <a:t>线</a:t>
            </a:r>
            <a:endParaRPr lang="en-US" altLang="zh-CN" sz="2000" dirty="0" smtClean="0">
              <a:latin typeface="微软雅黑" panose="020B0503020204020204" pitchFamily="34" charset="-122"/>
              <a:ea typeface="微软雅黑" panose="020B0503020204020204" pitchFamily="34" charset="-122"/>
            </a:endParaRPr>
          </a:p>
          <a:p>
            <a:pPr algn="ctr">
              <a:lnSpc>
                <a:spcPts val="1200"/>
              </a:lnSpc>
              <a:spcBef>
                <a:spcPct val="50000"/>
              </a:spcBef>
            </a:pPr>
            <a:r>
              <a:rPr lang="zh-CN" altLang="en-US" sz="2000" dirty="0" smtClean="0">
                <a:latin typeface="微软雅黑" panose="020B0503020204020204" pitchFamily="34" charset="-122"/>
                <a:ea typeface="微软雅黑" panose="020B0503020204020204" pitchFamily="34" charset="-122"/>
              </a:rPr>
              <a:t>下</a:t>
            </a:r>
            <a:endParaRPr lang="en-US" altLang="zh-CN" sz="2000" dirty="0" smtClean="0">
              <a:latin typeface="微软雅黑" panose="020B0503020204020204" pitchFamily="34" charset="-122"/>
              <a:ea typeface="微软雅黑" panose="020B0503020204020204" pitchFamily="34" charset="-122"/>
            </a:endParaRPr>
          </a:p>
          <a:p>
            <a:pPr algn="ctr">
              <a:lnSpc>
                <a:spcPts val="1200"/>
              </a:lnSpc>
              <a:spcBef>
                <a:spcPct val="50000"/>
              </a:spcBef>
            </a:pPr>
            <a:r>
              <a:rPr lang="zh-CN" altLang="en-US" sz="2000" dirty="0" smtClean="0">
                <a:latin typeface="微软雅黑" panose="020B0503020204020204" pitchFamily="34" charset="-122"/>
                <a:ea typeface="微软雅黑" panose="020B0503020204020204" pitchFamily="34" charset="-122"/>
              </a:rPr>
              <a:t>学</a:t>
            </a:r>
            <a:endParaRPr lang="en-US" altLang="zh-CN" sz="2000" dirty="0" smtClean="0">
              <a:latin typeface="微软雅黑" panose="020B0503020204020204" pitchFamily="34" charset="-122"/>
              <a:ea typeface="微软雅黑" panose="020B0503020204020204" pitchFamily="34" charset="-122"/>
            </a:endParaRPr>
          </a:p>
          <a:p>
            <a:pPr algn="ctr">
              <a:lnSpc>
                <a:spcPts val="1200"/>
              </a:lnSpc>
              <a:spcBef>
                <a:spcPct val="50000"/>
              </a:spcBef>
            </a:pPr>
            <a:r>
              <a:rPr lang="zh-CN" altLang="en-US" sz="2000" dirty="0" smtClean="0">
                <a:latin typeface="微软雅黑" panose="020B0503020204020204" pitchFamily="34" charset="-122"/>
                <a:ea typeface="微软雅黑" panose="020B0503020204020204" pitchFamily="34" charset="-122"/>
              </a:rPr>
              <a:t>习</a:t>
            </a:r>
            <a:endParaRPr lang="zh-CN" altLang="en-US" sz="2000" dirty="0">
              <a:latin typeface="微软雅黑" panose="020B0503020204020204" pitchFamily="34" charset="-122"/>
              <a:ea typeface="微软雅黑" panose="020B0503020204020204" pitchFamily="34" charset="-122"/>
            </a:endParaRPr>
          </a:p>
        </p:txBody>
      </p:sp>
      <p:sp>
        <p:nvSpPr>
          <p:cNvPr id="105" name="Line 98"/>
          <p:cNvSpPr>
            <a:spLocks noChangeShapeType="1"/>
          </p:cNvSpPr>
          <p:nvPr/>
        </p:nvSpPr>
        <p:spPr bwMode="auto">
          <a:xfrm rot="5400000">
            <a:off x="380166" y="1643845"/>
            <a:ext cx="1000131" cy="0"/>
          </a:xfrm>
          <a:prstGeom prst="line">
            <a:avLst/>
          </a:prstGeom>
          <a:noFill/>
          <a:ln w="38100">
            <a:solidFill>
              <a:srgbClr val="003366"/>
            </a:solidFill>
            <a:round/>
            <a:headEnd type="triangle" w="med" len="med"/>
          </a:ln>
        </p:spPr>
        <p:txBody>
          <a:bodyPr wrap="none" anchor="ctr"/>
          <a:lstStyle/>
          <a:p>
            <a:endParaRPr lang="zh-CN" altLang="en-US">
              <a:latin typeface="仿宋_GB2312" pitchFamily="49" charset="-122"/>
              <a:ea typeface="仿宋_GB2312" pitchFamily="49" charset="-122"/>
            </a:endParaRPr>
          </a:p>
        </p:txBody>
      </p:sp>
      <p:sp>
        <p:nvSpPr>
          <p:cNvPr id="106" name="Line 98"/>
          <p:cNvSpPr>
            <a:spLocks noChangeShapeType="1"/>
          </p:cNvSpPr>
          <p:nvPr/>
        </p:nvSpPr>
        <p:spPr bwMode="auto">
          <a:xfrm rot="16200000" flipV="1">
            <a:off x="380167" y="5715810"/>
            <a:ext cx="1000131" cy="0"/>
          </a:xfrm>
          <a:prstGeom prst="line">
            <a:avLst/>
          </a:prstGeom>
          <a:noFill/>
          <a:ln w="38100">
            <a:solidFill>
              <a:srgbClr val="003366"/>
            </a:solidFill>
            <a:round/>
            <a:headEnd type="triangle" w="med" len="med"/>
          </a:ln>
        </p:spPr>
        <p:txBody>
          <a:bodyPr wrap="none" anchor="ctr"/>
          <a:lstStyle/>
          <a:p>
            <a:endParaRPr lang="zh-CN" altLang="en-US">
              <a:latin typeface="仿宋_GB2312" pitchFamily="49" charset="-122"/>
              <a:ea typeface="仿宋_GB2312" pitchFamily="49" charset="-122"/>
            </a:endParaRPr>
          </a:p>
        </p:txBody>
      </p:sp>
      <p:sp>
        <p:nvSpPr>
          <p:cNvPr id="107" name="内容占位符 2"/>
          <p:cNvSpPr txBox="1"/>
          <p:nvPr/>
        </p:nvSpPr>
        <p:spPr>
          <a:xfrm>
            <a:off x="7166610" y="1215390"/>
            <a:ext cx="4572000" cy="2571750"/>
          </a:xfrm>
          <a:prstGeom prst="rect">
            <a:avLst/>
          </a:prstGeom>
        </p:spPr>
        <p:txBody>
          <a:bodyPr>
            <a:normAutofit fontScale="25000" lnSpcReduction="20000"/>
          </a:bodyPr>
          <a:lstStyle/>
          <a:p>
            <a:pPr marR="0" lvl="0" indent="0" algn="l" defTabSz="1218565" rtl="0" eaLnBrk="1" fontAlgn="auto" latinLnBrk="0" hangingPunct="1">
              <a:lnSpc>
                <a:spcPct val="220000"/>
              </a:lnSpc>
              <a:spcBef>
                <a:spcPct val="20000"/>
              </a:spcBef>
              <a:spcAft>
                <a:spcPts val="0"/>
              </a:spcAft>
              <a:buClrTx/>
              <a:buSzTx/>
              <a:buFont typeface="Wingdings" panose="05000000000000000000" pitchFamily="2" charset="2"/>
              <a:buNone/>
              <a:defRPr/>
            </a:pPr>
            <a:endParaRPr kumimoji="0" lang="en-US" altLang="zh-CN" sz="80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457200" marR="0" lvl="0" indent="-457200" algn="l" defTabSz="1218565" rtl="0" eaLnBrk="1" fontAlgn="auto" latinLnBrk="0" hangingPunct="1">
              <a:lnSpc>
                <a:spcPct val="220000"/>
              </a:lnSpc>
              <a:spcBef>
                <a:spcPct val="20000"/>
              </a:spcBef>
              <a:spcAft>
                <a:spcPts val="0"/>
              </a:spcAft>
              <a:buClrTx/>
              <a:buSzTx/>
              <a:buFont typeface="Wingdings" panose="05000000000000000000" pitchFamily="2" charset="2"/>
              <a:buChar char="Ø"/>
              <a:defRPr/>
            </a:pPr>
            <a:r>
              <a:rPr kumimoji="0" lang="zh-CN" altLang="en-US" sz="80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总部统一组织集中新员工培训</a:t>
            </a:r>
            <a:endParaRPr kumimoji="0" lang="en-US" altLang="zh-CN" sz="80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457200" indent="-457200">
              <a:lnSpc>
                <a:spcPct val="220000"/>
              </a:lnSpc>
              <a:spcBef>
                <a:spcPct val="20000"/>
              </a:spcBef>
              <a:buFont typeface="Wingdings" panose="05000000000000000000" pitchFamily="2" charset="2"/>
              <a:buChar char="Ø"/>
              <a:defRPr/>
            </a:pPr>
            <a:r>
              <a:rPr lang="zh-CN" altLang="en-US" sz="8000" dirty="0" smtClean="0">
                <a:latin typeface="微软雅黑" panose="020B0503020204020204" pitchFamily="34" charset="-122"/>
                <a:ea typeface="微软雅黑" panose="020B0503020204020204" pitchFamily="34" charset="-122"/>
              </a:rPr>
              <a:t>分支机构内部的轮岗学习</a:t>
            </a:r>
            <a:endParaRPr lang="en-US" altLang="zh-CN" sz="8000" dirty="0" smtClean="0">
              <a:latin typeface="微软雅黑" panose="020B0503020204020204" pitchFamily="34" charset="-122"/>
              <a:ea typeface="微软雅黑" panose="020B0503020204020204" pitchFamily="34" charset="-122"/>
            </a:endParaRPr>
          </a:p>
          <a:p>
            <a:pPr marL="457200" indent="-457200">
              <a:lnSpc>
                <a:spcPct val="220000"/>
              </a:lnSpc>
              <a:spcBef>
                <a:spcPct val="20000"/>
              </a:spcBef>
              <a:buFont typeface="Wingdings" panose="05000000000000000000" pitchFamily="2" charset="2"/>
              <a:buChar char="Ø"/>
              <a:defRPr/>
            </a:pPr>
            <a:r>
              <a:rPr lang="zh-CN" altLang="en-US" sz="8000" dirty="0" smtClean="0">
                <a:latin typeface="微软雅黑" panose="020B0503020204020204" pitchFamily="34" charset="-122"/>
                <a:ea typeface="微软雅黑" panose="020B0503020204020204" pitchFamily="34" charset="-122"/>
              </a:rPr>
              <a:t>专业的培训及辅导系统</a:t>
            </a:r>
          </a:p>
          <a:p>
            <a:pPr marL="457200" indent="-457200">
              <a:lnSpc>
                <a:spcPct val="220000"/>
              </a:lnSpc>
              <a:spcBef>
                <a:spcPct val="20000"/>
              </a:spcBef>
              <a:buFont typeface="Wingdings" panose="05000000000000000000" pitchFamily="2" charset="2"/>
              <a:buChar char="Ø"/>
              <a:defRPr/>
            </a:pPr>
            <a:r>
              <a:rPr lang="zh-CN" altLang="en-US" sz="8000" dirty="0" smtClean="0">
                <a:latin typeface="微软雅黑" panose="020B0503020204020204" pitchFamily="34" charset="-122"/>
                <a:ea typeface="微软雅黑" panose="020B0503020204020204" pitchFamily="34" charset="-122"/>
              </a:rPr>
              <a:t>营业部</a:t>
            </a:r>
            <a:r>
              <a:rPr kumimoji="0" lang="zh-CN" altLang="en-US" sz="80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、分公司</a:t>
            </a:r>
            <a:r>
              <a:rPr lang="zh-CN" altLang="en-US" sz="8000" dirty="0" smtClean="0">
                <a:latin typeface="微软雅黑" panose="020B0503020204020204" pitchFamily="34" charset="-122"/>
                <a:ea typeface="微软雅黑" panose="020B0503020204020204" pitchFamily="34" charset="-122"/>
              </a:rPr>
              <a:t>、</a:t>
            </a:r>
            <a:r>
              <a:rPr kumimoji="0" lang="zh-CN" altLang="en-US" sz="80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总部多种形式的交流、轮岗</a:t>
            </a:r>
            <a:endParaRPr kumimoji="0" lang="en-US" altLang="zh-CN" sz="80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457200" marR="0" lvl="0" indent="-457200" algn="l" defTabSz="1218565" rtl="0" eaLnBrk="1" fontAlgn="auto" latinLnBrk="0" hangingPunct="1">
              <a:lnSpc>
                <a:spcPct val="100000"/>
              </a:lnSpc>
              <a:spcBef>
                <a:spcPct val="20000"/>
              </a:spcBef>
              <a:spcAft>
                <a:spcPts val="0"/>
              </a:spcAft>
              <a:buClrTx/>
              <a:buSzTx/>
              <a:buFont typeface="Wingdings" panose="05000000000000000000" pitchFamily="2" charset="2"/>
              <a:buChar char="Ø"/>
              <a:defRPr/>
            </a:pP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8" name="Rectangle 11"/>
          <p:cNvSpPr>
            <a:spLocks noChangeArrowheads="1"/>
          </p:cNvSpPr>
          <p:nvPr/>
        </p:nvSpPr>
        <p:spPr bwMode="auto">
          <a:xfrm>
            <a:off x="0" y="858026"/>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103" name="标题 1"/>
          <p:cNvSpPr>
            <a:spLocks noGrp="1"/>
          </p:cNvSpPr>
          <p:nvPr/>
        </p:nvSpPr>
        <p:spPr bwMode="auto">
          <a:xfrm>
            <a:off x="22976" y="204628"/>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系统的新人培养体系</a:t>
            </a:r>
          </a:p>
        </p:txBody>
      </p:sp>
      <p:pic>
        <p:nvPicPr>
          <p:cNvPr id="109" name="图片 10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slide(fromBottom)">
                                      <p:cBhvr>
                                        <p:cTn id="10" dur="500"/>
                                        <p:tgtEl>
                                          <p:spTgt spid="99"/>
                                        </p:tgtEl>
                                      </p:cBhvr>
                                    </p:animEffect>
                                  </p:childTnLst>
                                </p:cTn>
                              </p:par>
                              <p:par>
                                <p:cTn id="11" presetID="12" presetClass="entr" presetSubtype="8"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p:tgtEl>
                                          <p:spTgt spid="46"/>
                                        </p:tgtEl>
                                        <p:attrNameLst>
                                          <p:attrName>ppt_x</p:attrName>
                                        </p:attrNameLst>
                                      </p:cBhvr>
                                      <p:tavLst>
                                        <p:tav tm="0">
                                          <p:val>
                                            <p:strVal val="#ppt_x-#ppt_w*1.125000"/>
                                          </p:val>
                                        </p:tav>
                                        <p:tav tm="100000">
                                          <p:val>
                                            <p:strVal val="#ppt_x"/>
                                          </p:val>
                                        </p:tav>
                                      </p:tavLst>
                                    </p:anim>
                                    <p:animEffect transition="in" filter="wipe(right)">
                                      <p:cBhvr>
                                        <p:cTn id="14" dur="500"/>
                                        <p:tgtEl>
                                          <p:spTgt spid="46"/>
                                        </p:tgtEl>
                                      </p:cBhvr>
                                    </p:animEffect>
                                  </p:childTnLst>
                                </p:cTn>
                              </p:par>
                              <p:par>
                                <p:cTn id="15" presetID="22" presetClass="entr" presetSubtype="8"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slide(fromTop)">
                                      <p:cBhvr>
                                        <p:cTn id="20" dur="500"/>
                                        <p:tgtEl>
                                          <p:spTgt spid="100"/>
                                        </p:tgtEl>
                                      </p:cBhvr>
                                    </p:animEffect>
                                  </p:childTnLst>
                                </p:cTn>
                              </p:par>
                              <p:par>
                                <p:cTn id="21" presetID="12" presetClass="entr" presetSubtype="8"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p:tgtEl>
                                          <p:spTgt spid="52"/>
                                        </p:tgtEl>
                                        <p:attrNameLst>
                                          <p:attrName>ppt_x</p:attrName>
                                        </p:attrNameLst>
                                      </p:cBhvr>
                                      <p:tavLst>
                                        <p:tav tm="0">
                                          <p:val>
                                            <p:strVal val="#ppt_x-#ppt_w*1.125000"/>
                                          </p:val>
                                        </p:tav>
                                        <p:tav tm="100000">
                                          <p:val>
                                            <p:strVal val="#ppt_x"/>
                                          </p:val>
                                        </p:tav>
                                      </p:tavLst>
                                    </p:anim>
                                    <p:animEffect transition="in" filter="wipe(right)">
                                      <p:cBhvr>
                                        <p:cTn id="24" dur="500"/>
                                        <p:tgtEl>
                                          <p:spTgt spid="52"/>
                                        </p:tgtEl>
                                      </p:cBhvr>
                                    </p:animEffect>
                                  </p:childTnLst>
                                </p:cTn>
                              </p:par>
                              <p:par>
                                <p:cTn id="25" presetID="22" presetClass="entr" presetSubtype="8"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par>
                                <p:cTn id="28" presetID="22" presetClass="entr" presetSubtype="8"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left)">
                                      <p:cBhvr>
                                        <p:cTn id="30" dur="500"/>
                                        <p:tgtEl>
                                          <p:spTgt spid="44"/>
                                        </p:tgtEl>
                                      </p:cBhvr>
                                    </p:animEffect>
                                  </p:childTnLst>
                                </p:cTn>
                              </p:par>
                              <p:par>
                                <p:cTn id="31" presetID="12" presetClass="entr" presetSubtype="8"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additive="base">
                                        <p:cTn id="33" dur="500"/>
                                        <p:tgtEl>
                                          <p:spTgt spid="55"/>
                                        </p:tgtEl>
                                        <p:attrNameLst>
                                          <p:attrName>ppt_x</p:attrName>
                                        </p:attrNameLst>
                                      </p:cBhvr>
                                      <p:tavLst>
                                        <p:tav tm="0">
                                          <p:val>
                                            <p:strVal val="#ppt_x-#ppt_w*1.125000"/>
                                          </p:val>
                                        </p:tav>
                                        <p:tav tm="100000">
                                          <p:val>
                                            <p:strVal val="#ppt_x"/>
                                          </p:val>
                                        </p:tav>
                                      </p:tavLst>
                                    </p:anim>
                                    <p:animEffect transition="in" filter="wipe(right)">
                                      <p:cBhvr>
                                        <p:cTn id="34" dur="500"/>
                                        <p:tgtEl>
                                          <p:spTgt spid="55"/>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slide(fromTop)">
                                      <p:cBhvr>
                                        <p:cTn id="37" dur="500"/>
                                        <p:tgtEl>
                                          <p:spTgt spid="10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fade">
                                      <p:cBhvr>
                                        <p:cTn id="41" dur="500"/>
                                        <p:tgtEl>
                                          <p:spTgt spid="102"/>
                                        </p:tgtEl>
                                      </p:cBhvr>
                                    </p:animEffec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dissolve">
                                      <p:cBhvr>
                                        <p:cTn id="4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1" grpId="0"/>
      <p:bldP spid="102" grpId="0"/>
      <p:bldP spid="10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023240" y="2307196"/>
            <a:ext cx="7786742" cy="4265870"/>
            <a:chOff x="333087" y="2895213"/>
            <a:chExt cx="7418129" cy="3797841"/>
          </a:xfrm>
        </p:grpSpPr>
        <p:grpSp>
          <p:nvGrpSpPr>
            <p:cNvPr id="19" name="组合 6"/>
            <p:cNvGrpSpPr/>
            <p:nvPr/>
          </p:nvGrpSpPr>
          <p:grpSpPr>
            <a:xfrm>
              <a:off x="741425" y="2895213"/>
              <a:ext cx="7009791" cy="3543440"/>
              <a:chOff x="-208177" y="1741979"/>
              <a:chExt cx="10090943" cy="4736035"/>
            </a:xfrm>
          </p:grpSpPr>
          <p:sp>
            <p:nvSpPr>
              <p:cNvPr id="25" name="Freeform 3"/>
              <p:cNvSpPr/>
              <p:nvPr/>
            </p:nvSpPr>
            <p:spPr bwMode="auto">
              <a:xfrm>
                <a:off x="3705166" y="1741979"/>
                <a:ext cx="2552700" cy="1420811"/>
              </a:xfrm>
              <a:custGeom>
                <a:avLst/>
                <a:gdLst/>
                <a:ahLst/>
                <a:cxnLst>
                  <a:cxn ang="0">
                    <a:pos x="0" y="0"/>
                  </a:cxn>
                  <a:cxn ang="0">
                    <a:pos x="0" y="895"/>
                  </a:cxn>
                  <a:cxn ang="0">
                    <a:pos x="873" y="895"/>
                  </a:cxn>
                </a:cxnLst>
                <a:rect l="0" t="0" r="r" b="b"/>
                <a:pathLst>
                  <a:path w="873" h="895">
                    <a:moveTo>
                      <a:pt x="0" y="0"/>
                    </a:moveTo>
                    <a:lnTo>
                      <a:pt x="0" y="895"/>
                    </a:lnTo>
                    <a:lnTo>
                      <a:pt x="873" y="895"/>
                    </a:lnTo>
                  </a:path>
                </a:pathLst>
              </a:custGeom>
              <a:noFill/>
              <a:ln w="38100" cap="flat" cmpd="sng">
                <a:solidFill>
                  <a:srgbClr val="004796"/>
                </a:solidFill>
                <a:prstDash val="solid"/>
                <a:round/>
              </a:ln>
              <a:effectLst/>
            </p:spPr>
            <p:txBody>
              <a:bodyPr wrap="none" lIns="0" tIns="0" rIns="0" bIns="0" anchor="ctr"/>
              <a:lstStyle/>
              <a:p>
                <a:endParaRPr lang="zh-CN" altLang="en-US"/>
              </a:p>
            </p:txBody>
          </p:sp>
          <p:sp>
            <p:nvSpPr>
              <p:cNvPr id="26" name="Freeform 4"/>
              <p:cNvSpPr/>
              <p:nvPr/>
            </p:nvSpPr>
            <p:spPr bwMode="auto">
              <a:xfrm rot="5400000">
                <a:off x="7837272" y="2604933"/>
                <a:ext cx="1317625" cy="2773362"/>
              </a:xfrm>
              <a:custGeom>
                <a:avLst/>
                <a:gdLst/>
                <a:ahLst/>
                <a:cxnLst>
                  <a:cxn ang="0">
                    <a:pos x="0" y="0"/>
                  </a:cxn>
                  <a:cxn ang="0">
                    <a:pos x="0" y="895"/>
                  </a:cxn>
                  <a:cxn ang="0">
                    <a:pos x="873" y="895"/>
                  </a:cxn>
                </a:cxnLst>
                <a:rect l="0" t="0" r="r" b="b"/>
                <a:pathLst>
                  <a:path w="873" h="895">
                    <a:moveTo>
                      <a:pt x="0" y="0"/>
                    </a:moveTo>
                    <a:lnTo>
                      <a:pt x="0" y="895"/>
                    </a:lnTo>
                    <a:lnTo>
                      <a:pt x="873" y="895"/>
                    </a:lnTo>
                  </a:path>
                </a:pathLst>
              </a:custGeom>
              <a:noFill/>
              <a:ln w="38100" cap="flat" cmpd="sng">
                <a:solidFill>
                  <a:srgbClr val="004796"/>
                </a:solidFill>
                <a:prstDash val="solid"/>
                <a:round/>
              </a:ln>
              <a:effectLst/>
            </p:spPr>
            <p:txBody>
              <a:bodyPr wrap="none" lIns="0" tIns="0" rIns="0" bIns="0" anchor="ctr"/>
              <a:lstStyle/>
              <a:p>
                <a:endParaRPr lang="zh-CN" altLang="en-US"/>
              </a:p>
            </p:txBody>
          </p:sp>
          <p:sp>
            <p:nvSpPr>
              <p:cNvPr id="27" name="Freeform 5"/>
              <p:cNvSpPr/>
              <p:nvPr/>
            </p:nvSpPr>
            <p:spPr bwMode="auto">
              <a:xfrm flipH="1" flipV="1">
                <a:off x="3710635" y="4947911"/>
                <a:ext cx="2939110" cy="1530103"/>
              </a:xfrm>
              <a:custGeom>
                <a:avLst/>
                <a:gdLst/>
                <a:ahLst/>
                <a:cxnLst>
                  <a:cxn ang="0">
                    <a:pos x="0" y="0"/>
                  </a:cxn>
                  <a:cxn ang="0">
                    <a:pos x="0" y="895"/>
                  </a:cxn>
                  <a:cxn ang="0">
                    <a:pos x="873" y="895"/>
                  </a:cxn>
                </a:cxnLst>
                <a:rect l="0" t="0" r="r" b="b"/>
                <a:pathLst>
                  <a:path w="873" h="895">
                    <a:moveTo>
                      <a:pt x="0" y="0"/>
                    </a:moveTo>
                    <a:lnTo>
                      <a:pt x="0" y="895"/>
                    </a:lnTo>
                    <a:lnTo>
                      <a:pt x="873" y="895"/>
                    </a:lnTo>
                  </a:path>
                </a:pathLst>
              </a:custGeom>
              <a:noFill/>
              <a:ln w="38100" cap="flat" cmpd="sng">
                <a:solidFill>
                  <a:srgbClr val="004796"/>
                </a:solidFill>
                <a:prstDash val="solid"/>
                <a:round/>
              </a:ln>
              <a:effectLst/>
            </p:spPr>
            <p:txBody>
              <a:bodyPr wrap="none" lIns="0" tIns="0" rIns="0" bIns="0" anchor="ctr"/>
              <a:lstStyle/>
              <a:p>
                <a:endParaRPr lang="zh-CN" altLang="en-US"/>
              </a:p>
            </p:txBody>
          </p:sp>
          <p:sp>
            <p:nvSpPr>
              <p:cNvPr id="28" name="Freeform 6"/>
              <p:cNvSpPr/>
              <p:nvPr/>
            </p:nvSpPr>
            <p:spPr bwMode="auto">
              <a:xfrm rot="5400000" flipH="1" flipV="1">
                <a:off x="721804" y="2402821"/>
                <a:ext cx="1275085" cy="3135048"/>
              </a:xfrm>
              <a:custGeom>
                <a:avLst/>
                <a:gdLst/>
                <a:ahLst/>
                <a:cxnLst>
                  <a:cxn ang="0">
                    <a:pos x="0" y="0"/>
                  </a:cxn>
                  <a:cxn ang="0">
                    <a:pos x="0" y="895"/>
                  </a:cxn>
                  <a:cxn ang="0">
                    <a:pos x="873" y="895"/>
                  </a:cxn>
                </a:cxnLst>
                <a:rect l="0" t="0" r="r" b="b"/>
                <a:pathLst>
                  <a:path w="873" h="895">
                    <a:moveTo>
                      <a:pt x="0" y="0"/>
                    </a:moveTo>
                    <a:lnTo>
                      <a:pt x="0" y="895"/>
                    </a:lnTo>
                    <a:lnTo>
                      <a:pt x="873" y="895"/>
                    </a:lnTo>
                  </a:path>
                </a:pathLst>
              </a:custGeom>
              <a:noFill/>
              <a:ln w="38100" cap="flat" cmpd="sng">
                <a:solidFill>
                  <a:srgbClr val="004796"/>
                </a:solidFill>
                <a:prstDash val="solid"/>
                <a:round/>
              </a:ln>
              <a:effectLst/>
            </p:spPr>
            <p:txBody>
              <a:bodyPr wrap="none" lIns="0" tIns="0" rIns="0" bIns="0" anchor="ctr"/>
              <a:lstStyle/>
              <a:p>
                <a:endParaRPr lang="zh-CN" altLang="en-US"/>
              </a:p>
            </p:txBody>
          </p:sp>
          <p:sp>
            <p:nvSpPr>
              <p:cNvPr id="29" name="Rectangle 7"/>
              <p:cNvSpPr>
                <a:spLocks noChangeArrowheads="1"/>
              </p:cNvSpPr>
              <p:nvPr/>
            </p:nvSpPr>
            <p:spPr bwMode="auto">
              <a:xfrm>
                <a:off x="3514696" y="3502815"/>
                <a:ext cx="2839650" cy="1020069"/>
              </a:xfrm>
              <a:prstGeom prst="rect">
                <a:avLst/>
              </a:prstGeom>
            </p:spPr>
            <p:style>
              <a:lnRef idx="3">
                <a:schemeClr val="lt1"/>
              </a:lnRef>
              <a:fillRef idx="1">
                <a:schemeClr val="accent1"/>
              </a:fillRef>
              <a:effectRef idx="1">
                <a:schemeClr val="accent1"/>
              </a:effectRef>
              <a:fontRef idx="minor">
                <a:schemeClr val="lt1"/>
              </a:fontRef>
            </p:style>
            <p:txBody>
              <a:bodyPr wrap="none" lIns="0" tIns="0" rIns="0" bIns="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薪酬激励体系</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0" name="Rectangle 8"/>
              <p:cNvSpPr>
                <a:spLocks noChangeArrowheads="1"/>
              </p:cNvSpPr>
              <p:nvPr/>
            </p:nvSpPr>
            <p:spPr bwMode="auto">
              <a:xfrm>
                <a:off x="3616497" y="1924683"/>
                <a:ext cx="388050" cy="388049"/>
              </a:xfrm>
              <a:prstGeom prst="rect">
                <a:avLst/>
              </a:prstGeom>
              <a:solidFill>
                <a:srgbClr val="004796"/>
              </a:solidFill>
              <a:ln w="6350">
                <a:noFill/>
                <a:miter lim="800000"/>
              </a:ln>
              <a:effectLst/>
            </p:spPr>
            <p:txBody>
              <a:bodyPr wrap="none" lIns="0" tIns="0" rIns="0" bIns="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1</a:t>
                </a:r>
              </a:p>
            </p:txBody>
          </p:sp>
          <p:sp>
            <p:nvSpPr>
              <p:cNvPr id="31" name="Rectangle 9"/>
              <p:cNvSpPr>
                <a:spLocks noChangeArrowheads="1"/>
              </p:cNvSpPr>
              <p:nvPr/>
            </p:nvSpPr>
            <p:spPr bwMode="auto">
              <a:xfrm>
                <a:off x="8772524" y="3247796"/>
                <a:ext cx="424953" cy="424951"/>
              </a:xfrm>
              <a:prstGeom prst="rect">
                <a:avLst/>
              </a:prstGeom>
              <a:solidFill>
                <a:srgbClr val="004796"/>
              </a:solidFill>
              <a:ln w="6350">
                <a:noFill/>
                <a:miter lim="800000"/>
              </a:ln>
              <a:effectLst/>
            </p:spPr>
            <p:txBody>
              <a:bodyPr wrap="none" lIns="0" tIns="0" rIns="0" bIns="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2</a:t>
                </a:r>
              </a:p>
            </p:txBody>
          </p:sp>
          <p:sp>
            <p:nvSpPr>
              <p:cNvPr id="32" name="Rectangle 10"/>
              <p:cNvSpPr>
                <a:spLocks noChangeArrowheads="1"/>
              </p:cNvSpPr>
              <p:nvPr/>
            </p:nvSpPr>
            <p:spPr bwMode="auto">
              <a:xfrm>
                <a:off x="6009819" y="5951532"/>
                <a:ext cx="443986" cy="443987"/>
              </a:xfrm>
              <a:prstGeom prst="rect">
                <a:avLst/>
              </a:prstGeom>
              <a:solidFill>
                <a:srgbClr val="004796"/>
              </a:solidFill>
              <a:ln w="6350">
                <a:noFill/>
                <a:miter lim="800000"/>
              </a:ln>
              <a:effectLst/>
            </p:spPr>
            <p:txBody>
              <a:bodyPr wrap="none" lIns="0" tIns="0" rIns="0" bIns="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3</a:t>
                </a:r>
              </a:p>
            </p:txBody>
          </p:sp>
          <p:sp>
            <p:nvSpPr>
              <p:cNvPr id="33" name="Rectangle 11"/>
              <p:cNvSpPr>
                <a:spLocks noChangeArrowheads="1"/>
              </p:cNvSpPr>
              <p:nvPr/>
            </p:nvSpPr>
            <p:spPr bwMode="auto">
              <a:xfrm>
                <a:off x="771526" y="4338865"/>
                <a:ext cx="391881" cy="391881"/>
              </a:xfrm>
              <a:prstGeom prst="rect">
                <a:avLst/>
              </a:prstGeom>
              <a:solidFill>
                <a:srgbClr val="004796"/>
              </a:solidFill>
              <a:ln w="6350">
                <a:noFill/>
                <a:miter lim="800000"/>
              </a:ln>
              <a:effectLst/>
            </p:spPr>
            <p:txBody>
              <a:bodyPr wrap="none" lIns="0" tIns="0" rIns="0" bIns="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4</a:t>
                </a:r>
              </a:p>
            </p:txBody>
          </p:sp>
        </p:grpSp>
        <p:sp>
          <p:nvSpPr>
            <p:cNvPr id="20" name="内容占位符 2"/>
            <p:cNvSpPr txBox="1"/>
            <p:nvPr/>
          </p:nvSpPr>
          <p:spPr bwMode="auto">
            <a:xfrm>
              <a:off x="3735898" y="3195043"/>
              <a:ext cx="2245856" cy="454365"/>
            </a:xfrm>
            <a:prstGeom prst="rect">
              <a:avLst/>
            </a:prstGeom>
            <a:noFill/>
            <a:ln w="9525">
              <a:noFill/>
              <a:miter lim="800000"/>
            </a:ln>
          </p:spPr>
          <p:txBody>
            <a:bodyPr vert="horz" wrap="square" lIns="105045" tIns="52522" rIns="105045" bIns="52522" numCol="1" anchor="t" anchorCtr="0" compatLnSpc="1"/>
            <a:lstStyle/>
            <a:p>
              <a:pPr marL="177800" indent="-177800" defTabSz="1050290" eaLnBrk="0" hangingPunct="0">
                <a:spcBef>
                  <a:spcPct val="20000"/>
                </a:spcBef>
                <a:buClr>
                  <a:srgbClr val="003366"/>
                </a:buClr>
                <a:buSzPct val="50000"/>
                <a:defRPr/>
              </a:pPr>
              <a:r>
                <a:rPr lang="zh-CN" altLang="en-US" sz="2000" kern="0" dirty="0" smtClean="0">
                  <a:solidFill>
                    <a:srgbClr val="134598"/>
                  </a:solidFill>
                  <a:latin typeface="微软雅黑" panose="020B0503020204020204" pitchFamily="34" charset="-122"/>
                  <a:ea typeface="微软雅黑" panose="020B0503020204020204" pitchFamily="34" charset="-122"/>
                </a:rPr>
                <a:t>具有</a:t>
              </a:r>
              <a:r>
                <a:rPr lang="zh-CN" altLang="en-US" kern="0" dirty="0" smtClean="0">
                  <a:solidFill>
                    <a:srgbClr val="134598"/>
                  </a:solidFill>
                  <a:latin typeface="微软雅黑" panose="020B0503020204020204" pitchFamily="34" charset="-122"/>
                  <a:ea typeface="微软雅黑" panose="020B0503020204020204" pitchFamily="34" charset="-122"/>
                </a:rPr>
                <a:t>市场竞争力</a:t>
              </a:r>
              <a:r>
                <a:rPr lang="zh-CN" altLang="en-US" sz="2000" kern="0" dirty="0" smtClean="0">
                  <a:solidFill>
                    <a:srgbClr val="134598"/>
                  </a:solidFill>
                  <a:latin typeface="微软雅黑" panose="020B0503020204020204" pitchFamily="34" charset="-122"/>
                  <a:ea typeface="微软雅黑" panose="020B0503020204020204" pitchFamily="34" charset="-122"/>
                </a:rPr>
                <a:t>的固定薪酬</a:t>
              </a:r>
              <a:endParaRPr lang="en-US" altLang="zh-CN" sz="2000" kern="0" dirty="0" smtClean="0">
                <a:solidFill>
                  <a:srgbClr val="134598"/>
                </a:solidFill>
                <a:latin typeface="微软雅黑" panose="020B0503020204020204" pitchFamily="34" charset="-122"/>
                <a:ea typeface="微软雅黑" panose="020B0503020204020204" pitchFamily="34" charset="-122"/>
              </a:endParaRPr>
            </a:p>
            <a:p>
              <a:pPr marL="177800" indent="-177800" defTabSz="1050290" eaLnBrk="0" hangingPunct="0">
                <a:spcBef>
                  <a:spcPct val="20000"/>
                </a:spcBef>
                <a:buClr>
                  <a:srgbClr val="003366"/>
                </a:buClr>
                <a:buSzPct val="50000"/>
                <a:buFont typeface="Wingdings" panose="05000000000000000000" pitchFamily="2" charset="2"/>
                <a:buChar char="n"/>
                <a:defRPr/>
              </a:pPr>
              <a:endParaRPr lang="en-US" altLang="zh-CN" sz="1600" kern="0" dirty="0" smtClean="0">
                <a:solidFill>
                  <a:srgbClr val="134598"/>
                </a:solidFill>
                <a:latin typeface="楷体_GB2312" panose="02010609030101010101" pitchFamily="49" charset="-122"/>
                <a:ea typeface="+mn-ea"/>
              </a:endParaRPr>
            </a:p>
          </p:txBody>
        </p:sp>
        <p:sp>
          <p:nvSpPr>
            <p:cNvPr id="21" name="内容占位符 2"/>
            <p:cNvSpPr txBox="1"/>
            <p:nvPr/>
          </p:nvSpPr>
          <p:spPr bwMode="auto">
            <a:xfrm>
              <a:off x="5981754" y="4467047"/>
              <a:ext cx="1565293" cy="401966"/>
            </a:xfrm>
            <a:prstGeom prst="rect">
              <a:avLst/>
            </a:prstGeom>
            <a:noFill/>
            <a:ln w="9525">
              <a:noFill/>
              <a:miter lim="800000"/>
            </a:ln>
          </p:spPr>
          <p:txBody>
            <a:bodyPr vert="horz" wrap="square" lIns="105045" tIns="52522" rIns="105045" bIns="52522" numCol="1" anchor="t" anchorCtr="0" compatLnSpc="1"/>
            <a:lstStyle/>
            <a:p>
              <a:pPr marL="177800" indent="-177800" defTabSz="1050290" eaLnBrk="0" hangingPunct="0">
                <a:spcBef>
                  <a:spcPct val="20000"/>
                </a:spcBef>
                <a:buClr>
                  <a:srgbClr val="003366"/>
                </a:buClr>
                <a:buSzPct val="50000"/>
                <a:buFont typeface="Wingdings" panose="05000000000000000000" pitchFamily="2" charset="2"/>
                <a:buChar char="n"/>
                <a:defRPr/>
              </a:pPr>
              <a:r>
                <a:rPr lang="zh-CN" altLang="en-US" sz="2000" kern="0" dirty="0" smtClean="0">
                  <a:solidFill>
                    <a:srgbClr val="134598"/>
                  </a:solidFill>
                  <a:latin typeface="微软雅黑" panose="020B0503020204020204" pitchFamily="34" charset="-122"/>
                  <a:ea typeface="微软雅黑" panose="020B0503020204020204" pitchFamily="34" charset="-122"/>
                </a:rPr>
                <a:t>年度</a:t>
              </a:r>
              <a:r>
                <a:rPr lang="zh-CN" altLang="en-US" kern="0" dirty="0" smtClean="0">
                  <a:solidFill>
                    <a:srgbClr val="134598"/>
                  </a:solidFill>
                  <a:latin typeface="微软雅黑" panose="020B0503020204020204" pitchFamily="34" charset="-122"/>
                  <a:ea typeface="微软雅黑" panose="020B0503020204020204" pitchFamily="34" charset="-122"/>
                </a:rPr>
                <a:t>奖金</a:t>
              </a:r>
              <a:endParaRPr lang="en-US" altLang="zh-CN" kern="0" dirty="0" smtClean="0">
                <a:solidFill>
                  <a:srgbClr val="134598"/>
                </a:solidFill>
                <a:latin typeface="微软雅黑" panose="020B0503020204020204" pitchFamily="34" charset="-122"/>
                <a:ea typeface="微软雅黑" panose="020B0503020204020204" pitchFamily="34" charset="-122"/>
              </a:endParaRPr>
            </a:p>
          </p:txBody>
        </p:sp>
        <p:sp>
          <p:nvSpPr>
            <p:cNvPr id="22" name="内容占位符 2"/>
            <p:cNvSpPr txBox="1"/>
            <p:nvPr/>
          </p:nvSpPr>
          <p:spPr bwMode="auto">
            <a:xfrm>
              <a:off x="2919224" y="5484650"/>
              <a:ext cx="2246377" cy="1208404"/>
            </a:xfrm>
            <a:prstGeom prst="rect">
              <a:avLst/>
            </a:prstGeom>
            <a:noFill/>
            <a:ln w="9525">
              <a:noFill/>
              <a:miter lim="800000"/>
            </a:ln>
          </p:spPr>
          <p:txBody>
            <a:bodyPr vert="horz" wrap="square" lIns="105045" tIns="52522" rIns="105045" bIns="52522" numCol="1" anchor="t" anchorCtr="0" compatLnSpc="1"/>
            <a:lstStyle/>
            <a:p>
              <a:pPr marL="177800" indent="-177800" defTabSz="1050290" eaLnBrk="0" hangingPunct="0">
                <a:spcBef>
                  <a:spcPct val="20000"/>
                </a:spcBef>
                <a:buClr>
                  <a:srgbClr val="003366"/>
                </a:buClr>
                <a:buSzPct val="50000"/>
                <a:buFont typeface="Wingdings" panose="05000000000000000000" pitchFamily="2" charset="2"/>
                <a:buChar char="n"/>
                <a:defRPr/>
              </a:pPr>
              <a:r>
                <a:rPr lang="zh-CN" altLang="en-US" sz="2000" kern="0" dirty="0" smtClean="0">
                  <a:solidFill>
                    <a:srgbClr val="134598"/>
                  </a:solidFill>
                  <a:latin typeface="微软雅黑" panose="020B0503020204020204" pitchFamily="34" charset="-122"/>
                  <a:ea typeface="微软雅黑" panose="020B0503020204020204" pitchFamily="34" charset="-122"/>
                </a:rPr>
                <a:t>业绩</a:t>
              </a:r>
              <a:r>
                <a:rPr lang="zh-CN" altLang="en-US" kern="0" dirty="0" smtClean="0">
                  <a:solidFill>
                    <a:srgbClr val="134598"/>
                  </a:solidFill>
                  <a:latin typeface="微软雅黑" panose="020B0503020204020204" pitchFamily="34" charset="-122"/>
                  <a:ea typeface="微软雅黑" panose="020B0503020204020204" pitchFamily="34" charset="-122"/>
                </a:rPr>
                <a:t>提成</a:t>
              </a:r>
              <a:r>
                <a:rPr lang="zh-CN" altLang="en-US" sz="2000" kern="0" dirty="0" smtClean="0">
                  <a:solidFill>
                    <a:srgbClr val="134598"/>
                  </a:solidFill>
                  <a:latin typeface="微软雅黑" panose="020B0503020204020204" pitchFamily="34" charset="-122"/>
                  <a:ea typeface="微软雅黑" panose="020B0503020204020204" pitchFamily="34" charset="-122"/>
                </a:rPr>
                <a:t>，既强调个人业绩，也强调分享</a:t>
              </a:r>
              <a:endParaRPr lang="en-US" altLang="zh-CN" sz="2000" kern="0" dirty="0" smtClean="0">
                <a:solidFill>
                  <a:srgbClr val="134598"/>
                </a:solidFill>
                <a:latin typeface="微软雅黑" panose="020B0503020204020204" pitchFamily="34" charset="-122"/>
                <a:ea typeface="微软雅黑" panose="020B0503020204020204" pitchFamily="34" charset="-122"/>
              </a:endParaRPr>
            </a:p>
          </p:txBody>
        </p:sp>
        <p:sp>
          <p:nvSpPr>
            <p:cNvPr id="23" name="内容占位符 2"/>
            <p:cNvSpPr txBox="1"/>
            <p:nvPr/>
          </p:nvSpPr>
          <p:spPr bwMode="auto">
            <a:xfrm>
              <a:off x="1518249" y="4351660"/>
              <a:ext cx="1736895" cy="479146"/>
            </a:xfrm>
            <a:prstGeom prst="rect">
              <a:avLst/>
            </a:prstGeom>
            <a:noFill/>
            <a:ln w="9525">
              <a:noFill/>
              <a:miter lim="800000"/>
            </a:ln>
          </p:spPr>
          <p:txBody>
            <a:bodyPr vert="horz" wrap="square" lIns="105045" tIns="52522" rIns="105045" bIns="52522" numCol="1" anchor="t" anchorCtr="0" compatLnSpc="1"/>
            <a:lstStyle/>
            <a:p>
              <a:pPr marL="177800" indent="-177800" defTabSz="1050290" eaLnBrk="0" hangingPunct="0">
                <a:spcBef>
                  <a:spcPct val="20000"/>
                </a:spcBef>
                <a:buClr>
                  <a:srgbClr val="003366"/>
                </a:buClr>
                <a:buSzPct val="50000"/>
                <a:buFont typeface="Wingdings" panose="05000000000000000000" pitchFamily="2" charset="2"/>
                <a:buChar char="n"/>
                <a:defRPr/>
              </a:pPr>
              <a:endParaRPr lang="zh-CN" altLang="en-US" sz="1400" kern="0" dirty="0" smtClean="0">
                <a:latin typeface="楷体_GB2312" panose="02010609030101010101" pitchFamily="49" charset="-122"/>
                <a:ea typeface="+mn-ea"/>
              </a:endParaRPr>
            </a:p>
          </p:txBody>
        </p:sp>
        <p:sp>
          <p:nvSpPr>
            <p:cNvPr id="24" name="内容占位符 2"/>
            <p:cNvSpPr txBox="1"/>
            <p:nvPr/>
          </p:nvSpPr>
          <p:spPr bwMode="auto">
            <a:xfrm>
              <a:off x="333087" y="3831045"/>
              <a:ext cx="2450024" cy="454365"/>
            </a:xfrm>
            <a:prstGeom prst="rect">
              <a:avLst/>
            </a:prstGeom>
            <a:noFill/>
            <a:ln w="9525">
              <a:noFill/>
              <a:miter lim="800000"/>
            </a:ln>
          </p:spPr>
          <p:txBody>
            <a:bodyPr vert="horz" wrap="square" lIns="105045" tIns="52522" rIns="105045" bIns="52522" numCol="1" anchor="t" anchorCtr="0" compatLnSpc="1"/>
            <a:lstStyle/>
            <a:p>
              <a:pPr marL="177800" indent="-177800" defTabSz="1050290" eaLnBrk="0" hangingPunct="0">
                <a:spcBef>
                  <a:spcPct val="20000"/>
                </a:spcBef>
                <a:buClr>
                  <a:srgbClr val="003366"/>
                </a:buClr>
                <a:buSzPct val="50000"/>
                <a:buFont typeface="Wingdings" panose="05000000000000000000" pitchFamily="2" charset="2"/>
                <a:buChar char="n"/>
                <a:defRPr/>
              </a:pPr>
              <a:r>
                <a:rPr lang="zh-CN" altLang="en-US" sz="2000" kern="0" dirty="0" smtClean="0">
                  <a:solidFill>
                    <a:srgbClr val="134598"/>
                  </a:solidFill>
                  <a:latin typeface="微软雅黑" panose="020B0503020204020204" pitchFamily="34" charset="-122"/>
                  <a:ea typeface="微软雅黑" panose="020B0503020204020204" pitchFamily="34" charset="-122"/>
                </a:rPr>
                <a:t>完善的</a:t>
              </a:r>
              <a:r>
                <a:rPr lang="zh-CN" altLang="en-US" kern="0" dirty="0" smtClean="0">
                  <a:solidFill>
                    <a:srgbClr val="134598"/>
                  </a:solidFill>
                  <a:latin typeface="微软雅黑" panose="020B0503020204020204" pitchFamily="34" charset="-122"/>
                  <a:ea typeface="微软雅黑" panose="020B0503020204020204" pitchFamily="34" charset="-122"/>
                </a:rPr>
                <a:t>福利机制</a:t>
              </a:r>
              <a:r>
                <a:rPr lang="zh-CN" altLang="en-US" sz="2000" kern="0" dirty="0" smtClean="0">
                  <a:solidFill>
                    <a:srgbClr val="134598"/>
                  </a:solidFill>
                  <a:latin typeface="微软雅黑" panose="020B0503020204020204" pitchFamily="34" charset="-122"/>
                  <a:ea typeface="微软雅黑" panose="020B0503020204020204" pitchFamily="34" charset="-122"/>
                </a:rPr>
                <a:t>，法定五险一金</a:t>
              </a:r>
              <a:r>
                <a:rPr lang="en-US" altLang="zh-CN" sz="2000" kern="0" dirty="0" smtClean="0">
                  <a:solidFill>
                    <a:srgbClr val="134598"/>
                  </a:solidFill>
                  <a:latin typeface="微软雅黑" panose="020B0503020204020204" pitchFamily="34" charset="-122"/>
                  <a:ea typeface="微软雅黑" panose="020B0503020204020204" pitchFamily="34" charset="-122"/>
                </a:rPr>
                <a:t>+</a:t>
              </a:r>
              <a:r>
                <a:rPr lang="zh-CN" altLang="en-US" sz="2000" kern="0" dirty="0" smtClean="0">
                  <a:solidFill>
                    <a:srgbClr val="134598"/>
                  </a:solidFill>
                  <a:latin typeface="微软雅黑" panose="020B0503020204020204" pitchFamily="34" charset="-122"/>
                  <a:ea typeface="微软雅黑" panose="020B0503020204020204" pitchFamily="34" charset="-122"/>
                </a:rPr>
                <a:t>补充医疗</a:t>
              </a:r>
              <a:r>
                <a:rPr lang="en-US" altLang="zh-CN" sz="2000" kern="0" dirty="0" smtClean="0">
                  <a:solidFill>
                    <a:srgbClr val="134598"/>
                  </a:solidFill>
                  <a:latin typeface="微软雅黑" panose="020B0503020204020204" pitchFamily="34" charset="-122"/>
                  <a:ea typeface="微软雅黑" panose="020B0503020204020204" pitchFamily="34" charset="-122"/>
                </a:rPr>
                <a:t>+</a:t>
              </a:r>
              <a:r>
                <a:rPr lang="zh-CN" altLang="en-US" sz="2000" kern="0" dirty="0" smtClean="0">
                  <a:solidFill>
                    <a:srgbClr val="134598"/>
                  </a:solidFill>
                  <a:latin typeface="微软雅黑" panose="020B0503020204020204" pitchFamily="34" charset="-122"/>
                  <a:ea typeface="微软雅黑" panose="020B0503020204020204" pitchFamily="34" charset="-122"/>
                </a:rPr>
                <a:t>补充养老保险</a:t>
              </a:r>
            </a:p>
            <a:p>
              <a:pPr marL="177800" indent="-177800" defTabSz="1050290" eaLnBrk="0" hangingPunct="0">
                <a:spcBef>
                  <a:spcPct val="20000"/>
                </a:spcBef>
                <a:buClr>
                  <a:srgbClr val="003366"/>
                </a:buClr>
                <a:buSzPct val="50000"/>
                <a:buFont typeface="Wingdings" panose="05000000000000000000" pitchFamily="2" charset="2"/>
                <a:buChar char="n"/>
                <a:defRPr/>
              </a:pPr>
              <a:endParaRPr lang="zh-CN" altLang="en-US" sz="2000" kern="0" dirty="0" smtClean="0">
                <a:solidFill>
                  <a:srgbClr val="134598"/>
                </a:solidFill>
                <a:latin typeface="微软雅黑" panose="020B0503020204020204" pitchFamily="34" charset="-122"/>
                <a:ea typeface="微软雅黑" panose="020B0503020204020204" pitchFamily="34" charset="-122"/>
              </a:endParaRPr>
            </a:p>
          </p:txBody>
        </p:sp>
      </p:grpSp>
      <p:sp>
        <p:nvSpPr>
          <p:cNvPr id="34" name="TextBox 19"/>
          <p:cNvSpPr txBox="1">
            <a:spLocks noChangeArrowheads="1"/>
          </p:cNvSpPr>
          <p:nvPr/>
        </p:nvSpPr>
        <p:spPr bwMode="auto">
          <a:xfrm>
            <a:off x="4900763" y="1366246"/>
            <a:ext cx="2480327" cy="56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smtClean="0">
                <a:solidFill>
                  <a:srgbClr val="033163"/>
                </a:solidFill>
                <a:latin typeface="微软雅黑" panose="020B0503020204020204" pitchFamily="34" charset="-122"/>
                <a:ea typeface="微软雅黑" panose="020B0503020204020204" pitchFamily="34" charset="-122"/>
              </a:rPr>
              <a:t>薪酬激励体系</a:t>
            </a:r>
            <a:endParaRPr lang="zh-CN" altLang="en-US" sz="2800" b="1" dirty="0">
              <a:solidFill>
                <a:srgbClr val="033163"/>
              </a:solidFill>
              <a:latin typeface="微软雅黑" panose="020B0503020204020204" pitchFamily="34" charset="-122"/>
              <a:ea typeface="微软雅黑" panose="020B0503020204020204" pitchFamily="34" charset="-122"/>
            </a:endParaRPr>
          </a:p>
        </p:txBody>
      </p:sp>
      <p:sp>
        <p:nvSpPr>
          <p:cNvPr id="35" name="Rectangle 11"/>
          <p:cNvSpPr>
            <a:spLocks noChangeArrowheads="1"/>
          </p:cNvSpPr>
          <p:nvPr/>
        </p:nvSpPr>
        <p:spPr bwMode="auto">
          <a:xfrm>
            <a:off x="0" y="878938"/>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36" name="标题 1"/>
          <p:cNvSpPr>
            <a:spLocks noGrp="1"/>
          </p:cNvSpPr>
          <p:nvPr/>
        </p:nvSpPr>
        <p:spPr bwMode="auto">
          <a:xfrm>
            <a:off x="22976" y="215084"/>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具有市场竞争力的薪酬体系</a:t>
            </a:r>
          </a:p>
        </p:txBody>
      </p:sp>
      <p:pic>
        <p:nvPicPr>
          <p:cNvPr id="37" name="图片 3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par>
                                <p:cTn id="10" presetID="21"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4)">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a:fillRect/>
          </a:stretch>
        </p:blipFill>
        <p:spPr>
          <a:xfrm>
            <a:off x="334" y="5137139"/>
            <a:ext cx="12189745" cy="1722449"/>
          </a:xfrm>
          <a:prstGeom prst="rect">
            <a:avLst/>
          </a:prstGeom>
        </p:spPr>
      </p:pic>
      <p:sp>
        <p:nvSpPr>
          <p:cNvPr id="8" name="矩形 259"/>
          <p:cNvSpPr>
            <a:spLocks noChangeArrowheads="1"/>
          </p:cNvSpPr>
          <p:nvPr/>
        </p:nvSpPr>
        <p:spPr bwMode="auto">
          <a:xfrm>
            <a:off x="4332962" y="1358092"/>
            <a:ext cx="3905385" cy="621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694" tIns="43347" rIns="86694" bIns="4334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zh-CN" altLang="en-GB" sz="2700" dirty="0">
                <a:solidFill>
                  <a:srgbClr val="004796"/>
                </a:solidFill>
                <a:cs typeface="+mn-ea"/>
                <a:sym typeface="+mn-lt"/>
              </a:rPr>
              <a:t>理财顾问</a:t>
            </a:r>
          </a:p>
        </p:txBody>
      </p:sp>
      <p:cxnSp>
        <p:nvCxnSpPr>
          <p:cNvPr id="10" name="直接连接符 9"/>
          <p:cNvCxnSpPr/>
          <p:nvPr/>
        </p:nvCxnSpPr>
        <p:spPr>
          <a:xfrm>
            <a:off x="4380694" y="2001034"/>
            <a:ext cx="3390282" cy="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3330375" y="3654069"/>
            <a:ext cx="2553050" cy="25267"/>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3" name="组合 17"/>
          <p:cNvGrpSpPr/>
          <p:nvPr/>
        </p:nvGrpSpPr>
        <p:grpSpPr>
          <a:xfrm>
            <a:off x="4523570" y="2286786"/>
            <a:ext cx="191927" cy="192007"/>
            <a:chOff x="4971660" y="1569718"/>
            <a:chExt cx="144016" cy="144016"/>
          </a:xfrm>
          <a:solidFill>
            <a:srgbClr val="363636"/>
          </a:solidFill>
        </p:grpSpPr>
        <p:sp>
          <p:nvSpPr>
            <p:cNvPr id="19" name="椭圆 51"/>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20" name="椭圆 52"/>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4" name="组合 20"/>
          <p:cNvGrpSpPr/>
          <p:nvPr/>
        </p:nvGrpSpPr>
        <p:grpSpPr>
          <a:xfrm>
            <a:off x="4523570" y="2919883"/>
            <a:ext cx="191927" cy="192007"/>
            <a:chOff x="4971660" y="1569718"/>
            <a:chExt cx="144016" cy="144016"/>
          </a:xfrm>
          <a:solidFill>
            <a:srgbClr val="004796"/>
          </a:solidFill>
        </p:grpSpPr>
        <p:sp>
          <p:nvSpPr>
            <p:cNvPr id="22" name="椭圆 54"/>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23" name="椭圆 55"/>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 name="组合 23"/>
          <p:cNvGrpSpPr/>
          <p:nvPr/>
        </p:nvGrpSpPr>
        <p:grpSpPr>
          <a:xfrm>
            <a:off x="4523570" y="3593103"/>
            <a:ext cx="191927" cy="192007"/>
            <a:chOff x="4971660" y="1569718"/>
            <a:chExt cx="144016" cy="144016"/>
          </a:xfrm>
          <a:solidFill>
            <a:srgbClr val="363636"/>
          </a:solidFill>
        </p:grpSpPr>
        <p:sp>
          <p:nvSpPr>
            <p:cNvPr id="25" name="椭圆 57"/>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26" name="椭圆 58"/>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 name="组合 26"/>
          <p:cNvGrpSpPr/>
          <p:nvPr/>
        </p:nvGrpSpPr>
        <p:grpSpPr>
          <a:xfrm>
            <a:off x="4523570" y="4153726"/>
            <a:ext cx="191927" cy="192007"/>
            <a:chOff x="4971660" y="1569718"/>
            <a:chExt cx="144016" cy="144016"/>
          </a:xfrm>
          <a:solidFill>
            <a:srgbClr val="004796"/>
          </a:solidFill>
        </p:grpSpPr>
        <p:sp>
          <p:nvSpPr>
            <p:cNvPr id="28" name="椭圆 60"/>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29" name="椭圆 61"/>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7" name="组合 29"/>
          <p:cNvGrpSpPr/>
          <p:nvPr/>
        </p:nvGrpSpPr>
        <p:grpSpPr>
          <a:xfrm>
            <a:off x="4523570" y="4796668"/>
            <a:ext cx="191927" cy="192007"/>
            <a:chOff x="4971660" y="1569718"/>
            <a:chExt cx="144016" cy="144016"/>
          </a:xfrm>
          <a:solidFill>
            <a:srgbClr val="363636"/>
          </a:solidFill>
        </p:grpSpPr>
        <p:sp>
          <p:nvSpPr>
            <p:cNvPr id="31" name="椭圆 63"/>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32" name="椭圆 64"/>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33" name="TextBox 71"/>
          <p:cNvSpPr txBox="1"/>
          <p:nvPr/>
        </p:nvSpPr>
        <p:spPr>
          <a:xfrm>
            <a:off x="4810760" y="2126615"/>
            <a:ext cx="5147945" cy="3747770"/>
          </a:xfrm>
          <a:prstGeom prst="rect">
            <a:avLst/>
          </a:prstGeom>
          <a:noFill/>
        </p:spPr>
        <p:txBody>
          <a:bodyPr wrap="square" lIns="91390" tIns="45695" rIns="91390" bIns="45695" rtlCol="0">
            <a:spAutoFit/>
          </a:bodyPr>
          <a:lstStyle/>
          <a:p>
            <a:pPr>
              <a:lnSpc>
                <a:spcPct val="150000"/>
              </a:lnSpc>
            </a:pPr>
            <a:r>
              <a:rPr lang="zh-CN" altLang="en-US" sz="2800" b="1">
                <a:solidFill>
                  <a:srgbClr val="FF0000"/>
                </a:solidFill>
                <a:sym typeface="+mn-ea"/>
              </a:rPr>
              <a:t>财富管理行业是“通过管理财富，帮助客户管理幸福”的行业。对理财顾问来讲，从事这个行业本身就是一个幸福！！</a:t>
            </a:r>
            <a:endParaRPr lang="zh-CN" altLang="en-US" sz="2800" b="1" dirty="0" smtClean="0">
              <a:solidFill>
                <a:srgbClr val="FF0000"/>
              </a:solidFill>
              <a:latin typeface="微软雅黑" panose="020B0503020204020204" pitchFamily="34" charset="-122"/>
              <a:ea typeface="微软雅黑" panose="020B0503020204020204" pitchFamily="34" charset="-122"/>
              <a:sym typeface="+mn-ea"/>
            </a:endParaRPr>
          </a:p>
          <a:p>
            <a:pPr>
              <a:lnSpc>
                <a:spcPct val="150000"/>
              </a:lnSpc>
            </a:pP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p:txBody>
      </p:sp>
      <p:sp>
        <p:nvSpPr>
          <p:cNvPr id="24" name="文本框 10"/>
          <p:cNvSpPr txBox="1"/>
          <p:nvPr/>
        </p:nvSpPr>
        <p:spPr>
          <a:xfrm>
            <a:off x="1880364" y="929464"/>
            <a:ext cx="2786082" cy="848360"/>
          </a:xfrm>
          <a:prstGeom prst="rect">
            <a:avLst/>
          </a:prstGeom>
          <a:noFill/>
          <a:ln>
            <a:noFill/>
          </a:ln>
        </p:spPr>
        <p:txBody>
          <a:bodyPr wrap="square" lIns="86695" tIns="43347" rIns="86695" bIns="43347" rtlCol="0">
            <a:spAutoFit/>
          </a:bodyPr>
          <a:lstStyle/>
          <a:p>
            <a:pPr defTabSz="913765">
              <a:defRPr/>
            </a:pPr>
            <a:r>
              <a:rPr lang="zh-CN" altLang="en-US" sz="5000" b="1" dirty="0" smtClean="0">
                <a:solidFill>
                  <a:srgbClr val="4F81BD"/>
                </a:solidFill>
                <a:latin typeface="华文行楷" panose="02010800040101010101" pitchFamily="2" charset="-122"/>
                <a:ea typeface="华文行楷" panose="02010800040101010101" pitchFamily="2" charset="-122"/>
              </a:rPr>
              <a:t>第四部分</a:t>
            </a:r>
            <a:endParaRPr lang="en-US" altLang="zh-CN" sz="5000" b="1" dirty="0">
              <a:solidFill>
                <a:srgbClr val="4F81BD"/>
              </a:solidFill>
              <a:latin typeface="华文行楷" panose="02010800040101010101" pitchFamily="2" charset="-122"/>
              <a:ea typeface="华文行楷" panose="02010800040101010101" pitchFamily="2" charset="-122"/>
            </a:endParaRP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16" presetClass="entr" presetSubtype="42"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outHorizontal)">
                                      <p:cBhvr>
                                        <p:cTn id="20" dur="500"/>
                                        <p:tgtEl>
                                          <p:spTgt spid="13"/>
                                        </p:tgtEl>
                                      </p:cBhvr>
                                    </p:animEffect>
                                  </p:childTnLst>
                                </p:cTn>
                              </p:par>
                            </p:childTnLst>
                          </p:cTn>
                        </p:par>
                        <p:par>
                          <p:cTn id="21" fill="hold">
                            <p:stCondLst>
                              <p:cond delay="0"/>
                            </p:stCondLst>
                            <p:childTnLst>
                              <p:par>
                                <p:cTn id="22" presetID="23" presetClass="entr" presetSubtype="3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strVal val="4*#ppt_w"/>
                                          </p:val>
                                        </p:tav>
                                        <p:tav tm="100000">
                                          <p:val>
                                            <p:strVal val="#ppt_w"/>
                                          </p:val>
                                        </p:tav>
                                      </p:tavLst>
                                    </p:anim>
                                    <p:anim calcmode="lin" valueType="num">
                                      <p:cBhvr>
                                        <p:cTn id="25" dur="500" fill="hold"/>
                                        <p:tgtEl>
                                          <p:spTgt spid="3"/>
                                        </p:tgtEl>
                                        <p:attrNameLst>
                                          <p:attrName>ppt_h</p:attrName>
                                        </p:attrNameLst>
                                      </p:cBhvr>
                                      <p:tavLst>
                                        <p:tav tm="0">
                                          <p:val>
                                            <p:strVal val="4*#ppt_h"/>
                                          </p:val>
                                        </p:tav>
                                        <p:tav tm="100000">
                                          <p:val>
                                            <p:strVal val="#ppt_h"/>
                                          </p:val>
                                        </p:tav>
                                      </p:tavLst>
                                    </p:anim>
                                  </p:childTnLst>
                                </p:cTn>
                              </p:par>
                              <p:par>
                                <p:cTn id="26" presetID="23" presetClass="entr" presetSubtype="32" fill="hold" nodeType="withEffect">
                                  <p:stCondLst>
                                    <p:cond delay="20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strVal val="4*#ppt_w"/>
                                          </p:val>
                                        </p:tav>
                                        <p:tav tm="100000">
                                          <p:val>
                                            <p:strVal val="#ppt_w"/>
                                          </p:val>
                                        </p:tav>
                                      </p:tavLst>
                                    </p:anim>
                                    <p:anim calcmode="lin" valueType="num">
                                      <p:cBhvr>
                                        <p:cTn id="29" dur="500" fill="hold"/>
                                        <p:tgtEl>
                                          <p:spTgt spid="4"/>
                                        </p:tgtEl>
                                        <p:attrNameLst>
                                          <p:attrName>ppt_h</p:attrName>
                                        </p:attrNameLst>
                                      </p:cBhvr>
                                      <p:tavLst>
                                        <p:tav tm="0">
                                          <p:val>
                                            <p:strVal val="4*#ppt_h"/>
                                          </p:val>
                                        </p:tav>
                                        <p:tav tm="100000">
                                          <p:val>
                                            <p:strVal val="#ppt_h"/>
                                          </p:val>
                                        </p:tav>
                                      </p:tavLst>
                                    </p:anim>
                                  </p:childTnLst>
                                </p:cTn>
                              </p:par>
                              <p:par>
                                <p:cTn id="30" presetID="23" presetClass="entr" presetSubtype="32" fill="hold" nodeType="withEffect">
                                  <p:stCondLst>
                                    <p:cond delay="20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strVal val="4*#ppt_w"/>
                                          </p:val>
                                        </p:tav>
                                        <p:tav tm="100000">
                                          <p:val>
                                            <p:strVal val="#ppt_w"/>
                                          </p:val>
                                        </p:tav>
                                      </p:tavLst>
                                    </p:anim>
                                    <p:anim calcmode="lin" valueType="num">
                                      <p:cBhvr>
                                        <p:cTn id="33" dur="500" fill="hold"/>
                                        <p:tgtEl>
                                          <p:spTgt spid="5"/>
                                        </p:tgtEl>
                                        <p:attrNameLst>
                                          <p:attrName>ppt_h</p:attrName>
                                        </p:attrNameLst>
                                      </p:cBhvr>
                                      <p:tavLst>
                                        <p:tav tm="0">
                                          <p:val>
                                            <p:strVal val="4*#ppt_h"/>
                                          </p:val>
                                        </p:tav>
                                        <p:tav tm="100000">
                                          <p:val>
                                            <p:strVal val="#ppt_h"/>
                                          </p:val>
                                        </p:tav>
                                      </p:tavLst>
                                    </p:anim>
                                  </p:childTnLst>
                                </p:cTn>
                              </p:par>
                              <p:par>
                                <p:cTn id="34" presetID="23" presetClass="entr" presetSubtype="32" fill="hold" nodeType="withEffect">
                                  <p:stCondLst>
                                    <p:cond delay="20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3" presetClass="entr" presetSubtype="32" fill="hold" nodeType="withEffect">
                                  <p:stCondLst>
                                    <p:cond delay="20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4*#ppt_w"/>
                                          </p:val>
                                        </p:tav>
                                        <p:tav tm="100000">
                                          <p:val>
                                            <p:strVal val="#ppt_w"/>
                                          </p:val>
                                        </p:tav>
                                      </p:tavLst>
                                    </p:anim>
                                    <p:anim calcmode="lin" valueType="num">
                                      <p:cBhvr>
                                        <p:cTn id="41" dur="500" fill="hold"/>
                                        <p:tgtEl>
                                          <p:spTgt spid="7"/>
                                        </p:tgtEl>
                                        <p:attrNameLst>
                                          <p:attrName>ppt_h</p:attrName>
                                        </p:attrNameLst>
                                      </p:cBhvr>
                                      <p:tavLst>
                                        <p:tav tm="0">
                                          <p:val>
                                            <p:strVal val="4*#ppt_h"/>
                                          </p:val>
                                        </p:tav>
                                        <p:tav tm="100000">
                                          <p:val>
                                            <p:strVal val="#ppt_h"/>
                                          </p:val>
                                        </p:tav>
                                      </p:tavLst>
                                    </p:anim>
                                  </p:childTnLst>
                                </p:cTn>
                              </p:par>
                              <p:par>
                                <p:cTn id="42" presetID="22" presetClass="entr" presetSubtype="8" fill="hold" grpId="0" nodeType="withEffect">
                                  <p:stCondLst>
                                    <p:cond delay="20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内容占位符 2"/>
          <p:cNvSpPr txBox="1"/>
          <p:nvPr/>
        </p:nvSpPr>
        <p:spPr>
          <a:xfrm>
            <a:off x="7166610" y="1215390"/>
            <a:ext cx="4572000" cy="2571750"/>
          </a:xfrm>
          <a:prstGeom prst="rect">
            <a:avLst/>
          </a:prstGeom>
        </p:spPr>
        <p:txBody>
          <a:bodyPr>
            <a:normAutofit fontScale="92500" lnSpcReduction="10000"/>
          </a:bodyPr>
          <a:lstStyle/>
          <a:p>
            <a:pPr marR="0" lvl="0" indent="0" algn="l" defTabSz="1218565" rtl="0" eaLnBrk="1" fontAlgn="auto" latinLnBrk="0" hangingPunct="1">
              <a:lnSpc>
                <a:spcPct val="220000"/>
              </a:lnSpc>
              <a:spcBef>
                <a:spcPct val="20000"/>
              </a:spcBef>
              <a:spcAft>
                <a:spcPts val="0"/>
              </a:spcAft>
              <a:buClrTx/>
              <a:buSzTx/>
              <a:buFont typeface="Wingdings" panose="05000000000000000000" pitchFamily="2" charset="2"/>
              <a:buNone/>
              <a:defRPr/>
            </a:pPr>
            <a:endParaRPr kumimoji="0" lang="en-US" altLang="zh-CN" sz="80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457200" marR="0" lvl="0" indent="-457200" algn="l" defTabSz="1218565" rtl="0" eaLnBrk="1" fontAlgn="auto" latinLnBrk="0" hangingPunct="1">
              <a:lnSpc>
                <a:spcPct val="100000"/>
              </a:lnSpc>
              <a:spcBef>
                <a:spcPct val="20000"/>
              </a:spcBef>
              <a:spcAft>
                <a:spcPts val="0"/>
              </a:spcAft>
              <a:buClrTx/>
              <a:buSzTx/>
              <a:buFont typeface="Wingdings" panose="05000000000000000000" pitchFamily="2" charset="2"/>
              <a:buChar char="Ø"/>
              <a:defRPr/>
            </a:pP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8" name="Rectangle 11"/>
          <p:cNvSpPr>
            <a:spLocks noChangeArrowheads="1"/>
          </p:cNvSpPr>
          <p:nvPr/>
        </p:nvSpPr>
        <p:spPr bwMode="auto">
          <a:xfrm>
            <a:off x="0" y="858026"/>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103" name="标题 1"/>
          <p:cNvSpPr>
            <a:spLocks noGrp="1"/>
          </p:cNvSpPr>
          <p:nvPr/>
        </p:nvSpPr>
        <p:spPr bwMode="auto">
          <a:xfrm>
            <a:off x="22860" y="204470"/>
            <a:ext cx="7797800" cy="5816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在人生的黄金阶段，为什么选择做理财顾问？</a:t>
            </a:r>
          </a:p>
        </p:txBody>
      </p:sp>
      <p:pic>
        <p:nvPicPr>
          <p:cNvPr id="109" name="图片 10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
        <p:nvSpPr>
          <p:cNvPr id="2" name="文本框 1"/>
          <p:cNvSpPr txBox="1"/>
          <p:nvPr/>
        </p:nvSpPr>
        <p:spPr>
          <a:xfrm>
            <a:off x="963930" y="1322070"/>
            <a:ext cx="10575925" cy="5151120"/>
          </a:xfrm>
          <a:prstGeom prst="rect">
            <a:avLst/>
          </a:prstGeom>
          <a:noFill/>
        </p:spPr>
        <p:txBody>
          <a:bodyPr wrap="square" rtlCol="0">
            <a:spAutoFit/>
          </a:bodyPr>
          <a:lstStyle/>
          <a:p>
            <a:r>
              <a:rPr lang="zh-CN" altLang="en-US" sz="2800" b="1">
                <a:solidFill>
                  <a:srgbClr val="FF0000"/>
                </a:solidFill>
                <a:sym typeface="+mn-ea"/>
              </a:rPr>
              <a:t>财富管理行业是“通过管理财富，帮助客户管理幸福”的行业。对理财顾问来讲，从事这个行业本身就是一个幸福： </a:t>
            </a:r>
            <a:endParaRPr lang="zh-CN" altLang="en-US" sz="2800" b="1">
              <a:solidFill>
                <a:srgbClr val="FF0000"/>
              </a:solidFill>
            </a:endParaRPr>
          </a:p>
          <a:p>
            <a:endParaRPr lang="zh-CN" altLang="en-US" sz="2800" b="1">
              <a:solidFill>
                <a:schemeClr val="tx1"/>
              </a:solidFill>
            </a:endParaRPr>
          </a:p>
          <a:p>
            <a:r>
              <a:rPr lang="zh-CN" altLang="en-US" sz="2800" b="1">
                <a:sym typeface="+mn-ea"/>
              </a:rPr>
              <a:t>第一个幸福：持续学习</a:t>
            </a:r>
            <a:endParaRPr lang="zh-CN" altLang="en-US" sz="2800" b="1">
              <a:solidFill>
                <a:schemeClr val="tx1"/>
              </a:solidFill>
            </a:endParaRPr>
          </a:p>
          <a:p>
            <a:r>
              <a:rPr lang="zh-CN" altLang="en-US" sz="2800" b="1">
                <a:sym typeface="+mn-ea"/>
              </a:rPr>
              <a:t>持续学习本身就是理财顾问重要工作</a:t>
            </a:r>
            <a:endParaRPr lang="zh-CN" altLang="en-US" sz="2800" b="1">
              <a:solidFill>
                <a:schemeClr val="tx1"/>
              </a:solidFill>
            </a:endParaRPr>
          </a:p>
          <a:p>
            <a:endParaRPr lang="zh-CN" altLang="en-US" sz="2800" b="1">
              <a:solidFill>
                <a:schemeClr val="tx1"/>
              </a:solidFill>
            </a:endParaRPr>
          </a:p>
          <a:p>
            <a:r>
              <a:rPr lang="zh-CN" altLang="en-US" sz="2800" b="1">
                <a:sym typeface="+mn-ea"/>
              </a:rPr>
              <a:t>第二个幸福：积累人脉</a:t>
            </a:r>
            <a:endParaRPr lang="zh-CN" altLang="en-US" sz="2800" b="1">
              <a:solidFill>
                <a:schemeClr val="tx1"/>
              </a:solidFill>
            </a:endParaRPr>
          </a:p>
          <a:p>
            <a:r>
              <a:rPr lang="zh-CN" altLang="en-US" sz="2800" b="1">
                <a:sym typeface="+mn-ea"/>
              </a:rPr>
              <a:t>快速积累人脉最平滑的路径</a:t>
            </a:r>
            <a:endParaRPr lang="zh-CN" altLang="en-US" sz="2800" b="1">
              <a:solidFill>
                <a:schemeClr val="tx1"/>
              </a:solidFill>
            </a:endParaRPr>
          </a:p>
          <a:p>
            <a:endParaRPr lang="zh-CN" altLang="en-US" sz="2800" b="1">
              <a:solidFill>
                <a:srgbClr val="FF0000"/>
              </a:solidFill>
            </a:endParaRPr>
          </a:p>
          <a:p>
            <a:r>
              <a:rPr lang="zh-CN" altLang="en-US" sz="2800" b="1">
                <a:solidFill>
                  <a:srgbClr val="FF0000"/>
                </a:solidFill>
                <a:sym typeface="+mn-ea"/>
              </a:rPr>
              <a:t>第三个幸福：高收入</a:t>
            </a:r>
            <a:endParaRPr lang="zh-CN" altLang="en-US" sz="2800" b="1">
              <a:solidFill>
                <a:srgbClr val="FF0000"/>
              </a:solidFill>
            </a:endParaRPr>
          </a:p>
          <a:p>
            <a:r>
              <a:rPr lang="zh-CN" altLang="en-US" sz="2800" b="1">
                <a:solidFill>
                  <a:srgbClr val="FF0000"/>
                </a:solidFill>
                <a:sym typeface="+mn-ea"/>
              </a:rPr>
              <a:t>理财顾问 = 平均高收入</a:t>
            </a:r>
            <a:endParaRPr lang="zh-CN" altLang="en-US" sz="2800" b="1">
              <a:solidFill>
                <a:srgbClr val="FF0000"/>
              </a:solidFill>
            </a:endParaRPr>
          </a:p>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dissolve">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内容占位符 2"/>
          <p:cNvSpPr txBox="1"/>
          <p:nvPr/>
        </p:nvSpPr>
        <p:spPr>
          <a:xfrm>
            <a:off x="7166610" y="1215390"/>
            <a:ext cx="4572000" cy="2571750"/>
          </a:xfrm>
          <a:prstGeom prst="rect">
            <a:avLst/>
          </a:prstGeom>
        </p:spPr>
        <p:txBody>
          <a:bodyPr>
            <a:normAutofit fontScale="92500" lnSpcReduction="10000"/>
          </a:bodyPr>
          <a:lstStyle/>
          <a:p>
            <a:pPr marR="0" lvl="0" indent="0" algn="l" defTabSz="1218565" rtl="0" eaLnBrk="1" fontAlgn="auto" latinLnBrk="0" hangingPunct="1">
              <a:lnSpc>
                <a:spcPct val="220000"/>
              </a:lnSpc>
              <a:spcBef>
                <a:spcPct val="20000"/>
              </a:spcBef>
              <a:spcAft>
                <a:spcPts val="0"/>
              </a:spcAft>
              <a:buClrTx/>
              <a:buSzTx/>
              <a:buFont typeface="Wingdings" panose="05000000000000000000" pitchFamily="2" charset="2"/>
              <a:buNone/>
              <a:defRPr/>
            </a:pPr>
            <a:endParaRPr kumimoji="0" lang="en-US" altLang="zh-CN" sz="80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457200" marR="0" lvl="0" indent="-457200" algn="l" defTabSz="1218565" rtl="0" eaLnBrk="1" fontAlgn="auto" latinLnBrk="0" hangingPunct="1">
              <a:lnSpc>
                <a:spcPct val="100000"/>
              </a:lnSpc>
              <a:spcBef>
                <a:spcPct val="20000"/>
              </a:spcBef>
              <a:spcAft>
                <a:spcPts val="0"/>
              </a:spcAft>
              <a:buClrTx/>
              <a:buSzTx/>
              <a:buFont typeface="Wingdings" panose="05000000000000000000" pitchFamily="2" charset="2"/>
              <a:buChar char="Ø"/>
              <a:defRPr/>
            </a:pP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8" name="Rectangle 11"/>
          <p:cNvSpPr>
            <a:spLocks noChangeArrowheads="1"/>
          </p:cNvSpPr>
          <p:nvPr/>
        </p:nvSpPr>
        <p:spPr bwMode="auto">
          <a:xfrm>
            <a:off x="0" y="858026"/>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103" name="标题 1"/>
          <p:cNvSpPr>
            <a:spLocks noGrp="1"/>
          </p:cNvSpPr>
          <p:nvPr/>
        </p:nvSpPr>
        <p:spPr bwMode="auto">
          <a:xfrm>
            <a:off x="22860" y="204470"/>
            <a:ext cx="7797800" cy="5816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在人生的黄金阶段，为什么选择做理财顾问？</a:t>
            </a:r>
          </a:p>
        </p:txBody>
      </p:sp>
      <p:pic>
        <p:nvPicPr>
          <p:cNvPr id="109" name="图片 10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
        <p:nvSpPr>
          <p:cNvPr id="2" name="文本框 1"/>
          <p:cNvSpPr txBox="1"/>
          <p:nvPr/>
        </p:nvSpPr>
        <p:spPr>
          <a:xfrm>
            <a:off x="963930" y="1322070"/>
            <a:ext cx="10575925" cy="5577840"/>
          </a:xfrm>
          <a:prstGeom prst="rect">
            <a:avLst/>
          </a:prstGeom>
          <a:noFill/>
        </p:spPr>
        <p:txBody>
          <a:bodyPr wrap="square" rtlCol="0">
            <a:spAutoFit/>
          </a:bodyPr>
          <a:lstStyle/>
          <a:p>
            <a:r>
              <a:rPr lang="zh-CN" altLang="en-US" sz="2800" b="1">
                <a:solidFill>
                  <a:schemeClr val="tx1"/>
                </a:solidFill>
                <a:sym typeface="+mn-ea"/>
              </a:rPr>
              <a:t>第四个幸福：修炼品行</a:t>
            </a:r>
          </a:p>
          <a:p>
            <a:r>
              <a:rPr lang="zh-CN" altLang="en-US" sz="2800" b="1">
                <a:solidFill>
                  <a:schemeClr val="tx1"/>
                </a:solidFill>
                <a:sym typeface="+mn-ea"/>
              </a:rPr>
              <a:t>工作赋予了超强责任心，责任心是牛人必备能力</a:t>
            </a:r>
          </a:p>
          <a:p>
            <a:endParaRPr lang="zh-CN" altLang="en-US" sz="2800" b="1">
              <a:solidFill>
                <a:schemeClr val="tx1"/>
              </a:solidFill>
              <a:sym typeface="+mn-ea"/>
            </a:endParaRPr>
          </a:p>
          <a:p>
            <a:r>
              <a:rPr lang="zh-CN" altLang="en-US" sz="2800" b="1">
                <a:solidFill>
                  <a:schemeClr val="tx1"/>
                </a:solidFill>
                <a:sym typeface="+mn-ea"/>
              </a:rPr>
              <a:t>第五个幸福：终身职业</a:t>
            </a:r>
          </a:p>
          <a:p>
            <a:r>
              <a:rPr lang="zh-CN" altLang="en-US" sz="2800" b="1">
                <a:solidFill>
                  <a:schemeClr val="tx1"/>
                </a:solidFill>
                <a:sym typeface="+mn-ea"/>
              </a:rPr>
              <a:t>理财顾问有幸是一个终生职业</a:t>
            </a:r>
          </a:p>
          <a:p>
            <a:endParaRPr lang="zh-CN" altLang="en-US" sz="2800" b="1">
              <a:solidFill>
                <a:srgbClr val="FF0000"/>
              </a:solidFill>
            </a:endParaRPr>
          </a:p>
          <a:p>
            <a:r>
              <a:rPr lang="zh-CN" altLang="en-US" sz="2800" b="1">
                <a:solidFill>
                  <a:srgbClr val="FF0000"/>
                </a:solidFill>
                <a:sym typeface="+mn-ea"/>
              </a:rPr>
              <a:t>第六个幸福：朝阳行业</a:t>
            </a:r>
            <a:endParaRPr lang="zh-CN" altLang="en-US" sz="2800" b="1">
              <a:solidFill>
                <a:srgbClr val="FF0000"/>
              </a:solidFill>
            </a:endParaRPr>
          </a:p>
          <a:p>
            <a:r>
              <a:rPr lang="zh-CN" altLang="en-US" sz="2800" b="1">
                <a:solidFill>
                  <a:srgbClr val="FF0000"/>
                </a:solidFill>
                <a:sym typeface="+mn-ea"/>
              </a:rPr>
              <a:t>中这可能国未来50年最大的职业红利之一：</a:t>
            </a:r>
            <a:r>
              <a:rPr lang="zh-CN" altLang="en-US" sz="2800" b="1">
                <a:sym typeface="+mn-ea"/>
              </a:rPr>
              <a:t>具体到三方理财行业：在美国、澳洲或英国，通过第三方机构公司或者独立工作室理财的人数约占总人口规模的50%左右，在香港约有10%的人通过第三方理财公司理财，</a:t>
            </a:r>
            <a:r>
              <a:rPr lang="zh-CN" altLang="en-US" sz="2800" b="1">
                <a:solidFill>
                  <a:srgbClr val="FF0000"/>
                </a:solidFill>
                <a:sym typeface="+mn-ea"/>
              </a:rPr>
              <a:t>而在大陆这个数据只有2%~3%。在中国，财富管理是一个刚开始的市场，理财顾问是一个幸福的职业</a:t>
            </a:r>
            <a:endParaRPr lang="zh-CN" altLang="en-US" sz="2800" b="1">
              <a:solidFill>
                <a:srgbClr val="FF0000"/>
              </a:solidFill>
            </a:endParaRPr>
          </a:p>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dissolve">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内容占位符 2"/>
          <p:cNvSpPr txBox="1"/>
          <p:nvPr/>
        </p:nvSpPr>
        <p:spPr>
          <a:xfrm>
            <a:off x="7166610" y="1215390"/>
            <a:ext cx="4572000" cy="2571750"/>
          </a:xfrm>
          <a:prstGeom prst="rect">
            <a:avLst/>
          </a:prstGeom>
        </p:spPr>
        <p:txBody>
          <a:bodyPr>
            <a:normAutofit fontScale="92500" lnSpcReduction="10000"/>
          </a:bodyPr>
          <a:lstStyle/>
          <a:p>
            <a:pPr marR="0" lvl="0" indent="0" algn="l" defTabSz="1218565" rtl="0" eaLnBrk="1" fontAlgn="auto" latinLnBrk="0" hangingPunct="1">
              <a:lnSpc>
                <a:spcPct val="220000"/>
              </a:lnSpc>
              <a:spcBef>
                <a:spcPct val="20000"/>
              </a:spcBef>
              <a:spcAft>
                <a:spcPts val="0"/>
              </a:spcAft>
              <a:buClrTx/>
              <a:buSzTx/>
              <a:buFont typeface="Wingdings" panose="05000000000000000000" pitchFamily="2" charset="2"/>
              <a:buNone/>
              <a:defRPr/>
            </a:pPr>
            <a:endParaRPr kumimoji="0" lang="en-US" altLang="zh-CN" sz="80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457200" marR="0" lvl="0" indent="-457200" algn="l" defTabSz="1218565" rtl="0" eaLnBrk="1" fontAlgn="auto" latinLnBrk="0" hangingPunct="1">
              <a:lnSpc>
                <a:spcPct val="100000"/>
              </a:lnSpc>
              <a:spcBef>
                <a:spcPct val="20000"/>
              </a:spcBef>
              <a:spcAft>
                <a:spcPts val="0"/>
              </a:spcAft>
              <a:buClrTx/>
              <a:buSzTx/>
              <a:buFont typeface="Wingdings" panose="05000000000000000000" pitchFamily="2" charset="2"/>
              <a:buChar char="Ø"/>
              <a:defRPr/>
            </a:pP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8" name="Rectangle 11"/>
          <p:cNvSpPr>
            <a:spLocks noChangeArrowheads="1"/>
          </p:cNvSpPr>
          <p:nvPr/>
        </p:nvSpPr>
        <p:spPr bwMode="auto">
          <a:xfrm>
            <a:off x="0" y="858026"/>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103" name="标题 1"/>
          <p:cNvSpPr>
            <a:spLocks noGrp="1"/>
          </p:cNvSpPr>
          <p:nvPr/>
        </p:nvSpPr>
        <p:spPr bwMode="auto">
          <a:xfrm>
            <a:off x="22860" y="204470"/>
            <a:ext cx="7797800" cy="5816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幸福来敲门：新</a:t>
            </a:r>
            <a:r>
              <a:rPr lang="en-US" altLang="zh-CN" dirty="0" smtClean="0">
                <a:latin typeface="Franklin Gothic Medium" panose="020B0603020102020204" pitchFamily="34" charset="0"/>
                <a:ea typeface="微软雅黑" panose="020B0503020204020204" pitchFamily="34" charset="-122"/>
              </a:rPr>
              <a:t>“</a:t>
            </a:r>
            <a:r>
              <a:rPr lang="zh-CN" altLang="en-US" dirty="0" smtClean="0">
                <a:latin typeface="Franklin Gothic Medium" panose="020B0603020102020204" pitchFamily="34" charset="0"/>
                <a:ea typeface="微软雅黑" panose="020B0503020204020204" pitchFamily="34" charset="-122"/>
              </a:rPr>
              <a:t>五子登科</a:t>
            </a:r>
            <a:r>
              <a:rPr lang="en-US" altLang="zh-CN" dirty="0" smtClean="0">
                <a:latin typeface="Franklin Gothic Medium" panose="020B0603020102020204" pitchFamily="34" charset="0"/>
                <a:ea typeface="微软雅黑" panose="020B0503020204020204" pitchFamily="34" charset="-122"/>
              </a:rPr>
              <a:t>”</a:t>
            </a:r>
          </a:p>
        </p:txBody>
      </p:sp>
      <p:pic>
        <p:nvPicPr>
          <p:cNvPr id="109" name="图片 10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pic>
        <p:nvPicPr>
          <p:cNvPr id="11266" name="内容占位符 3" descr="五子登科"/>
          <p:cNvPicPr>
            <a:picLocks noGrp="1" noChangeAspect="1"/>
          </p:cNvPicPr>
          <p:nvPr/>
        </p:nvPicPr>
        <p:blipFill>
          <a:blip r:embed="rId4" cstate="print"/>
          <a:stretch>
            <a:fillRect/>
          </a:stretch>
        </p:blipFill>
        <p:spPr>
          <a:xfrm>
            <a:off x="981075" y="1386205"/>
            <a:ext cx="10292715" cy="4478020"/>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dissolve">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a:fillRect/>
          </a:stretch>
        </p:blipFill>
        <p:spPr>
          <a:xfrm>
            <a:off x="1" y="5137139"/>
            <a:ext cx="12189745" cy="1722449"/>
          </a:xfrm>
          <a:prstGeom prst="rect">
            <a:avLst/>
          </a:prstGeom>
        </p:spPr>
      </p:pic>
      <p:sp>
        <p:nvSpPr>
          <p:cNvPr id="8" name="矩形 259"/>
          <p:cNvSpPr>
            <a:spLocks noChangeArrowheads="1"/>
          </p:cNvSpPr>
          <p:nvPr/>
        </p:nvSpPr>
        <p:spPr bwMode="auto">
          <a:xfrm>
            <a:off x="4462035" y="1437357"/>
            <a:ext cx="3905385" cy="575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695" tIns="43347" rIns="86695" bIns="4334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zh-CN" altLang="en-US" sz="2700" dirty="0" smtClean="0">
                <a:solidFill>
                  <a:srgbClr val="4F81BD"/>
                </a:solidFill>
                <a:cs typeface="+mn-ea"/>
                <a:sym typeface="+mn-lt"/>
              </a:rPr>
              <a:t>公司介绍</a:t>
            </a:r>
            <a:endParaRPr lang="en-GB" altLang="zh-CN" sz="2700" dirty="0">
              <a:solidFill>
                <a:srgbClr val="4F81BD"/>
              </a:solidFill>
              <a:cs typeface="+mn-ea"/>
              <a:sym typeface="+mn-lt"/>
            </a:endParaRPr>
          </a:p>
        </p:txBody>
      </p:sp>
      <p:cxnSp>
        <p:nvCxnSpPr>
          <p:cNvPr id="10" name="直接连接符 9"/>
          <p:cNvCxnSpPr/>
          <p:nvPr/>
        </p:nvCxnSpPr>
        <p:spPr>
          <a:xfrm>
            <a:off x="4531113" y="2062265"/>
            <a:ext cx="3390283" cy="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37488" y="1000902"/>
            <a:ext cx="2786082" cy="856982"/>
          </a:xfrm>
          <a:prstGeom prst="rect">
            <a:avLst/>
          </a:prstGeom>
          <a:noFill/>
          <a:ln>
            <a:noFill/>
          </a:ln>
        </p:spPr>
        <p:txBody>
          <a:bodyPr wrap="square" lIns="86695" tIns="43347" rIns="86695" bIns="43347" rtlCol="0">
            <a:spAutoFit/>
          </a:bodyPr>
          <a:lstStyle/>
          <a:p>
            <a:pPr defTabSz="913765">
              <a:defRPr/>
            </a:pPr>
            <a:r>
              <a:rPr lang="zh-CN" altLang="en-US" sz="5000" b="1" dirty="0" smtClean="0">
                <a:solidFill>
                  <a:srgbClr val="4F81BD"/>
                </a:solidFill>
                <a:latin typeface="华文行楷" panose="02010800040101010101" pitchFamily="2" charset="-122"/>
                <a:ea typeface="华文行楷" panose="02010800040101010101" pitchFamily="2" charset="-122"/>
              </a:rPr>
              <a:t>第一部分</a:t>
            </a:r>
            <a:endParaRPr lang="en-US" altLang="zh-CN" sz="5000" b="1" dirty="0">
              <a:solidFill>
                <a:srgbClr val="4F81BD"/>
              </a:solidFill>
              <a:latin typeface="华文行楷" panose="02010800040101010101" pitchFamily="2" charset="-122"/>
              <a:ea typeface="华文行楷" panose="02010800040101010101" pitchFamily="2" charset="-122"/>
            </a:endParaRPr>
          </a:p>
        </p:txBody>
      </p:sp>
      <p:cxnSp>
        <p:nvCxnSpPr>
          <p:cNvPr id="13" name="直接连接符 12"/>
          <p:cNvCxnSpPr/>
          <p:nvPr/>
        </p:nvCxnSpPr>
        <p:spPr>
          <a:xfrm>
            <a:off x="4572119" y="2335932"/>
            <a:ext cx="0" cy="2111838"/>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3" name="组合 17"/>
          <p:cNvGrpSpPr/>
          <p:nvPr/>
        </p:nvGrpSpPr>
        <p:grpSpPr>
          <a:xfrm>
            <a:off x="4476156" y="2232541"/>
            <a:ext cx="191927" cy="192007"/>
            <a:chOff x="4971660" y="1569718"/>
            <a:chExt cx="144016" cy="144016"/>
          </a:xfrm>
          <a:solidFill>
            <a:srgbClr val="363636"/>
          </a:solidFill>
        </p:grpSpPr>
        <p:sp>
          <p:nvSpPr>
            <p:cNvPr id="19" name="椭圆 51"/>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20" name="椭圆 52"/>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4" name="组合 20"/>
          <p:cNvGrpSpPr/>
          <p:nvPr/>
        </p:nvGrpSpPr>
        <p:grpSpPr>
          <a:xfrm>
            <a:off x="4476156" y="2762885"/>
            <a:ext cx="191927" cy="192007"/>
            <a:chOff x="4971660" y="1569718"/>
            <a:chExt cx="144016" cy="144016"/>
          </a:xfrm>
          <a:solidFill>
            <a:srgbClr val="004796"/>
          </a:solidFill>
        </p:grpSpPr>
        <p:sp>
          <p:nvSpPr>
            <p:cNvPr id="22" name="椭圆 54"/>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4796"/>
                </a:solidFill>
              </a:endParaRPr>
            </a:p>
          </p:txBody>
        </p:sp>
        <p:sp>
          <p:nvSpPr>
            <p:cNvPr id="23" name="椭圆 55"/>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4796"/>
                </a:solidFill>
              </a:endParaRPr>
            </a:p>
          </p:txBody>
        </p:sp>
      </p:grpSp>
      <p:grpSp>
        <p:nvGrpSpPr>
          <p:cNvPr id="5" name="组合 23"/>
          <p:cNvGrpSpPr/>
          <p:nvPr/>
        </p:nvGrpSpPr>
        <p:grpSpPr>
          <a:xfrm>
            <a:off x="4476156" y="3293230"/>
            <a:ext cx="191927" cy="192007"/>
            <a:chOff x="4971660" y="1569718"/>
            <a:chExt cx="144016" cy="144016"/>
          </a:xfrm>
          <a:solidFill>
            <a:srgbClr val="363636"/>
          </a:solidFill>
        </p:grpSpPr>
        <p:sp>
          <p:nvSpPr>
            <p:cNvPr id="25" name="椭圆 57"/>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26" name="椭圆 58"/>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 name="组合 26"/>
          <p:cNvGrpSpPr/>
          <p:nvPr/>
        </p:nvGrpSpPr>
        <p:grpSpPr>
          <a:xfrm>
            <a:off x="4476156" y="3823573"/>
            <a:ext cx="191927" cy="192007"/>
            <a:chOff x="4971660" y="1569718"/>
            <a:chExt cx="144016" cy="144016"/>
          </a:xfrm>
          <a:solidFill>
            <a:srgbClr val="004796"/>
          </a:solidFill>
        </p:grpSpPr>
        <p:sp>
          <p:nvSpPr>
            <p:cNvPr id="28" name="椭圆 60"/>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29" name="椭圆 61"/>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7" name="组合 29"/>
          <p:cNvGrpSpPr/>
          <p:nvPr/>
        </p:nvGrpSpPr>
        <p:grpSpPr>
          <a:xfrm>
            <a:off x="4476156" y="4353919"/>
            <a:ext cx="191927" cy="192007"/>
            <a:chOff x="4971660" y="1569718"/>
            <a:chExt cx="144016" cy="144016"/>
          </a:xfrm>
          <a:solidFill>
            <a:srgbClr val="363636"/>
          </a:solidFill>
        </p:grpSpPr>
        <p:sp>
          <p:nvSpPr>
            <p:cNvPr id="31" name="椭圆 63"/>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32" name="椭圆 64"/>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33" name="TextBox 71"/>
          <p:cNvSpPr txBox="1"/>
          <p:nvPr/>
        </p:nvSpPr>
        <p:spPr>
          <a:xfrm>
            <a:off x="4857110" y="2095976"/>
            <a:ext cx="2263280" cy="2862272"/>
          </a:xfrm>
          <a:prstGeom prst="rect">
            <a:avLst/>
          </a:prstGeom>
          <a:noFill/>
        </p:spPr>
        <p:txBody>
          <a:bodyPr wrap="square" lIns="91391" tIns="45695" rIns="91391" bIns="45695" rtlCol="0">
            <a:spAutoFit/>
          </a:bodyPr>
          <a:lstStyle/>
          <a:p>
            <a:pPr algn="l">
              <a:lnSpc>
                <a:spcPct val="150000"/>
              </a:lnSpc>
            </a:pPr>
            <a:r>
              <a:rPr lang="zh-CN" altLang="en-US" dirty="0">
                <a:latin typeface="微软雅黑" panose="020B0503020204020204" pitchFamily="34" charset="-122"/>
                <a:ea typeface="微软雅黑" panose="020B0503020204020204" pitchFamily="34" charset="-122"/>
              </a:rPr>
              <a:t>基本情况</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发展历史</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股东情况</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业务体系</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主要</a:t>
            </a:r>
            <a:r>
              <a:rPr lang="zh-CN" altLang="en-US" dirty="0" smtClean="0">
                <a:latin typeface="微软雅黑" panose="020B0503020204020204" pitchFamily="34" charset="-122"/>
                <a:ea typeface="微软雅黑" panose="020B0503020204020204" pitchFamily="34" charset="-122"/>
              </a:rPr>
              <a:t>子公司</a:t>
            </a:r>
            <a:endParaRPr lang="en-US" altLang="zh-CN" dirty="0" smtClean="0">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6953076" y="2335932"/>
            <a:ext cx="0" cy="2111838"/>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27" name="组合 17"/>
          <p:cNvGrpSpPr/>
          <p:nvPr/>
        </p:nvGrpSpPr>
        <p:grpSpPr>
          <a:xfrm>
            <a:off x="6857113" y="2232541"/>
            <a:ext cx="191927" cy="192007"/>
            <a:chOff x="4971660" y="1569718"/>
            <a:chExt cx="144016" cy="144016"/>
          </a:xfrm>
          <a:solidFill>
            <a:srgbClr val="363636"/>
          </a:solidFill>
        </p:grpSpPr>
        <p:sp>
          <p:nvSpPr>
            <p:cNvPr id="30" name="椭圆 51"/>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34" name="椭圆 52"/>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35" name="组合 20"/>
          <p:cNvGrpSpPr/>
          <p:nvPr/>
        </p:nvGrpSpPr>
        <p:grpSpPr>
          <a:xfrm>
            <a:off x="6857113" y="2762885"/>
            <a:ext cx="191927" cy="192007"/>
            <a:chOff x="4971660" y="1569718"/>
            <a:chExt cx="144016" cy="144016"/>
          </a:xfrm>
          <a:solidFill>
            <a:srgbClr val="004796"/>
          </a:solidFill>
        </p:grpSpPr>
        <p:sp>
          <p:nvSpPr>
            <p:cNvPr id="36" name="椭圆 54"/>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37" name="椭圆 55"/>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38" name="组合 23"/>
          <p:cNvGrpSpPr/>
          <p:nvPr/>
        </p:nvGrpSpPr>
        <p:grpSpPr>
          <a:xfrm>
            <a:off x="6857113" y="3293230"/>
            <a:ext cx="191927" cy="192007"/>
            <a:chOff x="4971660" y="1569718"/>
            <a:chExt cx="144016" cy="144016"/>
          </a:xfrm>
          <a:solidFill>
            <a:srgbClr val="363636"/>
          </a:solidFill>
        </p:grpSpPr>
        <p:sp>
          <p:nvSpPr>
            <p:cNvPr id="39" name="椭圆 57"/>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40" name="椭圆 58"/>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41" name="组合 26"/>
          <p:cNvGrpSpPr/>
          <p:nvPr/>
        </p:nvGrpSpPr>
        <p:grpSpPr>
          <a:xfrm>
            <a:off x="6857113" y="3823573"/>
            <a:ext cx="191927" cy="192007"/>
            <a:chOff x="4971660" y="1569718"/>
            <a:chExt cx="144016" cy="144016"/>
          </a:xfrm>
          <a:solidFill>
            <a:srgbClr val="004796"/>
          </a:solidFill>
        </p:grpSpPr>
        <p:sp>
          <p:nvSpPr>
            <p:cNvPr id="42" name="椭圆 60"/>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43" name="椭圆 61"/>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44" name="组合 29"/>
          <p:cNvGrpSpPr/>
          <p:nvPr/>
        </p:nvGrpSpPr>
        <p:grpSpPr>
          <a:xfrm>
            <a:off x="6857113" y="4353919"/>
            <a:ext cx="191927" cy="192007"/>
            <a:chOff x="4971660" y="1569718"/>
            <a:chExt cx="144016" cy="144016"/>
          </a:xfrm>
          <a:solidFill>
            <a:srgbClr val="363636"/>
          </a:solidFill>
        </p:grpSpPr>
        <p:sp>
          <p:nvSpPr>
            <p:cNvPr id="45" name="椭圆 63"/>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46" name="椭圆 64"/>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47" name="矩形 46"/>
          <p:cNvSpPr/>
          <p:nvPr/>
        </p:nvSpPr>
        <p:spPr>
          <a:xfrm>
            <a:off x="7333304" y="2191249"/>
            <a:ext cx="2190480" cy="2339643"/>
          </a:xfrm>
          <a:prstGeom prst="rect">
            <a:avLst/>
          </a:prstGeom>
        </p:spPr>
        <p:txBody>
          <a:bodyPr wrap="square" lIns="121917" tIns="60958" rIns="121917" bIns="60958">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文化与传统</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各项业务排名</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主要</a:t>
            </a:r>
            <a:r>
              <a:rPr lang="zh-CN" altLang="en-US" dirty="0" smtClean="0">
                <a:latin typeface="微软雅黑" panose="020B0503020204020204" pitchFamily="34" charset="-122"/>
                <a:ea typeface="微软雅黑" panose="020B0503020204020204" pitchFamily="34" charset="-122"/>
              </a:rPr>
              <a:t>财务表现</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市场声誉</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16" presetClass="entr" presetSubtype="42"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outHorizontal)">
                                      <p:cBhvr>
                                        <p:cTn id="20" dur="500"/>
                                        <p:tgtEl>
                                          <p:spTgt spid="13"/>
                                        </p:tgtEl>
                                      </p:cBhvr>
                                    </p:animEffect>
                                  </p:childTnLst>
                                </p:cTn>
                              </p:par>
                            </p:childTnLst>
                          </p:cTn>
                        </p:par>
                        <p:par>
                          <p:cTn id="21" fill="hold">
                            <p:stCondLst>
                              <p:cond delay="1000"/>
                            </p:stCondLst>
                            <p:childTnLst>
                              <p:par>
                                <p:cTn id="22" presetID="23" presetClass="entr" presetSubtype="3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strVal val="4*#ppt_w"/>
                                          </p:val>
                                        </p:tav>
                                        <p:tav tm="100000">
                                          <p:val>
                                            <p:strVal val="#ppt_w"/>
                                          </p:val>
                                        </p:tav>
                                      </p:tavLst>
                                    </p:anim>
                                    <p:anim calcmode="lin" valueType="num">
                                      <p:cBhvr>
                                        <p:cTn id="25" dur="500" fill="hold"/>
                                        <p:tgtEl>
                                          <p:spTgt spid="3"/>
                                        </p:tgtEl>
                                        <p:attrNameLst>
                                          <p:attrName>ppt_h</p:attrName>
                                        </p:attrNameLst>
                                      </p:cBhvr>
                                      <p:tavLst>
                                        <p:tav tm="0">
                                          <p:val>
                                            <p:strVal val="4*#ppt_h"/>
                                          </p:val>
                                        </p:tav>
                                        <p:tav tm="100000">
                                          <p:val>
                                            <p:strVal val="#ppt_h"/>
                                          </p:val>
                                        </p:tav>
                                      </p:tavLst>
                                    </p:anim>
                                  </p:childTnLst>
                                </p:cTn>
                              </p:par>
                              <p:par>
                                <p:cTn id="26" presetID="23" presetClass="entr" presetSubtype="32" fill="hold" nodeType="withEffect">
                                  <p:stCondLst>
                                    <p:cond delay="20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strVal val="4*#ppt_w"/>
                                          </p:val>
                                        </p:tav>
                                        <p:tav tm="100000">
                                          <p:val>
                                            <p:strVal val="#ppt_w"/>
                                          </p:val>
                                        </p:tav>
                                      </p:tavLst>
                                    </p:anim>
                                    <p:anim calcmode="lin" valueType="num">
                                      <p:cBhvr>
                                        <p:cTn id="29" dur="500" fill="hold"/>
                                        <p:tgtEl>
                                          <p:spTgt spid="4"/>
                                        </p:tgtEl>
                                        <p:attrNameLst>
                                          <p:attrName>ppt_h</p:attrName>
                                        </p:attrNameLst>
                                      </p:cBhvr>
                                      <p:tavLst>
                                        <p:tav tm="0">
                                          <p:val>
                                            <p:strVal val="4*#ppt_h"/>
                                          </p:val>
                                        </p:tav>
                                        <p:tav tm="100000">
                                          <p:val>
                                            <p:strVal val="#ppt_h"/>
                                          </p:val>
                                        </p:tav>
                                      </p:tavLst>
                                    </p:anim>
                                  </p:childTnLst>
                                </p:cTn>
                              </p:par>
                              <p:par>
                                <p:cTn id="30" presetID="23" presetClass="entr" presetSubtype="32" fill="hold" nodeType="withEffect">
                                  <p:stCondLst>
                                    <p:cond delay="20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strVal val="4*#ppt_w"/>
                                          </p:val>
                                        </p:tav>
                                        <p:tav tm="100000">
                                          <p:val>
                                            <p:strVal val="#ppt_w"/>
                                          </p:val>
                                        </p:tav>
                                      </p:tavLst>
                                    </p:anim>
                                    <p:anim calcmode="lin" valueType="num">
                                      <p:cBhvr>
                                        <p:cTn id="33" dur="500" fill="hold"/>
                                        <p:tgtEl>
                                          <p:spTgt spid="5"/>
                                        </p:tgtEl>
                                        <p:attrNameLst>
                                          <p:attrName>ppt_h</p:attrName>
                                        </p:attrNameLst>
                                      </p:cBhvr>
                                      <p:tavLst>
                                        <p:tav tm="0">
                                          <p:val>
                                            <p:strVal val="4*#ppt_h"/>
                                          </p:val>
                                        </p:tav>
                                        <p:tav tm="100000">
                                          <p:val>
                                            <p:strVal val="#ppt_h"/>
                                          </p:val>
                                        </p:tav>
                                      </p:tavLst>
                                    </p:anim>
                                  </p:childTnLst>
                                </p:cTn>
                              </p:par>
                              <p:par>
                                <p:cTn id="34" presetID="23" presetClass="entr" presetSubtype="32" fill="hold" nodeType="withEffect">
                                  <p:stCondLst>
                                    <p:cond delay="20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par>
                                <p:cTn id="38" presetID="23" presetClass="entr" presetSubtype="32" fill="hold" nodeType="withEffect">
                                  <p:stCondLst>
                                    <p:cond delay="20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4*#ppt_w"/>
                                          </p:val>
                                        </p:tav>
                                        <p:tav tm="100000">
                                          <p:val>
                                            <p:strVal val="#ppt_w"/>
                                          </p:val>
                                        </p:tav>
                                      </p:tavLst>
                                    </p:anim>
                                    <p:anim calcmode="lin" valueType="num">
                                      <p:cBhvr>
                                        <p:cTn id="41" dur="500" fill="hold"/>
                                        <p:tgtEl>
                                          <p:spTgt spid="7"/>
                                        </p:tgtEl>
                                        <p:attrNameLst>
                                          <p:attrName>ppt_h</p:attrName>
                                        </p:attrNameLst>
                                      </p:cBhvr>
                                      <p:tavLst>
                                        <p:tav tm="0">
                                          <p:val>
                                            <p:strVal val="4*#ppt_h"/>
                                          </p:val>
                                        </p:tav>
                                        <p:tav tm="100000">
                                          <p:val>
                                            <p:strVal val="#ppt_h"/>
                                          </p:val>
                                        </p:tav>
                                      </p:tavLst>
                                    </p:anim>
                                  </p:childTnLst>
                                </p:cTn>
                              </p:par>
                              <p:par>
                                <p:cTn id="42" presetID="22" presetClass="entr" presetSubtype="8" fill="hold" grpId="0" nodeType="withEffect">
                                  <p:stCondLst>
                                    <p:cond delay="20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par>
                                <p:cTn id="45" presetID="16" presetClass="entr" presetSubtype="42" fill="hold" nodeType="withEffect">
                                  <p:stCondLst>
                                    <p:cond delay="200"/>
                                  </p:stCondLst>
                                  <p:childTnLst>
                                    <p:set>
                                      <p:cBhvr>
                                        <p:cTn id="46" dur="1" fill="hold">
                                          <p:stCondLst>
                                            <p:cond delay="0"/>
                                          </p:stCondLst>
                                        </p:cTn>
                                        <p:tgtEl>
                                          <p:spTgt spid="24"/>
                                        </p:tgtEl>
                                        <p:attrNameLst>
                                          <p:attrName>style.visibility</p:attrName>
                                        </p:attrNameLst>
                                      </p:cBhvr>
                                      <p:to>
                                        <p:strVal val="visible"/>
                                      </p:to>
                                    </p:set>
                                    <p:animEffect transition="in" filter="barn(outHorizontal)">
                                      <p:cBhvr>
                                        <p:cTn id="47" dur="500"/>
                                        <p:tgtEl>
                                          <p:spTgt spid="24"/>
                                        </p:tgtEl>
                                      </p:cBhvr>
                                    </p:animEffect>
                                  </p:childTnLst>
                                </p:cTn>
                              </p:par>
                              <p:par>
                                <p:cTn id="48" presetID="23" presetClass="entr" presetSubtype="32" fill="hold" nodeType="withEffect">
                                  <p:stCondLst>
                                    <p:cond delay="20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4*#ppt_w"/>
                                          </p:val>
                                        </p:tav>
                                        <p:tav tm="100000">
                                          <p:val>
                                            <p:strVal val="#ppt_w"/>
                                          </p:val>
                                        </p:tav>
                                      </p:tavLst>
                                    </p:anim>
                                    <p:anim calcmode="lin" valueType="num">
                                      <p:cBhvr>
                                        <p:cTn id="51" dur="500" fill="hold"/>
                                        <p:tgtEl>
                                          <p:spTgt spid="27"/>
                                        </p:tgtEl>
                                        <p:attrNameLst>
                                          <p:attrName>ppt_h</p:attrName>
                                        </p:attrNameLst>
                                      </p:cBhvr>
                                      <p:tavLst>
                                        <p:tav tm="0">
                                          <p:val>
                                            <p:strVal val="4*#ppt_h"/>
                                          </p:val>
                                        </p:tav>
                                        <p:tav tm="100000">
                                          <p:val>
                                            <p:strVal val="#ppt_h"/>
                                          </p:val>
                                        </p:tav>
                                      </p:tavLst>
                                    </p:anim>
                                  </p:childTnLst>
                                </p:cTn>
                              </p:par>
                              <p:par>
                                <p:cTn id="52" presetID="23" presetClass="entr" presetSubtype="32" fill="hold" nodeType="withEffect">
                                  <p:stCondLst>
                                    <p:cond delay="20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strVal val="4*#ppt_w"/>
                                          </p:val>
                                        </p:tav>
                                        <p:tav tm="100000">
                                          <p:val>
                                            <p:strVal val="#ppt_w"/>
                                          </p:val>
                                        </p:tav>
                                      </p:tavLst>
                                    </p:anim>
                                    <p:anim calcmode="lin" valueType="num">
                                      <p:cBhvr>
                                        <p:cTn id="55" dur="500" fill="hold"/>
                                        <p:tgtEl>
                                          <p:spTgt spid="35"/>
                                        </p:tgtEl>
                                        <p:attrNameLst>
                                          <p:attrName>ppt_h</p:attrName>
                                        </p:attrNameLst>
                                      </p:cBhvr>
                                      <p:tavLst>
                                        <p:tav tm="0">
                                          <p:val>
                                            <p:strVal val="4*#ppt_h"/>
                                          </p:val>
                                        </p:tav>
                                        <p:tav tm="100000">
                                          <p:val>
                                            <p:strVal val="#ppt_h"/>
                                          </p:val>
                                        </p:tav>
                                      </p:tavLst>
                                    </p:anim>
                                  </p:childTnLst>
                                </p:cTn>
                              </p:par>
                              <p:par>
                                <p:cTn id="56" presetID="23" presetClass="entr" presetSubtype="32" fill="hold" nodeType="withEffect">
                                  <p:stCondLst>
                                    <p:cond delay="20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strVal val="4*#ppt_w"/>
                                          </p:val>
                                        </p:tav>
                                        <p:tav tm="100000">
                                          <p:val>
                                            <p:strVal val="#ppt_w"/>
                                          </p:val>
                                        </p:tav>
                                      </p:tavLst>
                                    </p:anim>
                                    <p:anim calcmode="lin" valueType="num">
                                      <p:cBhvr>
                                        <p:cTn id="59" dur="500" fill="hold"/>
                                        <p:tgtEl>
                                          <p:spTgt spid="38"/>
                                        </p:tgtEl>
                                        <p:attrNameLst>
                                          <p:attrName>ppt_h</p:attrName>
                                        </p:attrNameLst>
                                      </p:cBhvr>
                                      <p:tavLst>
                                        <p:tav tm="0">
                                          <p:val>
                                            <p:strVal val="4*#ppt_h"/>
                                          </p:val>
                                        </p:tav>
                                        <p:tav tm="100000">
                                          <p:val>
                                            <p:strVal val="#ppt_h"/>
                                          </p:val>
                                        </p:tav>
                                      </p:tavLst>
                                    </p:anim>
                                  </p:childTnLst>
                                </p:cTn>
                              </p:par>
                              <p:par>
                                <p:cTn id="60" presetID="23" presetClass="entr" presetSubtype="32" fill="hold" nodeType="withEffect">
                                  <p:stCondLst>
                                    <p:cond delay="20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strVal val="4*#ppt_w"/>
                                          </p:val>
                                        </p:tav>
                                        <p:tav tm="100000">
                                          <p:val>
                                            <p:strVal val="#ppt_w"/>
                                          </p:val>
                                        </p:tav>
                                      </p:tavLst>
                                    </p:anim>
                                    <p:anim calcmode="lin" valueType="num">
                                      <p:cBhvr>
                                        <p:cTn id="63" dur="500" fill="hold"/>
                                        <p:tgtEl>
                                          <p:spTgt spid="41"/>
                                        </p:tgtEl>
                                        <p:attrNameLst>
                                          <p:attrName>ppt_h</p:attrName>
                                        </p:attrNameLst>
                                      </p:cBhvr>
                                      <p:tavLst>
                                        <p:tav tm="0">
                                          <p:val>
                                            <p:strVal val="4*#ppt_h"/>
                                          </p:val>
                                        </p:tav>
                                        <p:tav tm="100000">
                                          <p:val>
                                            <p:strVal val="#ppt_h"/>
                                          </p:val>
                                        </p:tav>
                                      </p:tavLst>
                                    </p:anim>
                                  </p:childTnLst>
                                </p:cTn>
                              </p:par>
                              <p:par>
                                <p:cTn id="64" presetID="23" presetClass="entr" presetSubtype="32" fill="hold" nodeType="withEffect">
                                  <p:stCondLst>
                                    <p:cond delay="20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strVal val="4*#ppt_w"/>
                                          </p:val>
                                        </p:tav>
                                        <p:tav tm="100000">
                                          <p:val>
                                            <p:strVal val="#ppt_w"/>
                                          </p:val>
                                        </p:tav>
                                      </p:tavLst>
                                    </p:anim>
                                    <p:anim calcmode="lin" valueType="num">
                                      <p:cBhvr>
                                        <p:cTn id="67" dur="500" fill="hold"/>
                                        <p:tgtEl>
                                          <p:spTgt spid="44"/>
                                        </p:tgtEl>
                                        <p:attrNameLst>
                                          <p:attrName>ppt_h</p:attrName>
                                        </p:attrNameLst>
                                      </p:cBhvr>
                                      <p:tavLst>
                                        <p:tav tm="0">
                                          <p:val>
                                            <p:strVal val="4*#ppt_h"/>
                                          </p:val>
                                        </p:tav>
                                        <p:tav tm="100000">
                                          <p:val>
                                            <p:strVal val="#ppt_h"/>
                                          </p:val>
                                        </p:tav>
                                      </p:tavLst>
                                    </p:anim>
                                  </p:childTnLst>
                                </p:cTn>
                              </p:par>
                              <p:par>
                                <p:cTn id="68" presetID="22" presetClass="entr" presetSubtype="8" fill="hold" grpId="0" nodeType="withEffect">
                                  <p:stCondLst>
                                    <p:cond delay="20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33"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1"/>
          <p:cNvSpPr>
            <a:spLocks noChangeArrowheads="1"/>
          </p:cNvSpPr>
          <p:nvPr/>
        </p:nvSpPr>
        <p:spPr bwMode="auto">
          <a:xfrm>
            <a:off x="0" y="878938"/>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36" name="标题 1"/>
          <p:cNvSpPr>
            <a:spLocks noGrp="1"/>
          </p:cNvSpPr>
          <p:nvPr/>
        </p:nvSpPr>
        <p:spPr bwMode="auto">
          <a:xfrm>
            <a:off x="22976" y="215084"/>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中信证券（山东）邹平黛溪三路营业部</a:t>
            </a:r>
          </a:p>
        </p:txBody>
      </p:sp>
      <p:pic>
        <p:nvPicPr>
          <p:cNvPr id="37" name="图片 3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
        <p:nvSpPr>
          <p:cNvPr id="2" name="文本框 1"/>
          <p:cNvSpPr txBox="1"/>
          <p:nvPr/>
        </p:nvSpPr>
        <p:spPr>
          <a:xfrm>
            <a:off x="880110" y="1193800"/>
            <a:ext cx="10429875" cy="3108543"/>
          </a:xfrm>
          <a:prstGeom prst="rect">
            <a:avLst/>
          </a:prstGeom>
          <a:noFill/>
        </p:spPr>
        <p:txBody>
          <a:bodyPr wrap="square" rtlCol="0">
            <a:spAutoFit/>
          </a:bodyPr>
          <a:lstStyle/>
          <a:p>
            <a:r>
              <a:rPr lang="zh-CN" altLang="en-US" sz="2800" dirty="0"/>
              <a:t>中信证券（山东）有限责任公司是中信证券股份有限公司的全资子公司,注册资本25亿元。公司在山东、河南设有66家分支机构。</a:t>
            </a:r>
          </a:p>
          <a:p>
            <a:r>
              <a:rPr lang="zh-CN" altLang="en-US" sz="2800" dirty="0"/>
              <a:t>  </a:t>
            </a:r>
          </a:p>
          <a:p>
            <a:r>
              <a:rPr lang="zh-CN" altLang="en-US" sz="2800" dirty="0"/>
              <a:t> 中信证券（山东</a:t>
            </a:r>
            <a:r>
              <a:rPr lang="zh-CN" altLang="en-US" sz="2800" dirty="0" smtClean="0"/>
              <a:t>）黛溪三路营业部是</a:t>
            </a:r>
            <a:r>
              <a:rPr lang="zh-CN" altLang="en-US" sz="2800" dirty="0"/>
              <a:t>中信证券（山东）有限责任公司的分支机构</a:t>
            </a:r>
            <a:r>
              <a:rPr lang="zh-CN" altLang="en-US" sz="2800" dirty="0" smtClean="0"/>
              <a:t>，是中信证券（山东）成立时间最早的营业部之一，现已成立</a:t>
            </a:r>
            <a:r>
              <a:rPr lang="en-US" altLang="zh-CN" sz="2800" dirty="0" smtClean="0"/>
              <a:t>20</a:t>
            </a:r>
            <a:r>
              <a:rPr lang="zh-CN" altLang="en-US" sz="2800" dirty="0" smtClean="0"/>
              <a:t>周年。营业部位于滨州市邹平县黛溪三路阅湖茗居一层，</a:t>
            </a:r>
            <a:r>
              <a:rPr lang="zh-CN" altLang="en-US" sz="2800" dirty="0"/>
              <a:t>办公面积超</a:t>
            </a:r>
            <a:r>
              <a:rPr lang="zh-CN" altLang="en-US" sz="2800" dirty="0" smtClean="0"/>
              <a:t>过</a:t>
            </a:r>
            <a:r>
              <a:rPr lang="en-US" altLang="zh-CN" sz="2800" dirty="0" smtClean="0"/>
              <a:t>700</a:t>
            </a:r>
            <a:r>
              <a:rPr lang="zh-CN" altLang="en-US" sz="2800" dirty="0" smtClean="0"/>
              <a:t>平</a:t>
            </a:r>
            <a:r>
              <a:rPr lang="zh-CN" altLang="en-US" sz="2800" dirty="0"/>
              <a:t>方米</a:t>
            </a:r>
            <a:r>
              <a:rPr lang="zh-CN" altLang="en-US" sz="2800" dirty="0" smtClean="0"/>
              <a:t>，现有员工</a:t>
            </a:r>
            <a:r>
              <a:rPr lang="en-US" altLang="zh-CN" sz="2800" dirty="0" smtClean="0"/>
              <a:t>34</a:t>
            </a:r>
            <a:r>
              <a:rPr lang="zh-CN" altLang="en-US" sz="2800" dirty="0" smtClean="0"/>
              <a:t>人。</a:t>
            </a:r>
            <a:endParaRPr lang="zh-CN" alt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32"/>
          <p:cNvSpPr/>
          <p:nvPr/>
        </p:nvSpPr>
        <p:spPr>
          <a:xfrm flipH="1">
            <a:off x="4185772" y="2132949"/>
            <a:ext cx="882951" cy="917350"/>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6703" tIns="43352" rIns="86703" bIns="43352" rtlCol="0" anchor="ctr"/>
          <a:lstStyle/>
          <a:p>
            <a:pPr algn="ctr"/>
            <a:endParaRPr lang="zh-CN" altLang="en-US">
              <a:ea typeface="微软雅黑" panose="020B0503020204020204" pitchFamily="34" charset="-122"/>
            </a:endParaRPr>
          </a:p>
        </p:txBody>
      </p:sp>
      <p:sp>
        <p:nvSpPr>
          <p:cNvPr id="23" name="矩形 32"/>
          <p:cNvSpPr/>
          <p:nvPr/>
        </p:nvSpPr>
        <p:spPr>
          <a:xfrm>
            <a:off x="3215156" y="4945386"/>
            <a:ext cx="882951" cy="917350"/>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6703" tIns="43352" rIns="86703" bIns="43352" rtlCol="0" anchor="ctr"/>
          <a:lstStyle/>
          <a:p>
            <a:pPr algn="ctr"/>
            <a:endParaRPr lang="zh-CN" altLang="en-US">
              <a:ea typeface="微软雅黑" panose="020B0503020204020204" pitchFamily="34" charset="-122"/>
            </a:endParaRPr>
          </a:p>
        </p:txBody>
      </p:sp>
      <p:sp>
        <p:nvSpPr>
          <p:cNvPr id="24" name="矩形 32"/>
          <p:cNvSpPr/>
          <p:nvPr/>
        </p:nvSpPr>
        <p:spPr>
          <a:xfrm rot="16200000">
            <a:off x="8109242" y="3104610"/>
            <a:ext cx="883210" cy="917082"/>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6703" tIns="43352" rIns="86703" bIns="43352" rtlCol="0" anchor="ctr"/>
          <a:lstStyle/>
          <a:p>
            <a:pPr algn="ctr"/>
            <a:endParaRPr lang="zh-CN" altLang="en-US">
              <a:ea typeface="微软雅黑" panose="020B0503020204020204" pitchFamily="34" charset="-122"/>
            </a:endParaRPr>
          </a:p>
        </p:txBody>
      </p:sp>
      <p:sp>
        <p:nvSpPr>
          <p:cNvPr id="17" name="MH_Text_1"/>
          <p:cNvSpPr txBox="1"/>
          <p:nvPr/>
        </p:nvSpPr>
        <p:spPr>
          <a:xfrm>
            <a:off x="702242" y="3593941"/>
            <a:ext cx="2688826" cy="1721811"/>
          </a:xfrm>
          <a:prstGeom prst="rect">
            <a:avLst/>
          </a:prstGeom>
          <a:noFill/>
        </p:spPr>
        <p:txBody>
          <a:bodyPr lIns="86703" tIns="43352" rIns="86703" bIns="43352">
            <a:noAutofit/>
          </a:bodyPr>
          <a:lstStyle/>
          <a:p>
            <a:pPr algn="just">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a:t>
            </a:r>
            <a:r>
              <a:rPr lang="zh-CN" altLang="en-US" sz="900" dirty="0" smtClean="0">
                <a:solidFill>
                  <a:schemeClr val="bg1"/>
                </a:solidFill>
                <a:latin typeface="微软雅黑" panose="020B0503020204020204" pitchFamily="34" charset="-122"/>
                <a:ea typeface="微软雅黑" panose="020B0503020204020204" pitchFamily="34" charset="-122"/>
                <a:cs typeface="+mn-ea"/>
                <a:sym typeface="+mn-lt"/>
              </a:rPr>
              <a:t>题字</a:t>
            </a: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r>
              <a:rPr lang="zh-CN" altLang="en-US" sz="900" dirty="0" smtClean="0">
                <a:solidFill>
                  <a:schemeClr val="bg1"/>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en-GB" altLang="zh-CN" sz="90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7" name="图片 26" descr="微信图片_20170518113047.jpg"/>
          <p:cNvPicPr>
            <a:picLocks noChangeAspect="1"/>
          </p:cNvPicPr>
          <p:nvPr/>
        </p:nvPicPr>
        <p:blipFill>
          <a:blip r:embed="rId3" cstate="print"/>
          <a:stretch>
            <a:fillRect/>
          </a:stretch>
        </p:blipFill>
        <p:spPr>
          <a:xfrm>
            <a:off x="4871070" y="0"/>
            <a:ext cx="3672408" cy="3160590"/>
          </a:xfrm>
          <a:prstGeom prst="rect">
            <a:avLst/>
          </a:prstGeom>
        </p:spPr>
      </p:pic>
      <p:pic>
        <p:nvPicPr>
          <p:cNvPr id="28" name="图片 27" descr="微信图片_20170518113055.jpg"/>
          <p:cNvPicPr>
            <a:picLocks noChangeAspect="1"/>
          </p:cNvPicPr>
          <p:nvPr/>
        </p:nvPicPr>
        <p:blipFill>
          <a:blip r:embed="rId4" cstate="print"/>
          <a:stretch>
            <a:fillRect/>
          </a:stretch>
        </p:blipFill>
        <p:spPr>
          <a:xfrm>
            <a:off x="8471470" y="0"/>
            <a:ext cx="3718943" cy="3141762"/>
          </a:xfrm>
          <a:prstGeom prst="rect">
            <a:avLst/>
          </a:prstGeom>
        </p:spPr>
      </p:pic>
      <p:pic>
        <p:nvPicPr>
          <p:cNvPr id="32" name="图片 31" descr="微信图片_20170518113109.jpg"/>
          <p:cNvPicPr>
            <a:picLocks noChangeAspect="1"/>
          </p:cNvPicPr>
          <p:nvPr/>
        </p:nvPicPr>
        <p:blipFill>
          <a:blip r:embed="rId5" cstate="print"/>
          <a:stretch>
            <a:fillRect/>
          </a:stretch>
        </p:blipFill>
        <p:spPr>
          <a:xfrm>
            <a:off x="-241498" y="0"/>
            <a:ext cx="5112568" cy="6859588"/>
          </a:xfrm>
          <a:prstGeom prst="rect">
            <a:avLst/>
          </a:prstGeom>
        </p:spPr>
      </p:pic>
      <p:pic>
        <p:nvPicPr>
          <p:cNvPr id="1026" name="Picture 2"/>
          <p:cNvPicPr>
            <a:picLocks noChangeAspect="1" noChangeArrowheads="1"/>
          </p:cNvPicPr>
          <p:nvPr/>
        </p:nvPicPr>
        <p:blipFill>
          <a:blip r:embed="rId6" cstate="print"/>
          <a:srcRect/>
          <a:stretch>
            <a:fillRect/>
          </a:stretch>
        </p:blipFill>
        <p:spPr bwMode="auto">
          <a:xfrm>
            <a:off x="4871070" y="3213770"/>
            <a:ext cx="7319343" cy="364581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left)">
                                      <p:cBhvr>
                                        <p:cTn id="8" dur="500"/>
                                        <p:tgtEl>
                                          <p:spTgt spid="22"/>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p:tgtEl>
                                          <p:spTgt spid="23"/>
                                        </p:tgtEl>
                                        <p:attrNameLst>
                                          <p:attrName>ppt_x</p:attrName>
                                        </p:attrNameLst>
                                      </p:cBhvr>
                                      <p:tavLst>
                                        <p:tav tm="0">
                                          <p:val>
                                            <p:strVal val="#ppt_x-#ppt_w*1.125000"/>
                                          </p:val>
                                        </p:tav>
                                        <p:tav tm="100000">
                                          <p:val>
                                            <p:strVal val="#ppt_x"/>
                                          </p:val>
                                        </p:tav>
                                      </p:tavLst>
                                    </p:anim>
                                    <p:animEffect transition="in" filter="wipe(right)">
                                      <p:cBhvr>
                                        <p:cTn id="17" dur="500"/>
                                        <p:tgtEl>
                                          <p:spTgt spid="23"/>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ppt_y</p:attrName>
                                        </p:attrNameLst>
                                      </p:cBhvr>
                                      <p:tavLst>
                                        <p:tav tm="0">
                                          <p:val>
                                            <p:strVal val="#ppt_y+#ppt_h*1.125000"/>
                                          </p:val>
                                        </p:tav>
                                        <p:tav tm="100000">
                                          <p:val>
                                            <p:strVal val="#ppt_y"/>
                                          </p:val>
                                        </p:tav>
                                      </p:tavLst>
                                    </p:anim>
                                    <p:animEffect transition="in" filter="wipe(up)">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descr="PPT-LOGO右 最终.jpg"/>
          <p:cNvPicPr>
            <a:picLocks noChangeAspect="1"/>
          </p:cNvPicPr>
          <p:nvPr/>
        </p:nvPicPr>
        <p:blipFill>
          <a:blip r:embed="rId3" cstate="print"/>
          <a:stretch>
            <a:fillRect/>
          </a:stretch>
        </p:blipFill>
        <p:spPr>
          <a:xfrm>
            <a:off x="0" y="0"/>
            <a:ext cx="12436647" cy="6859588"/>
          </a:xfrm>
          <a:prstGeom prst="rect">
            <a:avLst/>
          </a:prstGeom>
        </p:spPr>
      </p:pic>
      <p:sp>
        <p:nvSpPr>
          <p:cNvPr id="5" name="矩形 259"/>
          <p:cNvSpPr>
            <a:spLocks noChangeArrowheads="1"/>
          </p:cNvSpPr>
          <p:nvPr/>
        </p:nvSpPr>
        <p:spPr bwMode="auto">
          <a:xfrm>
            <a:off x="2276607" y="1805139"/>
            <a:ext cx="7750977" cy="1133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694" tIns="43347" rIns="86694" bIns="4334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800" b="1" dirty="0" smtClean="0">
                <a:solidFill>
                  <a:srgbClr val="033163"/>
                </a:solidFill>
                <a:sym typeface="+mn-lt"/>
              </a:rPr>
              <a:t>走进中信  实现梦想</a:t>
            </a:r>
            <a:endParaRPr lang="en-GB" altLang="zh-CN" sz="6800" b="1" dirty="0">
              <a:solidFill>
                <a:srgbClr val="033163"/>
              </a:solidFill>
              <a:sym typeface="+mn-lt"/>
            </a:endParaRPr>
          </a:p>
        </p:txBody>
      </p:sp>
      <p:pic>
        <p:nvPicPr>
          <p:cNvPr id="7" name="内容占位符 6" descr="微信图片_20170518121833.jpg"/>
          <p:cNvPicPr>
            <a:picLocks noGrp="1" noChangeAspect="1"/>
          </p:cNvPicPr>
          <p:nvPr>
            <p:ph idx="1"/>
          </p:nvPr>
        </p:nvPicPr>
        <p:blipFill>
          <a:blip r:embed="rId4" cstate="print"/>
          <a:srcRect b="14691"/>
          <a:stretch>
            <a:fillRect/>
          </a:stretch>
        </p:blipFill>
        <p:spPr>
          <a:xfrm>
            <a:off x="3934967" y="2925738"/>
            <a:ext cx="4104456" cy="39338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273" fill="hold">
                                          <p:stCondLst>
                                            <p:cond delay="0"/>
                                          </p:stCondLst>
                                        </p:cTn>
                                        <p:tgtEl>
                                          <p:spTgt spid="5"/>
                                        </p:tgtEl>
                                        <p:attrNameLst>
                                          <p:attrName>style.rotation</p:attrName>
                                        </p:attrNameLst>
                                      </p:cBhvr>
                                      <p:to>
                                        <p:strVal val="-45.0"/>
                                      </p:to>
                                    </p:set>
                                    <p:anim calcmode="lin" valueType="num">
                                      <p:cBhvr>
                                        <p:cTn id="8" dur="273" fill="hold">
                                          <p:stCondLst>
                                            <p:cond delay="273"/>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73"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94" decel="50000" autoRev="1" fill="hold">
                                          <p:stCondLst>
                                            <p:cond delay="273"/>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82" fill="hold">
                                          <p:stCondLst>
                                            <p:cond delay="518"/>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Oval 9"/>
          <p:cNvSpPr>
            <a:spLocks noChangeArrowheads="1"/>
          </p:cNvSpPr>
          <p:nvPr/>
        </p:nvSpPr>
        <p:spPr bwMode="auto">
          <a:xfrm>
            <a:off x="4867192" y="1371958"/>
            <a:ext cx="727948" cy="724018"/>
          </a:xfrm>
          <a:prstGeom prst="ellipse">
            <a:avLst/>
          </a:prstGeom>
          <a:solidFill>
            <a:srgbClr val="004796"/>
          </a:solidFill>
          <a:ln w="9525">
            <a:noFill/>
            <a:round/>
          </a:ln>
        </p:spPr>
        <p:txBody>
          <a:bodyPr lIns="86695" tIns="43347" rIns="86695" bIns="43347"/>
          <a:lstStyle/>
          <a:p>
            <a:pPr algn="ctr"/>
            <a:r>
              <a:rPr lang="en-US" altLang="zh-CN" sz="2700" b="1" spc="-143" dirty="0">
                <a:solidFill>
                  <a:schemeClr val="bg1"/>
                </a:solidFill>
              </a:rPr>
              <a:t>01</a:t>
            </a:r>
            <a:endParaRPr lang="zh-CN" altLang="zh-CN" sz="2700" b="1" spc="-143" dirty="0">
              <a:solidFill>
                <a:schemeClr val="bg1"/>
              </a:solidFill>
            </a:endParaRPr>
          </a:p>
        </p:txBody>
      </p:sp>
      <p:sp>
        <p:nvSpPr>
          <p:cNvPr id="8200" name="Oval 10"/>
          <p:cNvSpPr>
            <a:spLocks noChangeArrowheads="1"/>
          </p:cNvSpPr>
          <p:nvPr/>
        </p:nvSpPr>
        <p:spPr bwMode="auto">
          <a:xfrm>
            <a:off x="4867192" y="2848652"/>
            <a:ext cx="727948" cy="724018"/>
          </a:xfrm>
          <a:prstGeom prst="ellipse">
            <a:avLst/>
          </a:prstGeom>
          <a:solidFill>
            <a:srgbClr val="004796"/>
          </a:solidFill>
          <a:ln w="9525">
            <a:noFill/>
            <a:round/>
          </a:ln>
        </p:spPr>
        <p:txBody>
          <a:bodyPr lIns="86695" tIns="43347" rIns="86695" bIns="43347"/>
          <a:lstStyle/>
          <a:p>
            <a:pPr algn="ctr"/>
            <a:r>
              <a:rPr lang="en-US" altLang="zh-CN" sz="2700" b="1" spc="-143" dirty="0">
                <a:solidFill>
                  <a:schemeClr val="bg1"/>
                </a:solidFill>
              </a:rPr>
              <a:t>02</a:t>
            </a:r>
            <a:endParaRPr lang="zh-CN" altLang="zh-CN" sz="2700" b="1" spc="-143" dirty="0">
              <a:solidFill>
                <a:schemeClr val="bg1"/>
              </a:solidFill>
            </a:endParaRPr>
          </a:p>
        </p:txBody>
      </p:sp>
      <p:sp>
        <p:nvSpPr>
          <p:cNvPr id="8201" name="Oval 11"/>
          <p:cNvSpPr>
            <a:spLocks noChangeArrowheads="1"/>
          </p:cNvSpPr>
          <p:nvPr/>
        </p:nvSpPr>
        <p:spPr bwMode="auto">
          <a:xfrm>
            <a:off x="4809322" y="4144174"/>
            <a:ext cx="727948" cy="724018"/>
          </a:xfrm>
          <a:prstGeom prst="ellipse">
            <a:avLst/>
          </a:prstGeom>
          <a:solidFill>
            <a:srgbClr val="004796"/>
          </a:solidFill>
          <a:ln w="9525">
            <a:noFill/>
            <a:round/>
          </a:ln>
        </p:spPr>
        <p:txBody>
          <a:bodyPr lIns="86695" tIns="43347" rIns="86695" bIns="43347"/>
          <a:lstStyle/>
          <a:p>
            <a:pPr algn="ctr"/>
            <a:r>
              <a:rPr lang="en-US" altLang="zh-CN" sz="2700" b="1" spc="-143" dirty="0">
                <a:solidFill>
                  <a:schemeClr val="bg1"/>
                </a:solidFill>
              </a:rPr>
              <a:t>03</a:t>
            </a:r>
            <a:endParaRPr lang="zh-CN" altLang="zh-CN" sz="2700" b="1" spc="-143" dirty="0">
              <a:solidFill>
                <a:schemeClr val="bg1"/>
              </a:solidFill>
            </a:endParaRPr>
          </a:p>
        </p:txBody>
      </p:sp>
      <p:sp>
        <p:nvSpPr>
          <p:cNvPr id="27" name="TextBox 170"/>
          <p:cNvSpPr txBox="1"/>
          <p:nvPr/>
        </p:nvSpPr>
        <p:spPr>
          <a:xfrm>
            <a:off x="5714254" y="1429067"/>
            <a:ext cx="2303915" cy="577069"/>
          </a:xfrm>
          <a:prstGeom prst="rect">
            <a:avLst/>
          </a:prstGeom>
          <a:noFill/>
        </p:spPr>
        <p:txBody>
          <a:bodyPr wrap="square" lIns="91427" tIns="45714" rIns="91427" bIns="45714" rtlCol="0">
            <a:spAutoFit/>
          </a:bodyPr>
          <a:lstStyle/>
          <a:p>
            <a:pPr marL="381000" indent="-381000">
              <a:lnSpc>
                <a:spcPct val="150000"/>
              </a:lnSpc>
              <a:buClr>
                <a:schemeClr val="bg1"/>
              </a:buClr>
              <a:buSzPct val="60000"/>
            </a:pPr>
            <a:r>
              <a:rPr lang="zh-CN" altLang="en-US" sz="2100" dirty="0">
                <a:latin typeface="微软雅黑" panose="020B0503020204020204" pitchFamily="34" charset="-122"/>
                <a:ea typeface="微软雅黑" panose="020B0503020204020204" pitchFamily="34" charset="-122"/>
              </a:rPr>
              <a:t>强大的综合实力</a:t>
            </a:r>
          </a:p>
        </p:txBody>
      </p:sp>
      <p:sp>
        <p:nvSpPr>
          <p:cNvPr id="28" name="TextBox 171"/>
          <p:cNvSpPr txBox="1"/>
          <p:nvPr/>
        </p:nvSpPr>
        <p:spPr>
          <a:xfrm>
            <a:off x="5809492" y="2000704"/>
            <a:ext cx="5428581" cy="830985"/>
          </a:xfrm>
          <a:prstGeom prst="rect">
            <a:avLst/>
          </a:prstGeom>
          <a:noFill/>
        </p:spPr>
        <p:txBody>
          <a:bodyPr wrap="square" lIns="91427" tIns="45714" rIns="91427" bIns="45714" rtlCol="0">
            <a:spAutoFit/>
          </a:bodyPr>
          <a:lstStyle/>
          <a:p>
            <a:pPr marL="0" lvl="2" algn="just">
              <a:lnSpc>
                <a:spcPct val="150000"/>
              </a:lnSpc>
              <a:buClr>
                <a:srgbClr val="003366"/>
              </a:buClr>
              <a:buSzPct val="80000"/>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dirty="0" smtClean="0">
                <a:latin typeface="微软雅黑" panose="020B0503020204020204" pitchFamily="34" charset="-122"/>
                <a:ea typeface="微软雅黑" panose="020B0503020204020204" pitchFamily="34" charset="-122"/>
                <a:cs typeface="Times New Roman" panose="02020603050405020304" pitchFamily="18" charset="0"/>
              </a:rPr>
              <a:t>国内规模最大、综合实力位居首位的本土证券公司</a:t>
            </a:r>
          </a:p>
          <a:p>
            <a:pPr marL="0" lvl="2" algn="just">
              <a:lnSpc>
                <a:spcPct val="150000"/>
              </a:lnSpc>
              <a:buClr>
                <a:srgbClr val="003366"/>
              </a:buClr>
              <a:buSzPct val="80000"/>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-30</a:t>
            </a:r>
            <a:r>
              <a:rPr lang="zh-CN" altLang="en-US" sz="1600" dirty="0" smtClean="0">
                <a:latin typeface="微软雅黑" panose="020B0503020204020204" pitchFamily="34" charset="-122"/>
                <a:ea typeface="微软雅黑" panose="020B0503020204020204" pitchFamily="34" charset="-122"/>
                <a:cs typeface="Times New Roman" panose="02020603050405020304" pitchFamily="18" charset="0"/>
              </a:rPr>
              <a:t>个部门及业务线，控股</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7</a:t>
            </a:r>
            <a:r>
              <a:rPr lang="zh-CN" altLang="en-US" sz="1600" dirty="0" smtClean="0">
                <a:latin typeface="微软雅黑" panose="020B0503020204020204" pitchFamily="34" charset="-122"/>
                <a:ea typeface="微软雅黑" panose="020B0503020204020204" pitchFamily="34" charset="-122"/>
                <a:cs typeface="Times New Roman" panose="02020603050405020304" pitchFamily="18" charset="0"/>
              </a:rPr>
              <a:t>家主要子公司</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TextBox 170"/>
          <p:cNvSpPr txBox="1"/>
          <p:nvPr/>
        </p:nvSpPr>
        <p:spPr>
          <a:xfrm>
            <a:off x="5809492" y="2953431"/>
            <a:ext cx="2303915" cy="577069"/>
          </a:xfrm>
          <a:prstGeom prst="rect">
            <a:avLst/>
          </a:prstGeom>
          <a:noFill/>
        </p:spPr>
        <p:txBody>
          <a:bodyPr wrap="square" lIns="91427" tIns="45714" rIns="91427" bIns="45714" rtlCol="0">
            <a:spAutoFit/>
          </a:bodyPr>
          <a:lstStyle/>
          <a:p>
            <a:pPr marL="381000" indent="-381000">
              <a:lnSpc>
                <a:spcPct val="150000"/>
              </a:lnSpc>
              <a:buClr>
                <a:schemeClr val="bg1"/>
              </a:buClr>
              <a:buSzPct val="60000"/>
            </a:pPr>
            <a:r>
              <a:rPr lang="zh-CN" altLang="en-US" sz="2100" dirty="0">
                <a:latin typeface="微软雅黑" panose="020B0503020204020204" pitchFamily="34" charset="-122"/>
                <a:ea typeface="微软雅黑" panose="020B0503020204020204" pitchFamily="34" charset="-122"/>
              </a:rPr>
              <a:t>优异的经营业绩</a:t>
            </a:r>
          </a:p>
        </p:txBody>
      </p:sp>
      <p:sp>
        <p:nvSpPr>
          <p:cNvPr id="30" name="TextBox 171"/>
          <p:cNvSpPr txBox="1"/>
          <p:nvPr/>
        </p:nvSpPr>
        <p:spPr>
          <a:xfrm>
            <a:off x="5904730" y="3429794"/>
            <a:ext cx="4571437" cy="418179"/>
          </a:xfrm>
          <a:prstGeom prst="rect">
            <a:avLst/>
          </a:prstGeom>
          <a:noFill/>
        </p:spPr>
        <p:txBody>
          <a:bodyPr wrap="square" lIns="91427" tIns="45714" rIns="91427" bIns="45714" rtlCol="0">
            <a:spAutoFit/>
          </a:bodyPr>
          <a:lstStyle/>
          <a:p>
            <a:pPr marL="0" lvl="2" algn="just">
              <a:lnSpc>
                <a:spcPct val="150000"/>
              </a:lnSpc>
              <a:buClr>
                <a:srgbClr val="003366"/>
              </a:buClr>
              <a:buSzPct val="80000"/>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- 2006</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年至今，净利润水平均保持行业</a:t>
            </a:r>
            <a:r>
              <a:rPr lang="zh-CN" altLang="en-US" sz="1600" dirty="0" smtClean="0">
                <a:latin typeface="微软雅黑" panose="020B0503020204020204" pitchFamily="34" charset="-122"/>
                <a:ea typeface="微软雅黑" panose="020B0503020204020204" pitchFamily="34" charset="-122"/>
                <a:cs typeface="Times New Roman" panose="02020603050405020304" pitchFamily="18" charset="0"/>
              </a:rPr>
              <a:t>首位</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TextBox 170"/>
          <p:cNvSpPr txBox="1"/>
          <p:nvPr/>
        </p:nvSpPr>
        <p:spPr>
          <a:xfrm>
            <a:off x="5953074" y="4311149"/>
            <a:ext cx="2571433" cy="577069"/>
          </a:xfrm>
          <a:prstGeom prst="rect">
            <a:avLst/>
          </a:prstGeom>
          <a:noFill/>
        </p:spPr>
        <p:txBody>
          <a:bodyPr wrap="square" lIns="91427" tIns="45714" rIns="91427" bIns="45714" rtlCol="0">
            <a:spAutoFit/>
          </a:bodyPr>
          <a:lstStyle/>
          <a:p>
            <a:pPr marL="381000" indent="-381000">
              <a:lnSpc>
                <a:spcPct val="150000"/>
              </a:lnSpc>
              <a:buClr>
                <a:schemeClr val="bg1"/>
              </a:buClr>
              <a:buSzPct val="60000"/>
            </a:pPr>
            <a:r>
              <a:rPr lang="zh-CN" altLang="en-US" sz="2100" dirty="0">
                <a:latin typeface="微软雅黑" panose="020B0503020204020204" pitchFamily="34" charset="-122"/>
                <a:ea typeface="微软雅黑" panose="020B0503020204020204" pitchFamily="34" charset="-122"/>
              </a:rPr>
              <a:t>前瞻性的战略定位</a:t>
            </a:r>
            <a:endParaRPr lang="en-US" altLang="zh-CN" sz="2100" dirty="0">
              <a:latin typeface="微软雅黑" panose="020B0503020204020204" pitchFamily="34" charset="-122"/>
              <a:ea typeface="微软雅黑" panose="020B0503020204020204" pitchFamily="34" charset="-122"/>
            </a:endParaRPr>
          </a:p>
        </p:txBody>
      </p:sp>
      <p:sp>
        <p:nvSpPr>
          <p:cNvPr id="32" name="TextBox 171"/>
          <p:cNvSpPr txBox="1"/>
          <p:nvPr/>
        </p:nvSpPr>
        <p:spPr>
          <a:xfrm>
            <a:off x="5952330" y="4929992"/>
            <a:ext cx="5857916" cy="830985"/>
          </a:xfrm>
          <a:prstGeom prst="rect">
            <a:avLst/>
          </a:prstGeom>
          <a:noFill/>
        </p:spPr>
        <p:txBody>
          <a:bodyPr wrap="square" lIns="91427" tIns="45714" rIns="91427" bIns="45714" rtlCol="0">
            <a:spAutoFit/>
          </a:bodyPr>
          <a:lstStyle/>
          <a:p>
            <a:pPr marL="0" lvl="2" algn="just">
              <a:lnSpc>
                <a:spcPct val="150000"/>
              </a:lnSpc>
              <a:buClr>
                <a:srgbClr val="003366"/>
              </a:buClr>
              <a:buSzPct val="80000"/>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dirty="0" smtClean="0">
                <a:latin typeface="微软雅黑" panose="020B0503020204020204" pitchFamily="34" charset="-122"/>
                <a:ea typeface="微软雅黑" panose="020B0503020204020204" pitchFamily="34" charset="-122"/>
                <a:cs typeface="Times New Roman" panose="02020603050405020304" pitchFamily="18" charset="0"/>
              </a:rPr>
              <a:t>首家</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A+H</a:t>
            </a:r>
            <a:r>
              <a:rPr lang="zh-CN" altLang="en-US" sz="1600" dirty="0" smtClean="0">
                <a:latin typeface="微软雅黑" panose="020B0503020204020204" pitchFamily="34" charset="-122"/>
                <a:ea typeface="微软雅黑" panose="020B0503020204020204" pitchFamily="34" charset="-122"/>
                <a:cs typeface="Times New Roman" panose="02020603050405020304" pitchFamily="18" charset="0"/>
              </a:rPr>
              <a:t>股上市的国内证券公司</a:t>
            </a:r>
          </a:p>
          <a:p>
            <a:pPr marL="0" lvl="2" algn="just">
              <a:lnSpc>
                <a:spcPct val="150000"/>
              </a:lnSpc>
              <a:buClr>
                <a:srgbClr val="003366"/>
              </a:buClr>
              <a:buSzPct val="80000"/>
            </a:pP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dirty="0" smtClean="0">
                <a:latin typeface="微软雅黑" panose="020B0503020204020204" pitchFamily="34" charset="-122"/>
                <a:ea typeface="微软雅黑" panose="020B0503020204020204" pitchFamily="34" charset="-122"/>
                <a:cs typeface="Times New Roman" panose="02020603050405020304" pitchFamily="18" charset="0"/>
              </a:rPr>
              <a:t>成为全球客户最为信赖的国内领先、国际一流的中国投资银行</a:t>
            </a:r>
            <a:endParaRPr lang="zh-CN" altLang="en-US" sz="1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椭圆 32"/>
          <p:cNvSpPr/>
          <p:nvPr/>
        </p:nvSpPr>
        <p:spPr>
          <a:xfrm>
            <a:off x="285673" y="1714885"/>
            <a:ext cx="3695576" cy="3696909"/>
          </a:xfrm>
          <a:prstGeom prst="ellipse">
            <a:avLst/>
          </a:prstGeom>
          <a:solidFill>
            <a:schemeClr val="bg1">
              <a:lumMod val="6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35" name="图片 34" descr="6"/>
          <p:cNvPicPr>
            <a:picLocks noChangeAspect="1"/>
          </p:cNvPicPr>
          <p:nvPr/>
        </p:nvPicPr>
        <p:blipFill>
          <a:blip r:embed="rId3" cstate="print"/>
          <a:stretch>
            <a:fillRect/>
          </a:stretch>
        </p:blipFill>
        <p:spPr>
          <a:xfrm>
            <a:off x="952341" y="2477067"/>
            <a:ext cx="2280078" cy="2097000"/>
          </a:xfrm>
          <a:prstGeom prst="rect">
            <a:avLst/>
          </a:prstGeom>
        </p:spPr>
      </p:pic>
      <p:sp>
        <p:nvSpPr>
          <p:cNvPr id="22" name="Rectangle 11"/>
          <p:cNvSpPr>
            <a:spLocks noChangeArrowheads="1"/>
          </p:cNvSpPr>
          <p:nvPr/>
        </p:nvSpPr>
        <p:spPr bwMode="auto">
          <a:xfrm>
            <a:off x="0" y="929464"/>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40" name="标题 1"/>
          <p:cNvSpPr>
            <a:spLocks noGrp="1"/>
          </p:cNvSpPr>
          <p:nvPr/>
        </p:nvSpPr>
        <p:spPr bwMode="auto">
          <a:xfrm>
            <a:off x="22976" y="276066"/>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r>
              <a:rPr lang="zh-CN" altLang="en-US" dirty="0" smtClean="0">
                <a:latin typeface="微软雅黑" panose="020B0503020204020204" pitchFamily="34" charset="-122"/>
                <a:ea typeface="微软雅黑" panose="020B0503020204020204" pitchFamily="34" charset="-122"/>
              </a:rPr>
              <a:t>中信证券股份有限公司</a:t>
            </a:r>
            <a:endParaRPr lang="zh-CN" altLang="en-US" dirty="0">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p:cTn id="7" dur="500" fill="hold"/>
                                        <p:tgtEl>
                                          <p:spTgt spid="8199"/>
                                        </p:tgtEl>
                                        <p:attrNameLst>
                                          <p:attrName>ppt_w</p:attrName>
                                        </p:attrNameLst>
                                      </p:cBhvr>
                                      <p:tavLst>
                                        <p:tav tm="0">
                                          <p:val>
                                            <p:fltVal val="0"/>
                                          </p:val>
                                        </p:tav>
                                        <p:tav tm="100000">
                                          <p:val>
                                            <p:strVal val="#ppt_w"/>
                                          </p:val>
                                        </p:tav>
                                      </p:tavLst>
                                    </p:anim>
                                    <p:anim calcmode="lin" valueType="num">
                                      <p:cBhvr>
                                        <p:cTn id="8" dur="500" fill="hold"/>
                                        <p:tgtEl>
                                          <p:spTgt spid="8199"/>
                                        </p:tgtEl>
                                        <p:attrNameLst>
                                          <p:attrName>ppt_h</p:attrName>
                                        </p:attrNameLst>
                                      </p:cBhvr>
                                      <p:tavLst>
                                        <p:tav tm="0">
                                          <p:val>
                                            <p:fltVal val="0"/>
                                          </p:val>
                                        </p:tav>
                                        <p:tav tm="100000">
                                          <p:val>
                                            <p:strVal val="#ppt_h"/>
                                          </p:val>
                                        </p:tav>
                                      </p:tavLst>
                                    </p:anim>
                                    <p:animEffect transition="in" filter="fade">
                                      <p:cBhvr>
                                        <p:cTn id="9" dur="500"/>
                                        <p:tgtEl>
                                          <p:spTgt spid="8199"/>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p:tgtEl>
                                          <p:spTgt spid="27"/>
                                        </p:tgtEl>
                                        <p:attrNameLst>
                                          <p:attrName>ppt_x</p:attrName>
                                        </p:attrNameLst>
                                      </p:cBhvr>
                                      <p:tavLst>
                                        <p:tav tm="0">
                                          <p:val>
                                            <p:strVal val="#ppt_x-#ppt_w*1.125000"/>
                                          </p:val>
                                        </p:tav>
                                        <p:tav tm="100000">
                                          <p:val>
                                            <p:strVal val="#ppt_x"/>
                                          </p:val>
                                        </p:tav>
                                      </p:tavLst>
                                    </p:anim>
                                    <p:animEffect transition="in" filter="wipe(right)">
                                      <p:cBhvr>
                                        <p:cTn id="14" dur="500"/>
                                        <p:tgtEl>
                                          <p:spTgt spid="27"/>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ppt_x</p:attrName>
                                        </p:attrNameLst>
                                      </p:cBhvr>
                                      <p:tavLst>
                                        <p:tav tm="0">
                                          <p:val>
                                            <p:strVal val="#ppt_x-#ppt_w*1.125000"/>
                                          </p:val>
                                        </p:tav>
                                        <p:tav tm="100000">
                                          <p:val>
                                            <p:strVal val="#ppt_x"/>
                                          </p:val>
                                        </p:tav>
                                      </p:tavLst>
                                    </p:anim>
                                    <p:animEffect transition="in" filter="wipe(right)">
                                      <p:cBhvr>
                                        <p:cTn id="18" dur="500"/>
                                        <p:tgtEl>
                                          <p:spTgt spid="2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00"/>
                                        </p:tgtEl>
                                        <p:attrNameLst>
                                          <p:attrName>style.visibility</p:attrName>
                                        </p:attrNameLst>
                                      </p:cBhvr>
                                      <p:to>
                                        <p:strVal val="visible"/>
                                      </p:to>
                                    </p:set>
                                    <p:anim calcmode="lin" valueType="num">
                                      <p:cBhvr>
                                        <p:cTn id="21" dur="500" fill="hold"/>
                                        <p:tgtEl>
                                          <p:spTgt spid="8200"/>
                                        </p:tgtEl>
                                        <p:attrNameLst>
                                          <p:attrName>ppt_w</p:attrName>
                                        </p:attrNameLst>
                                      </p:cBhvr>
                                      <p:tavLst>
                                        <p:tav tm="0">
                                          <p:val>
                                            <p:fltVal val="0"/>
                                          </p:val>
                                        </p:tav>
                                        <p:tav tm="100000">
                                          <p:val>
                                            <p:strVal val="#ppt_w"/>
                                          </p:val>
                                        </p:tav>
                                      </p:tavLst>
                                    </p:anim>
                                    <p:anim calcmode="lin" valueType="num">
                                      <p:cBhvr>
                                        <p:cTn id="22" dur="500" fill="hold"/>
                                        <p:tgtEl>
                                          <p:spTgt spid="8200"/>
                                        </p:tgtEl>
                                        <p:attrNameLst>
                                          <p:attrName>ppt_h</p:attrName>
                                        </p:attrNameLst>
                                      </p:cBhvr>
                                      <p:tavLst>
                                        <p:tav tm="0">
                                          <p:val>
                                            <p:fltVal val="0"/>
                                          </p:val>
                                        </p:tav>
                                        <p:tav tm="100000">
                                          <p:val>
                                            <p:strVal val="#ppt_h"/>
                                          </p:val>
                                        </p:tav>
                                      </p:tavLst>
                                    </p:anim>
                                    <p:animEffect transition="in" filter="fade">
                                      <p:cBhvr>
                                        <p:cTn id="23" dur="500"/>
                                        <p:tgtEl>
                                          <p:spTgt spid="8200"/>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p:tgtEl>
                                          <p:spTgt spid="29"/>
                                        </p:tgtEl>
                                        <p:attrNameLst>
                                          <p:attrName>ppt_x</p:attrName>
                                        </p:attrNameLst>
                                      </p:cBhvr>
                                      <p:tavLst>
                                        <p:tav tm="0">
                                          <p:val>
                                            <p:strVal val="#ppt_x-#ppt_w*1.125000"/>
                                          </p:val>
                                        </p:tav>
                                        <p:tav tm="100000">
                                          <p:val>
                                            <p:strVal val="#ppt_x"/>
                                          </p:val>
                                        </p:tav>
                                      </p:tavLst>
                                    </p:anim>
                                    <p:animEffect transition="in" filter="wipe(right)">
                                      <p:cBhvr>
                                        <p:cTn id="27" dur="500"/>
                                        <p:tgtEl>
                                          <p:spTgt spid="29"/>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p:tgtEl>
                                          <p:spTgt spid="30"/>
                                        </p:tgtEl>
                                        <p:attrNameLst>
                                          <p:attrName>ppt_x</p:attrName>
                                        </p:attrNameLst>
                                      </p:cBhvr>
                                      <p:tavLst>
                                        <p:tav tm="0">
                                          <p:val>
                                            <p:strVal val="#ppt_x-#ppt_w*1.125000"/>
                                          </p:val>
                                        </p:tav>
                                        <p:tav tm="100000">
                                          <p:val>
                                            <p:strVal val="#ppt_x"/>
                                          </p:val>
                                        </p:tav>
                                      </p:tavLst>
                                    </p:anim>
                                    <p:animEffect transition="in" filter="wipe(right)">
                                      <p:cBhvr>
                                        <p:cTn id="31" dur="500"/>
                                        <p:tgtEl>
                                          <p:spTgt spid="3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201"/>
                                        </p:tgtEl>
                                        <p:attrNameLst>
                                          <p:attrName>style.visibility</p:attrName>
                                        </p:attrNameLst>
                                      </p:cBhvr>
                                      <p:to>
                                        <p:strVal val="visible"/>
                                      </p:to>
                                    </p:set>
                                    <p:anim calcmode="lin" valueType="num">
                                      <p:cBhvr>
                                        <p:cTn id="34" dur="500" fill="hold"/>
                                        <p:tgtEl>
                                          <p:spTgt spid="8201"/>
                                        </p:tgtEl>
                                        <p:attrNameLst>
                                          <p:attrName>ppt_w</p:attrName>
                                        </p:attrNameLst>
                                      </p:cBhvr>
                                      <p:tavLst>
                                        <p:tav tm="0">
                                          <p:val>
                                            <p:fltVal val="0"/>
                                          </p:val>
                                        </p:tav>
                                        <p:tav tm="100000">
                                          <p:val>
                                            <p:strVal val="#ppt_w"/>
                                          </p:val>
                                        </p:tav>
                                      </p:tavLst>
                                    </p:anim>
                                    <p:anim calcmode="lin" valueType="num">
                                      <p:cBhvr>
                                        <p:cTn id="35" dur="500" fill="hold"/>
                                        <p:tgtEl>
                                          <p:spTgt spid="8201"/>
                                        </p:tgtEl>
                                        <p:attrNameLst>
                                          <p:attrName>ppt_h</p:attrName>
                                        </p:attrNameLst>
                                      </p:cBhvr>
                                      <p:tavLst>
                                        <p:tav tm="0">
                                          <p:val>
                                            <p:fltVal val="0"/>
                                          </p:val>
                                        </p:tav>
                                        <p:tav tm="100000">
                                          <p:val>
                                            <p:strVal val="#ppt_h"/>
                                          </p:val>
                                        </p:tav>
                                      </p:tavLst>
                                    </p:anim>
                                    <p:animEffect transition="in" filter="fade">
                                      <p:cBhvr>
                                        <p:cTn id="36" dur="500"/>
                                        <p:tgtEl>
                                          <p:spTgt spid="8201"/>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p:tgtEl>
                                          <p:spTgt spid="31"/>
                                        </p:tgtEl>
                                        <p:attrNameLst>
                                          <p:attrName>ppt_x</p:attrName>
                                        </p:attrNameLst>
                                      </p:cBhvr>
                                      <p:tavLst>
                                        <p:tav tm="0">
                                          <p:val>
                                            <p:strVal val="#ppt_x-#ppt_w*1.125000"/>
                                          </p:val>
                                        </p:tav>
                                        <p:tav tm="100000">
                                          <p:val>
                                            <p:strVal val="#ppt_x"/>
                                          </p:val>
                                        </p:tav>
                                      </p:tavLst>
                                    </p:anim>
                                    <p:animEffect transition="in" filter="wipe(right)">
                                      <p:cBhvr>
                                        <p:cTn id="40" dur="500"/>
                                        <p:tgtEl>
                                          <p:spTgt spid="31"/>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p:tgtEl>
                                          <p:spTgt spid="32"/>
                                        </p:tgtEl>
                                        <p:attrNameLst>
                                          <p:attrName>ppt_x</p:attrName>
                                        </p:attrNameLst>
                                      </p:cBhvr>
                                      <p:tavLst>
                                        <p:tav tm="0">
                                          <p:val>
                                            <p:strVal val="#ppt_x-#ppt_w*1.125000"/>
                                          </p:val>
                                        </p:tav>
                                        <p:tav tm="100000">
                                          <p:val>
                                            <p:strVal val="#ppt_x"/>
                                          </p:val>
                                        </p:tav>
                                      </p:tavLst>
                                    </p:anim>
                                    <p:animEffect transition="in" filter="wipe(right)">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00" grpId="0" animBg="1"/>
      <p:bldP spid="8201" grpId="0" animBg="1"/>
      <p:bldP spid="27" grpId="0"/>
      <p:bldP spid="28" grpId="0"/>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783485" y="115064"/>
            <a:ext cx="697964" cy="595172"/>
          </a:xfrm>
          <a:prstGeom prst="rect">
            <a:avLst/>
          </a:prstGeom>
          <a:effectLst/>
        </p:spPr>
        <p:txBody>
          <a:bodyPr wrap="none" lIns="121917" tIns="60958" rIns="121917" bIns="60958">
            <a:spAutoFit/>
          </a:bodyPr>
          <a:lstStyle/>
          <a:p>
            <a:r>
              <a:rPr lang="en-US" altLang="zh-CN" sz="3100" b="1" dirty="0">
                <a:solidFill>
                  <a:schemeClr val="bg1"/>
                </a:solidFill>
                <a:latin typeface="Franklin Gothic Medium" panose="020B0603020102020204" pitchFamily="34" charset="0"/>
                <a:ea typeface="微软雅黑" panose="020B0503020204020204" pitchFamily="34" charset="-122"/>
                <a:cs typeface="+mn-ea"/>
                <a:sym typeface="+mn-lt"/>
              </a:rPr>
              <a:t>01</a:t>
            </a:r>
            <a:endParaRPr lang="zh-CN" altLang="en-US" sz="5100" b="1"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43" name="TextBox 41"/>
          <p:cNvSpPr txBox="1"/>
          <p:nvPr/>
        </p:nvSpPr>
        <p:spPr>
          <a:xfrm>
            <a:off x="1866037" y="189837"/>
            <a:ext cx="2323707" cy="538605"/>
          </a:xfrm>
          <a:prstGeom prst="rect">
            <a:avLst/>
          </a:prstGeom>
          <a:noFill/>
        </p:spPr>
        <p:txBody>
          <a:bodyPr wrap="none" lIns="121917" tIns="60958" rIns="121917" bIns="60958" rtlCol="0">
            <a:spAutoFit/>
          </a:bodyPr>
          <a:lstStyle/>
          <a:p>
            <a:pPr>
              <a:defRPr/>
            </a:pPr>
            <a:r>
              <a:rPr lang="zh-CN" altLang="en-US" sz="2700" b="1" dirty="0">
                <a:solidFill>
                  <a:schemeClr val="bg1"/>
                </a:solidFill>
                <a:latin typeface="Franklin Gothic Medium" panose="020B0603020102020204" pitchFamily="34" charset="0"/>
                <a:ea typeface="微软雅黑" panose="020B0503020204020204" pitchFamily="34" charset="-122"/>
              </a:rPr>
              <a:t>公司发展历史</a:t>
            </a:r>
          </a:p>
        </p:txBody>
      </p:sp>
      <p:sp>
        <p:nvSpPr>
          <p:cNvPr id="51" name="Text Placeholder 2"/>
          <p:cNvSpPr txBox="1"/>
          <p:nvPr/>
        </p:nvSpPr>
        <p:spPr>
          <a:xfrm>
            <a:off x="951670" y="1246300"/>
            <a:ext cx="4476199" cy="969048"/>
          </a:xfrm>
          <a:prstGeom prst="rect">
            <a:avLst/>
          </a:prstGeom>
        </p:spPr>
        <p:txBody>
          <a:bodyPr vert="horz" wrap="square"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公司成立于</a:t>
            </a:r>
            <a:r>
              <a:rPr lang="en-US" altLang="zh-CN"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1995</a:t>
            </a:r>
            <a:r>
              <a:rPr lang="zh-CN" altLang="en-US"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年，经过二十年的发展，已由一家中小券商发展成为</a:t>
            </a:r>
            <a:r>
              <a:rPr lang="en-US" altLang="zh-CN"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A+H</a:t>
            </a:r>
            <a:r>
              <a:rPr lang="zh-CN" altLang="en-US"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综合经营的国际化投资银行。</a:t>
            </a:r>
            <a:endParaRPr lang="en-US" altLang="zh-CN"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Text Placeholder 2"/>
          <p:cNvSpPr txBox="1"/>
          <p:nvPr/>
        </p:nvSpPr>
        <p:spPr>
          <a:xfrm>
            <a:off x="6944553" y="1215216"/>
            <a:ext cx="3865561" cy="664797"/>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ts val="1395"/>
              </a:spcAft>
              <a:buClr>
                <a:srgbClr val="134598"/>
              </a:buClr>
            </a:pPr>
            <a:r>
              <a:rPr lang="en-US" altLang="zh-CN"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公司拥有</a:t>
            </a:r>
            <a:r>
              <a:rPr lang="en-US" altLang="zh-CN"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30</a:t>
            </a:r>
            <a:r>
              <a:rPr lang="zh-CN" altLang="en-US"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个业务线及部门，控股</a:t>
            </a:r>
            <a:r>
              <a:rPr lang="en-US" altLang="zh-CN"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家子公司，人员总数</a:t>
            </a:r>
            <a:r>
              <a:rPr lang="en-US" altLang="zh-CN"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1.5</a:t>
            </a:r>
            <a:r>
              <a:rPr lang="zh-CN" altLang="en-US"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万人。</a:t>
            </a:r>
            <a:endParaRPr lang="en-US" altLang="zh-CN" sz="18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Text Placeholder 2"/>
          <p:cNvSpPr txBox="1"/>
          <p:nvPr/>
        </p:nvSpPr>
        <p:spPr>
          <a:xfrm>
            <a:off x="1019735" y="2289722"/>
            <a:ext cx="4361091" cy="997196"/>
          </a:xfrm>
          <a:prstGeom prst="rect">
            <a:avLst/>
          </a:prstGeom>
        </p:spPr>
        <p:txBody>
          <a:bodyPr vert="horz" wrap="square"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ts val="1395"/>
              </a:spcAft>
              <a:buClr>
                <a:srgbClr val="134598"/>
              </a:buClr>
            </a:pPr>
            <a:r>
              <a:rPr lang="en-US" altLang="zh-CN"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2016</a:t>
            </a:r>
            <a:r>
              <a:rPr lang="zh-CN" altLang="en-US"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年</a:t>
            </a:r>
            <a:r>
              <a:rPr lang="en-US" altLang="zh-CN"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月，公司总资产</a:t>
            </a:r>
            <a:r>
              <a:rPr lang="en-US" altLang="zh-CN"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5700</a:t>
            </a:r>
            <a:r>
              <a:rPr lang="zh-CN" altLang="en-US"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亿元，净资产</a:t>
            </a:r>
            <a:r>
              <a:rPr lang="en-US" altLang="zh-CN"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1362</a:t>
            </a:r>
            <a:r>
              <a:rPr lang="zh-CN" altLang="en-US"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亿元。营业收入</a:t>
            </a:r>
            <a:r>
              <a:rPr lang="en-US" altLang="zh-CN"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181</a:t>
            </a:r>
            <a:r>
              <a:rPr lang="zh-CN" altLang="en-US"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亿元，净利润</a:t>
            </a:r>
            <a:r>
              <a:rPr lang="en-US" altLang="zh-CN"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53</a:t>
            </a:r>
            <a:r>
              <a:rPr lang="zh-CN" altLang="en-US"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亿元。</a:t>
            </a:r>
            <a:endParaRPr lang="en-US" altLang="zh-CN"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7" name="Text Placeholder 2"/>
          <p:cNvSpPr txBox="1"/>
          <p:nvPr/>
        </p:nvSpPr>
        <p:spPr>
          <a:xfrm>
            <a:off x="7015991" y="2215348"/>
            <a:ext cx="4222751" cy="636649"/>
          </a:xfrm>
          <a:prstGeom prst="rect">
            <a:avLst/>
          </a:prstGeom>
        </p:spPr>
        <p:txBody>
          <a:bodyPr vert="horz" wrap="square"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公司业务范围覆盖证券、基金、期货、直投等领域，各项业务均排名行业前列。</a:t>
            </a:r>
            <a:endParaRPr lang="en-US" altLang="zh-CN"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Rectangle 11"/>
          <p:cNvSpPr>
            <a:spLocks noChangeArrowheads="1"/>
          </p:cNvSpPr>
          <p:nvPr/>
        </p:nvSpPr>
        <p:spPr bwMode="auto">
          <a:xfrm>
            <a:off x="0" y="929464"/>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16" name="标题 1"/>
          <p:cNvSpPr>
            <a:spLocks noGrp="1"/>
          </p:cNvSpPr>
          <p:nvPr/>
        </p:nvSpPr>
        <p:spPr bwMode="auto">
          <a:xfrm>
            <a:off x="22976" y="204628"/>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r>
              <a:rPr lang="zh-CN" altLang="en-US" dirty="0" smtClean="0">
                <a:latin typeface="微软雅黑" panose="020B0503020204020204" pitchFamily="34" charset="-122"/>
                <a:ea typeface="微软雅黑" panose="020B0503020204020204" pitchFamily="34" charset="-122"/>
              </a:rPr>
              <a:t>公司发展历史</a:t>
            </a:r>
            <a:endParaRPr lang="zh-CN" altLang="en-US" dirty="0">
              <a:latin typeface="微软雅黑" panose="020B0503020204020204" pitchFamily="34" charset="-122"/>
              <a:ea typeface="微软雅黑" panose="020B0503020204020204" pitchFamily="34" charset="-122"/>
            </a:endParaRPr>
          </a:p>
        </p:txBody>
      </p:sp>
      <p:sp>
        <p:nvSpPr>
          <p:cNvPr id="17" name="Oval 11"/>
          <p:cNvSpPr>
            <a:spLocks noChangeArrowheads="1"/>
          </p:cNvSpPr>
          <p:nvPr/>
        </p:nvSpPr>
        <p:spPr bwMode="auto">
          <a:xfrm>
            <a:off x="380166" y="1347297"/>
            <a:ext cx="298157" cy="296547"/>
          </a:xfrm>
          <a:prstGeom prst="ellipse">
            <a:avLst/>
          </a:prstGeom>
          <a:solidFill>
            <a:srgbClr val="033163"/>
          </a:solidFill>
          <a:ln w="9525">
            <a:noFill/>
            <a:round/>
          </a:ln>
        </p:spPr>
        <p:txBody>
          <a:bodyPr lIns="86695" tIns="43347" rIns="86695" bIns="43347"/>
          <a:lstStyle/>
          <a:p>
            <a:pPr algn="ctr"/>
            <a:endParaRPr lang="zh-CN" altLang="zh-CN" sz="2700" b="1" spc="-143" dirty="0">
              <a:solidFill>
                <a:schemeClr val="bg1"/>
              </a:solidFill>
            </a:endParaRPr>
          </a:p>
        </p:txBody>
      </p:sp>
      <p:sp>
        <p:nvSpPr>
          <p:cNvPr id="18" name="Oval 11"/>
          <p:cNvSpPr>
            <a:spLocks noChangeArrowheads="1"/>
          </p:cNvSpPr>
          <p:nvPr/>
        </p:nvSpPr>
        <p:spPr bwMode="auto">
          <a:xfrm>
            <a:off x="380166" y="2286786"/>
            <a:ext cx="287691" cy="285752"/>
          </a:xfrm>
          <a:prstGeom prst="ellipse">
            <a:avLst/>
          </a:prstGeom>
          <a:solidFill>
            <a:srgbClr val="033163"/>
          </a:solidFill>
          <a:ln w="9525">
            <a:noFill/>
            <a:round/>
          </a:ln>
        </p:spPr>
        <p:txBody>
          <a:bodyPr lIns="86695" tIns="43347" rIns="86695" bIns="43347"/>
          <a:lstStyle/>
          <a:p>
            <a:pPr algn="ctr"/>
            <a:endParaRPr lang="zh-CN" altLang="zh-CN" sz="2700" b="1" spc="-143" dirty="0">
              <a:solidFill>
                <a:schemeClr val="bg1"/>
              </a:solidFill>
            </a:endParaRPr>
          </a:p>
        </p:txBody>
      </p:sp>
      <p:sp>
        <p:nvSpPr>
          <p:cNvPr id="20" name="Oval 11"/>
          <p:cNvSpPr>
            <a:spLocks noChangeArrowheads="1"/>
          </p:cNvSpPr>
          <p:nvPr/>
        </p:nvSpPr>
        <p:spPr bwMode="auto">
          <a:xfrm>
            <a:off x="6309520" y="1286654"/>
            <a:ext cx="369207" cy="367214"/>
          </a:xfrm>
          <a:prstGeom prst="ellipse">
            <a:avLst/>
          </a:prstGeom>
          <a:solidFill>
            <a:srgbClr val="004796"/>
          </a:solidFill>
          <a:ln w="9525">
            <a:noFill/>
            <a:round/>
          </a:ln>
        </p:spPr>
        <p:txBody>
          <a:bodyPr lIns="86695" tIns="43347" rIns="86695" bIns="43347"/>
          <a:lstStyle/>
          <a:p>
            <a:pPr algn="ctr"/>
            <a:endParaRPr lang="zh-CN" altLang="zh-CN" sz="2700" b="1" spc="-143" dirty="0">
              <a:solidFill>
                <a:srgbClr val="4F81BD"/>
              </a:solidFill>
            </a:endParaRPr>
          </a:p>
        </p:txBody>
      </p:sp>
      <p:sp>
        <p:nvSpPr>
          <p:cNvPr id="21" name="Oval 11"/>
          <p:cNvSpPr>
            <a:spLocks noChangeArrowheads="1"/>
          </p:cNvSpPr>
          <p:nvPr/>
        </p:nvSpPr>
        <p:spPr bwMode="auto">
          <a:xfrm>
            <a:off x="6309520" y="2215348"/>
            <a:ext cx="359129" cy="357190"/>
          </a:xfrm>
          <a:prstGeom prst="ellipse">
            <a:avLst/>
          </a:prstGeom>
          <a:solidFill>
            <a:srgbClr val="004796"/>
          </a:solidFill>
          <a:ln w="9525">
            <a:noFill/>
            <a:round/>
          </a:ln>
        </p:spPr>
        <p:txBody>
          <a:bodyPr lIns="86695" tIns="43347" rIns="86695" bIns="43347"/>
          <a:lstStyle/>
          <a:p>
            <a:pPr algn="ctr"/>
            <a:endParaRPr lang="zh-CN" altLang="zh-CN" sz="2700" b="1" spc="-143" dirty="0">
              <a:solidFill>
                <a:srgbClr val="4F81BD"/>
              </a:solidFill>
            </a:endParaRPr>
          </a:p>
        </p:txBody>
      </p:sp>
      <p:sp>
        <p:nvSpPr>
          <p:cNvPr id="22" name="Text Placeholder 32"/>
          <p:cNvSpPr txBox="1"/>
          <p:nvPr/>
        </p:nvSpPr>
        <p:spPr>
          <a:xfrm>
            <a:off x="94414" y="4529091"/>
            <a:ext cx="1165984" cy="132959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lnSpc>
                <a:spcPct val="120000"/>
              </a:lnSpc>
              <a:spcBef>
                <a:spcPts val="0"/>
              </a:spcBef>
              <a:buNone/>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整合中信集团证券部、中信银行、兴业信托等所属</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18</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家营业部，</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1995</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年</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10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月在北京成立。</a:t>
            </a:r>
          </a:p>
        </p:txBody>
      </p:sp>
      <p:sp>
        <p:nvSpPr>
          <p:cNvPr id="23" name="Text Placeholder 33"/>
          <p:cNvSpPr txBox="1"/>
          <p:nvPr/>
        </p:nvSpPr>
        <p:spPr>
          <a:xfrm>
            <a:off x="94414" y="4072736"/>
            <a:ext cx="571504" cy="33804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buNone/>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成立</a:t>
            </a:r>
            <a:endParaRPr lang="en-AU"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Text Placeholder 32"/>
          <p:cNvSpPr txBox="1"/>
          <p:nvPr/>
        </p:nvSpPr>
        <p:spPr>
          <a:xfrm>
            <a:off x="3952066" y="3858431"/>
            <a:ext cx="1785950" cy="8863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lnSpc>
                <a:spcPct val="120000"/>
              </a:lnSpc>
              <a:spcBef>
                <a:spcPts val="0"/>
              </a:spcBef>
              <a:spcAft>
                <a:spcPct val="15000"/>
              </a:spcAft>
              <a:buNone/>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2006</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年</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6</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月</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27</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日，向中国人寿集团和人寿股份定向增发</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5</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亿股</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A</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股股票，募集资金人民币</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46.45</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亿元。</a:t>
            </a:r>
          </a:p>
        </p:txBody>
      </p:sp>
      <p:sp>
        <p:nvSpPr>
          <p:cNvPr id="25" name="Text Placeholder 33"/>
          <p:cNvSpPr txBox="1"/>
          <p:nvPr/>
        </p:nvSpPr>
        <p:spPr>
          <a:xfrm>
            <a:off x="3984285" y="3489090"/>
            <a:ext cx="1343439" cy="33804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buNone/>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定向增发</a:t>
            </a:r>
            <a:endParaRPr lang="en-AU"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Text Placeholder 32"/>
          <p:cNvSpPr txBox="1"/>
          <p:nvPr/>
        </p:nvSpPr>
        <p:spPr>
          <a:xfrm>
            <a:off x="8809850" y="3848068"/>
            <a:ext cx="3000396" cy="6647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lnSpc>
                <a:spcPct val="120000"/>
              </a:lnSpc>
              <a:spcBef>
                <a:spcPts val="0"/>
              </a:spcBef>
              <a:spcAft>
                <a:spcPct val="15000"/>
              </a:spcAft>
              <a:buNone/>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2011</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年</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9</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月，首次公开发行</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10.71</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亿股</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H</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股，募集资金约合人民币</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112.71</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亿元；</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2011</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年</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10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月</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6</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日，于香港联交所主板挂牌上市。</a:t>
            </a:r>
          </a:p>
        </p:txBody>
      </p:sp>
      <p:sp>
        <p:nvSpPr>
          <p:cNvPr id="27" name="Text Placeholder 33"/>
          <p:cNvSpPr txBox="1"/>
          <p:nvPr/>
        </p:nvSpPr>
        <p:spPr>
          <a:xfrm>
            <a:off x="8809851" y="3489090"/>
            <a:ext cx="1143008" cy="33804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buNone/>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发行</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H</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股</a:t>
            </a:r>
            <a:endParaRPr lang="en-AU"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Text Placeholder 32"/>
          <p:cNvSpPr txBox="1"/>
          <p:nvPr/>
        </p:nvSpPr>
        <p:spPr>
          <a:xfrm>
            <a:off x="2380430" y="5930124"/>
            <a:ext cx="2000264" cy="8863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lnSpc>
                <a:spcPct val="120000"/>
              </a:lnSpc>
              <a:spcBef>
                <a:spcPts val="0"/>
              </a:spcBef>
              <a:buNone/>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2002</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年</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12</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月，公开发行</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4</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亿股</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A</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股股票，募集资金人民币</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18</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亿元；</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2003</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年</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1</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月</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6</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日，于上海交易所挂牌上市。</a:t>
            </a:r>
          </a:p>
        </p:txBody>
      </p:sp>
      <p:sp>
        <p:nvSpPr>
          <p:cNvPr id="29" name="Text Placeholder 33"/>
          <p:cNvSpPr txBox="1"/>
          <p:nvPr/>
        </p:nvSpPr>
        <p:spPr>
          <a:xfrm>
            <a:off x="2380430" y="5501496"/>
            <a:ext cx="1143007" cy="33804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buNone/>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发行</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A</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股</a:t>
            </a:r>
            <a:endParaRPr lang="en-AU"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Text Placeholder 32"/>
          <p:cNvSpPr txBox="1"/>
          <p:nvPr/>
        </p:nvSpPr>
        <p:spPr>
          <a:xfrm>
            <a:off x="6023767" y="6055745"/>
            <a:ext cx="1928827" cy="6647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lnSpc>
                <a:spcPct val="120000"/>
              </a:lnSpc>
              <a:spcBef>
                <a:spcPts val="0"/>
              </a:spcBef>
              <a:buNone/>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2007</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年</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8</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月</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31</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日，完成</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A</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股公开增发</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3.33</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亿股，募集资金人民币约</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250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亿元。</a:t>
            </a:r>
          </a:p>
        </p:txBody>
      </p:sp>
      <p:sp>
        <p:nvSpPr>
          <p:cNvPr id="31" name="Text Placeholder 33"/>
          <p:cNvSpPr txBox="1"/>
          <p:nvPr/>
        </p:nvSpPr>
        <p:spPr>
          <a:xfrm>
            <a:off x="6023769" y="5602075"/>
            <a:ext cx="1143008" cy="33804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buNone/>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公开增发</a:t>
            </a:r>
            <a:endParaRPr lang="en-AU"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Text Placeholder 32"/>
          <p:cNvSpPr txBox="1"/>
          <p:nvPr/>
        </p:nvSpPr>
        <p:spPr>
          <a:xfrm>
            <a:off x="9882536" y="6080286"/>
            <a:ext cx="2214619" cy="6647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lnSpc>
                <a:spcPct val="120000"/>
              </a:lnSpc>
              <a:spcBef>
                <a:spcPts val="0"/>
              </a:spcBef>
              <a:spcAft>
                <a:spcPct val="15000"/>
              </a:spcAft>
              <a:buNone/>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2015</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年</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6</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月，以每股</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24.6</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港元，向十家机构投资者配售</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11</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亿股</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H</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股，募集资金</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270.6</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亿港元。</a:t>
            </a:r>
          </a:p>
        </p:txBody>
      </p:sp>
      <p:sp>
        <p:nvSpPr>
          <p:cNvPr id="33" name="Text Placeholder 33"/>
          <p:cNvSpPr txBox="1"/>
          <p:nvPr/>
        </p:nvSpPr>
        <p:spPr>
          <a:xfrm>
            <a:off x="9913975" y="5703668"/>
            <a:ext cx="1110453" cy="33804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buNone/>
            </a:pPr>
            <a:r>
              <a:rPr lang="en-US"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H</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股增发</a:t>
            </a:r>
            <a:endParaRPr lang="en-AU"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01" name="组合 100"/>
          <p:cNvGrpSpPr/>
          <p:nvPr/>
        </p:nvGrpSpPr>
        <p:grpSpPr>
          <a:xfrm>
            <a:off x="1224811" y="4372808"/>
            <a:ext cx="9871055" cy="1257243"/>
            <a:chOff x="1224811" y="4372808"/>
            <a:chExt cx="9871055" cy="1257243"/>
          </a:xfrm>
        </p:grpSpPr>
        <p:grpSp>
          <p:nvGrpSpPr>
            <p:cNvPr id="88" name="组合 87"/>
            <p:cNvGrpSpPr/>
            <p:nvPr/>
          </p:nvGrpSpPr>
          <p:grpSpPr>
            <a:xfrm>
              <a:off x="1231950" y="4436654"/>
              <a:ext cx="9863916" cy="850528"/>
              <a:chOff x="1160512" y="4508092"/>
              <a:chExt cx="9863916" cy="850528"/>
            </a:xfrm>
          </p:grpSpPr>
          <p:sp>
            <p:nvSpPr>
              <p:cNvPr id="44" name="Rounded Rectangle 48"/>
              <p:cNvSpPr/>
              <p:nvPr/>
            </p:nvSpPr>
            <p:spPr>
              <a:xfrm>
                <a:off x="1160512" y="4937724"/>
                <a:ext cx="996993" cy="243523"/>
              </a:xfrm>
              <a:prstGeom prst="roundRect">
                <a:avLst>
                  <a:gd name="adj" fmla="val 50000"/>
                </a:avLst>
              </a:prstGeom>
              <a:solidFill>
                <a:srgbClr val="0331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9" name="Group 109"/>
              <p:cNvGrpSpPr/>
              <p:nvPr/>
            </p:nvGrpSpPr>
            <p:grpSpPr>
              <a:xfrm>
                <a:off x="1917499" y="4937724"/>
                <a:ext cx="1494495" cy="243523"/>
                <a:chOff x="2443423" y="3747743"/>
                <a:chExt cx="1417080" cy="230909"/>
              </a:xfrm>
            </p:grpSpPr>
            <p:sp>
              <p:nvSpPr>
                <p:cNvPr id="70" name="Rounded Rectangle 111"/>
                <p:cNvSpPr/>
                <p:nvPr/>
              </p:nvSpPr>
              <p:spPr>
                <a:xfrm>
                  <a:off x="2443423" y="3747743"/>
                  <a:ext cx="1417080" cy="230909"/>
                </a:xfrm>
                <a:prstGeom prst="roundRect">
                  <a:avLst>
                    <a:gd name="adj" fmla="val 50000"/>
                  </a:avLst>
                </a:prstGeom>
                <a:solidFill>
                  <a:srgbClr val="00479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dirty="0">
                    <a:solidFill>
                      <a:srgbClr val="4F81B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Oval 112"/>
                <p:cNvSpPr>
                  <a:spLocks noChangeAspect="1"/>
                </p:cNvSpPr>
                <p:nvPr/>
              </p:nvSpPr>
              <p:spPr>
                <a:xfrm>
                  <a:off x="2517813" y="3823597"/>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3" name="Group 114"/>
              <p:cNvGrpSpPr/>
              <p:nvPr/>
            </p:nvGrpSpPr>
            <p:grpSpPr>
              <a:xfrm>
                <a:off x="3175333" y="4937724"/>
                <a:ext cx="2399150" cy="243523"/>
                <a:chOff x="3636102" y="3747743"/>
                <a:chExt cx="2274874" cy="230909"/>
              </a:xfrm>
            </p:grpSpPr>
            <p:sp>
              <p:nvSpPr>
                <p:cNvPr id="74" name="Rounded Rectangle 115"/>
                <p:cNvSpPr/>
                <p:nvPr/>
              </p:nvSpPr>
              <p:spPr>
                <a:xfrm>
                  <a:off x="3636102" y="3747743"/>
                  <a:ext cx="2274874" cy="230909"/>
                </a:xfrm>
                <a:prstGeom prst="roundRect">
                  <a:avLst>
                    <a:gd name="adj" fmla="val 50000"/>
                  </a:avLst>
                </a:prstGeom>
                <a:solidFill>
                  <a:srgbClr val="0331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Oval 116"/>
                <p:cNvSpPr>
                  <a:spLocks noChangeAspect="1"/>
                </p:cNvSpPr>
                <p:nvPr/>
              </p:nvSpPr>
              <p:spPr>
                <a:xfrm>
                  <a:off x="3710667" y="3823597"/>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6" name="Group 117"/>
              <p:cNvGrpSpPr/>
              <p:nvPr/>
            </p:nvGrpSpPr>
            <p:grpSpPr>
              <a:xfrm>
                <a:off x="5330889" y="4937724"/>
                <a:ext cx="3302251" cy="243523"/>
                <a:chOff x="5679999" y="3747743"/>
                <a:chExt cx="3131195" cy="230909"/>
              </a:xfrm>
            </p:grpSpPr>
            <p:sp>
              <p:nvSpPr>
                <p:cNvPr id="77" name="Rounded Rectangle 118"/>
                <p:cNvSpPr/>
                <p:nvPr/>
              </p:nvSpPr>
              <p:spPr>
                <a:xfrm>
                  <a:off x="5679999" y="3747743"/>
                  <a:ext cx="3131195" cy="230909"/>
                </a:xfrm>
                <a:prstGeom prst="roundRect">
                  <a:avLst>
                    <a:gd name="adj" fmla="val 50000"/>
                  </a:avLst>
                </a:prstGeom>
                <a:solidFill>
                  <a:srgbClr val="00479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Oval 119"/>
                <p:cNvSpPr>
                  <a:spLocks noChangeAspect="1"/>
                </p:cNvSpPr>
                <p:nvPr/>
              </p:nvSpPr>
              <p:spPr>
                <a:xfrm>
                  <a:off x="5751310" y="3823597"/>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9" name="Group 120"/>
              <p:cNvGrpSpPr/>
              <p:nvPr/>
            </p:nvGrpSpPr>
            <p:grpSpPr>
              <a:xfrm>
                <a:off x="8380911" y="4937724"/>
                <a:ext cx="1494495" cy="243523"/>
                <a:chOff x="8572032" y="3747743"/>
                <a:chExt cx="1417080" cy="230909"/>
              </a:xfrm>
            </p:grpSpPr>
            <p:sp>
              <p:nvSpPr>
                <p:cNvPr id="80" name="Rounded Rectangle 121"/>
                <p:cNvSpPr/>
                <p:nvPr/>
              </p:nvSpPr>
              <p:spPr>
                <a:xfrm>
                  <a:off x="8572032" y="3747743"/>
                  <a:ext cx="1417080" cy="230909"/>
                </a:xfrm>
                <a:prstGeom prst="roundRect">
                  <a:avLst>
                    <a:gd name="adj" fmla="val 50000"/>
                  </a:avLst>
                </a:prstGeom>
                <a:solidFill>
                  <a:srgbClr val="0331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122"/>
                <p:cNvSpPr>
                  <a:spLocks noChangeAspect="1"/>
                </p:cNvSpPr>
                <p:nvPr/>
              </p:nvSpPr>
              <p:spPr>
                <a:xfrm>
                  <a:off x="8654977" y="3823597"/>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2" name="Group 123"/>
              <p:cNvGrpSpPr/>
              <p:nvPr/>
            </p:nvGrpSpPr>
            <p:grpSpPr>
              <a:xfrm>
                <a:off x="9628416" y="4508092"/>
                <a:ext cx="1396012" cy="850528"/>
                <a:chOff x="9754915" y="3340366"/>
                <a:chExt cx="1323699" cy="806471"/>
              </a:xfrm>
              <a:solidFill>
                <a:schemeClr val="accent6">
                  <a:alpha val="90000"/>
                </a:schemeClr>
              </a:solidFill>
            </p:grpSpPr>
            <p:grpSp>
              <p:nvGrpSpPr>
                <p:cNvPr id="83" name="Group 124"/>
                <p:cNvGrpSpPr/>
                <p:nvPr/>
              </p:nvGrpSpPr>
              <p:grpSpPr>
                <a:xfrm>
                  <a:off x="9754915" y="3340366"/>
                  <a:ext cx="1323699" cy="806471"/>
                  <a:chOff x="9754915" y="3120910"/>
                  <a:chExt cx="1323699" cy="806471"/>
                </a:xfrm>
                <a:grpFill/>
              </p:grpSpPr>
              <p:sp>
                <p:nvSpPr>
                  <p:cNvPr id="85" name="Rounded Rectangle 126"/>
                  <p:cNvSpPr/>
                  <p:nvPr/>
                </p:nvSpPr>
                <p:spPr>
                  <a:xfrm>
                    <a:off x="9754915" y="3528287"/>
                    <a:ext cx="1253401" cy="230909"/>
                  </a:xfrm>
                  <a:prstGeom prst="roundRect">
                    <a:avLst>
                      <a:gd name="adj" fmla="val 50000"/>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ounded Rectangle 127"/>
                  <p:cNvSpPr/>
                  <p:nvPr/>
                </p:nvSpPr>
                <p:spPr>
                  <a:xfrm rot="18900000">
                    <a:off x="10388589" y="3696472"/>
                    <a:ext cx="690025" cy="230909"/>
                  </a:xfrm>
                  <a:prstGeom prst="roundRect">
                    <a:avLst>
                      <a:gd name="adj" fmla="val 50000"/>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Rounded Rectangle 128"/>
                  <p:cNvSpPr/>
                  <p:nvPr/>
                </p:nvSpPr>
                <p:spPr>
                  <a:xfrm rot="2700000">
                    <a:off x="10388588" y="3350468"/>
                    <a:ext cx="690025" cy="230909"/>
                  </a:xfrm>
                  <a:prstGeom prst="roundRect">
                    <a:avLst>
                      <a:gd name="adj" fmla="val 50000"/>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4" name="Oval 125"/>
                <p:cNvSpPr>
                  <a:spLocks noChangeAspect="1"/>
                </p:cNvSpPr>
                <p:nvPr/>
              </p:nvSpPr>
              <p:spPr>
                <a:xfrm>
                  <a:off x="9832895" y="3823597"/>
                  <a:ext cx="79200" cy="79200"/>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92" name="Teardrop 53"/>
            <p:cNvSpPr/>
            <p:nvPr/>
          </p:nvSpPr>
          <p:spPr>
            <a:xfrm rot="8100000">
              <a:off x="1224811" y="4417315"/>
              <a:ext cx="284042" cy="284042"/>
            </a:xfrm>
            <a:prstGeom prst="teardrop">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20000"/>
                </a:lnSpc>
                <a:spcBef>
                  <a:spcPts val="0"/>
                </a:spcBef>
                <a:spcAft>
                  <a:spcPts val="0"/>
                </a:spcAft>
              </a:pPr>
              <a:endParaRPr 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Teardrop 53"/>
            <p:cNvSpPr/>
            <p:nvPr/>
          </p:nvSpPr>
          <p:spPr>
            <a:xfrm rot="13500000" flipV="1">
              <a:off x="9725934" y="5301502"/>
              <a:ext cx="284042" cy="284042"/>
            </a:xfrm>
            <a:prstGeom prst="teardrop">
              <a:avLst/>
            </a:prstGeom>
            <a:solidFill>
              <a:srgbClr val="0331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20000"/>
                </a:lnSpc>
                <a:spcBef>
                  <a:spcPts val="0"/>
                </a:spcBef>
                <a:spcAft>
                  <a:spcPts val="0"/>
                </a:spcAft>
              </a:pPr>
              <a:endParaRPr 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Teardrop 53"/>
            <p:cNvSpPr/>
            <p:nvPr/>
          </p:nvSpPr>
          <p:spPr>
            <a:xfrm rot="8100000">
              <a:off x="8440048" y="4372808"/>
              <a:ext cx="284042" cy="284042"/>
            </a:xfrm>
            <a:prstGeom prst="teardrop">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20000"/>
                </a:lnSpc>
                <a:spcBef>
                  <a:spcPts val="0"/>
                </a:spcBef>
                <a:spcAft>
                  <a:spcPts val="0"/>
                </a:spcAft>
              </a:pPr>
              <a:endParaRPr 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Teardrop 53"/>
            <p:cNvSpPr/>
            <p:nvPr/>
          </p:nvSpPr>
          <p:spPr>
            <a:xfrm rot="13500000" flipV="1">
              <a:off x="5395146" y="5274572"/>
              <a:ext cx="284042" cy="284042"/>
            </a:xfrm>
            <a:prstGeom prst="teardrop">
              <a:avLst/>
            </a:prstGeom>
            <a:solidFill>
              <a:srgbClr val="0331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20000"/>
                </a:lnSpc>
                <a:spcBef>
                  <a:spcPts val="0"/>
                </a:spcBef>
                <a:spcAft>
                  <a:spcPts val="0"/>
                </a:spcAft>
              </a:pPr>
              <a:endParaRPr 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Teardrop 53"/>
            <p:cNvSpPr/>
            <p:nvPr/>
          </p:nvSpPr>
          <p:spPr>
            <a:xfrm rot="8100000">
              <a:off x="3225075" y="4444246"/>
              <a:ext cx="284042" cy="284042"/>
            </a:xfrm>
            <a:prstGeom prst="teardrop">
              <a:avLst/>
            </a:prstGeom>
            <a:solidFill>
              <a:srgbClr val="0047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20000"/>
                </a:lnSpc>
                <a:spcBef>
                  <a:spcPts val="0"/>
                </a:spcBef>
                <a:spcAft>
                  <a:spcPts val="0"/>
                </a:spcAft>
              </a:pPr>
              <a:endParaRPr 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Teardrop 53"/>
            <p:cNvSpPr/>
            <p:nvPr/>
          </p:nvSpPr>
          <p:spPr>
            <a:xfrm rot="13500000" flipV="1">
              <a:off x="1939191" y="5346009"/>
              <a:ext cx="284042" cy="284042"/>
            </a:xfrm>
            <a:prstGeom prst="teardrop">
              <a:avLst/>
            </a:prstGeom>
            <a:solidFill>
              <a:srgbClr val="0331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20000"/>
                </a:lnSpc>
                <a:spcBef>
                  <a:spcPts val="0"/>
                </a:spcBef>
                <a:spcAft>
                  <a:spcPts val="0"/>
                </a:spcAft>
              </a:pPr>
              <a:endParaRPr 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9" name="Rectangle 106"/>
          <p:cNvSpPr>
            <a:spLocks noChangeArrowheads="1"/>
          </p:cNvSpPr>
          <p:nvPr>
            <p:custDataLst>
              <p:tags r:id="rId1"/>
            </p:custDataLst>
          </p:nvPr>
        </p:nvSpPr>
        <p:spPr bwMode="auto">
          <a:xfrm>
            <a:off x="4204759" y="3034356"/>
            <a:ext cx="4176463" cy="324000"/>
          </a:xfrm>
          <a:prstGeom prst="roundRect">
            <a:avLst/>
          </a:prstGeom>
          <a:noFill/>
          <a:ln w="9525" algn="ctr">
            <a:noFill/>
            <a:miter lim="800000"/>
          </a:ln>
        </p:spPr>
        <p:txBody>
          <a:bodyPr wrap="square" lIns="79048" tIns="39526" rIns="79048" bIns="39526" anchor="ctr" anchorCtr="0">
            <a:noAutofit/>
          </a:bodyPr>
          <a:lstStyle/>
          <a:p>
            <a:pPr algn="ctr" defTabSz="789940" fontAlgn="base">
              <a:spcBef>
                <a:spcPct val="0"/>
              </a:spcBef>
              <a:spcAft>
                <a:spcPct val="0"/>
              </a:spcAft>
            </a:pPr>
            <a:r>
              <a:rPr lang="zh-CN" altLang="en-US" sz="3000" b="1" dirty="0" smtClean="0">
                <a:solidFill>
                  <a:srgbClr val="134598"/>
                </a:solidFill>
                <a:latin typeface="微软雅黑" panose="020B0503020204020204" pitchFamily="34" charset="-122"/>
                <a:ea typeface="微软雅黑" panose="020B0503020204020204" pitchFamily="34" charset="-122"/>
                <a:cs typeface="Arial" panose="020B0604020202020204" pitchFamily="34" charset="0"/>
              </a:rPr>
              <a:t>里 程 碑</a:t>
            </a:r>
            <a:endParaRPr lang="zh-CN" altLang="en-US" sz="3000" b="1" dirty="0">
              <a:solidFill>
                <a:srgbClr val="134598"/>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00" name="图片 9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 calcmode="lin" valueType="num">
                                      <p:cBhvr>
                                        <p:cTn id="7" dur="500" fill="hold"/>
                                        <p:tgtEl>
                                          <p:spTgt spid="51">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51">
                                            <p:txEl>
                                              <p:pRg st="0" end="0"/>
                                            </p:txEl>
                                          </p:spTgt>
                                        </p:tgtEl>
                                        <p:attrNameLst>
                                          <p:attrName>ppt_h</p:attrName>
                                        </p:attrNameLst>
                                      </p:cBhvr>
                                      <p:tavLst>
                                        <p:tav tm="0">
                                          <p:val>
                                            <p:strVal val="2/3*#ppt_h"/>
                                          </p:val>
                                        </p:tav>
                                        <p:tav tm="100000">
                                          <p:val>
                                            <p:strVal val="#ppt_h"/>
                                          </p:val>
                                        </p:tav>
                                      </p:tavLst>
                                    </p:anim>
                                  </p:childTnLst>
                                </p:cTn>
                              </p:par>
                              <p:par>
                                <p:cTn id="9" presetID="23" presetClass="entr" presetSubtype="272" fill="hold" grpId="0" nodeType="withEffect">
                                  <p:stCondLst>
                                    <p:cond delay="200"/>
                                  </p:stCondLst>
                                  <p:childTnLst>
                                    <p:set>
                                      <p:cBhvr>
                                        <p:cTn id="10" dur="1" fill="hold">
                                          <p:stCondLst>
                                            <p:cond delay="0"/>
                                          </p:stCondLst>
                                        </p:cTn>
                                        <p:tgtEl>
                                          <p:spTgt spid="53">
                                            <p:txEl>
                                              <p:pRg st="0" end="0"/>
                                            </p:txEl>
                                          </p:spTgt>
                                        </p:tgtEl>
                                        <p:attrNameLst>
                                          <p:attrName>style.visibility</p:attrName>
                                        </p:attrNameLst>
                                      </p:cBhvr>
                                      <p:to>
                                        <p:strVal val="visible"/>
                                      </p:to>
                                    </p:set>
                                    <p:anim calcmode="lin" valueType="num">
                                      <p:cBhvr>
                                        <p:cTn id="11" dur="500" fill="hold"/>
                                        <p:tgtEl>
                                          <p:spTgt spid="53">
                                            <p:txEl>
                                              <p:pRg st="0" end="0"/>
                                            </p:txEl>
                                          </p:spTgt>
                                        </p:tgtEl>
                                        <p:attrNameLst>
                                          <p:attrName>ppt_w</p:attrName>
                                        </p:attrNameLst>
                                      </p:cBhvr>
                                      <p:tavLst>
                                        <p:tav tm="0">
                                          <p:val>
                                            <p:strVal val="2/3*#ppt_w"/>
                                          </p:val>
                                        </p:tav>
                                        <p:tav tm="100000">
                                          <p:val>
                                            <p:strVal val="#ppt_w"/>
                                          </p:val>
                                        </p:tav>
                                      </p:tavLst>
                                    </p:anim>
                                    <p:anim calcmode="lin" valueType="num">
                                      <p:cBhvr>
                                        <p:cTn id="12" dur="500" fill="hold"/>
                                        <p:tgtEl>
                                          <p:spTgt spid="53">
                                            <p:txEl>
                                              <p:pRg st="0" end="0"/>
                                            </p:txEl>
                                          </p:spTgt>
                                        </p:tgtEl>
                                        <p:attrNameLst>
                                          <p:attrName>ppt_h</p:attrName>
                                        </p:attrNameLst>
                                      </p:cBhvr>
                                      <p:tavLst>
                                        <p:tav tm="0">
                                          <p:val>
                                            <p:strVal val="2/3*#ppt_h"/>
                                          </p:val>
                                        </p:tav>
                                        <p:tav tm="100000">
                                          <p:val>
                                            <p:strVal val="#ppt_h"/>
                                          </p:val>
                                        </p:tav>
                                      </p:tavLst>
                                    </p:anim>
                                  </p:childTnLst>
                                </p:cTn>
                              </p:par>
                              <p:par>
                                <p:cTn id="13" presetID="23" presetClass="entr" presetSubtype="272" fill="hold" grpId="0" nodeType="withEffect">
                                  <p:stCondLst>
                                    <p:cond delay="200"/>
                                  </p:stCondLst>
                                  <p:childTnLst>
                                    <p:set>
                                      <p:cBhvr>
                                        <p:cTn id="14" dur="1" fill="hold">
                                          <p:stCondLst>
                                            <p:cond delay="0"/>
                                          </p:stCondLst>
                                        </p:cTn>
                                        <p:tgtEl>
                                          <p:spTgt spid="55">
                                            <p:txEl>
                                              <p:pRg st="0" end="0"/>
                                            </p:txEl>
                                          </p:spTgt>
                                        </p:tgtEl>
                                        <p:attrNameLst>
                                          <p:attrName>style.visibility</p:attrName>
                                        </p:attrNameLst>
                                      </p:cBhvr>
                                      <p:to>
                                        <p:strVal val="visible"/>
                                      </p:to>
                                    </p:set>
                                    <p:anim calcmode="lin" valueType="num">
                                      <p:cBhvr>
                                        <p:cTn id="15" dur="500" fill="hold"/>
                                        <p:tgtEl>
                                          <p:spTgt spid="55">
                                            <p:txEl>
                                              <p:pRg st="0" end="0"/>
                                            </p:txEl>
                                          </p:spTgt>
                                        </p:tgtEl>
                                        <p:attrNameLst>
                                          <p:attrName>ppt_w</p:attrName>
                                        </p:attrNameLst>
                                      </p:cBhvr>
                                      <p:tavLst>
                                        <p:tav tm="0">
                                          <p:val>
                                            <p:strVal val="2/3*#ppt_w"/>
                                          </p:val>
                                        </p:tav>
                                        <p:tav tm="100000">
                                          <p:val>
                                            <p:strVal val="#ppt_w"/>
                                          </p:val>
                                        </p:tav>
                                      </p:tavLst>
                                    </p:anim>
                                    <p:anim calcmode="lin" valueType="num">
                                      <p:cBhvr>
                                        <p:cTn id="16" dur="500" fill="hold"/>
                                        <p:tgtEl>
                                          <p:spTgt spid="55">
                                            <p:txEl>
                                              <p:pRg st="0" end="0"/>
                                            </p:txEl>
                                          </p:spTgt>
                                        </p:tgtEl>
                                        <p:attrNameLst>
                                          <p:attrName>ppt_h</p:attrName>
                                        </p:attrNameLst>
                                      </p:cBhvr>
                                      <p:tavLst>
                                        <p:tav tm="0">
                                          <p:val>
                                            <p:strVal val="2/3*#ppt_h"/>
                                          </p:val>
                                        </p:tav>
                                        <p:tav tm="100000">
                                          <p:val>
                                            <p:strVal val="#ppt_h"/>
                                          </p:val>
                                        </p:tav>
                                      </p:tavLst>
                                    </p:anim>
                                  </p:childTnLst>
                                </p:cTn>
                              </p:par>
                              <p:par>
                                <p:cTn id="17" presetID="23" presetClass="entr" presetSubtype="272" fill="hold" grpId="0" nodeType="withEffect">
                                  <p:stCondLst>
                                    <p:cond delay="200"/>
                                  </p:stCondLst>
                                  <p:childTnLst>
                                    <p:set>
                                      <p:cBhvr>
                                        <p:cTn id="18" dur="1" fill="hold">
                                          <p:stCondLst>
                                            <p:cond delay="0"/>
                                          </p:stCondLst>
                                        </p:cTn>
                                        <p:tgtEl>
                                          <p:spTgt spid="57">
                                            <p:txEl>
                                              <p:pRg st="0" end="0"/>
                                            </p:txEl>
                                          </p:spTgt>
                                        </p:tgtEl>
                                        <p:attrNameLst>
                                          <p:attrName>style.visibility</p:attrName>
                                        </p:attrNameLst>
                                      </p:cBhvr>
                                      <p:to>
                                        <p:strVal val="visible"/>
                                      </p:to>
                                    </p:set>
                                    <p:anim calcmode="lin" valueType="num">
                                      <p:cBhvr>
                                        <p:cTn id="19" dur="500" fill="hold"/>
                                        <p:tgtEl>
                                          <p:spTgt spid="57">
                                            <p:txEl>
                                              <p:pRg st="0" end="0"/>
                                            </p:txEl>
                                          </p:spTgt>
                                        </p:tgtEl>
                                        <p:attrNameLst>
                                          <p:attrName>ppt_w</p:attrName>
                                        </p:attrNameLst>
                                      </p:cBhvr>
                                      <p:tavLst>
                                        <p:tav tm="0">
                                          <p:val>
                                            <p:strVal val="2/3*#ppt_w"/>
                                          </p:val>
                                        </p:tav>
                                        <p:tav tm="100000">
                                          <p:val>
                                            <p:strVal val="#ppt_w"/>
                                          </p:val>
                                        </p:tav>
                                      </p:tavLst>
                                    </p:anim>
                                    <p:anim calcmode="lin" valueType="num">
                                      <p:cBhvr>
                                        <p:cTn id="20" dur="500" fill="hold"/>
                                        <p:tgtEl>
                                          <p:spTgt spid="57">
                                            <p:txEl>
                                              <p:pRg st="0" end="0"/>
                                            </p:txEl>
                                          </p:spTgt>
                                        </p:tgtEl>
                                        <p:attrNameLst>
                                          <p:attrName>ppt_h</p:attrName>
                                        </p:attrNameLst>
                                      </p:cBhvr>
                                      <p:tavLst>
                                        <p:tav tm="0">
                                          <p:val>
                                            <p:strVal val="2/3*#ppt_h"/>
                                          </p:val>
                                        </p:tav>
                                        <p:tav tm="100000">
                                          <p:val>
                                            <p:strVal val="#ppt_h"/>
                                          </p:val>
                                        </p:tav>
                                      </p:tavLst>
                                    </p:anim>
                                  </p:childTnLst>
                                </p:cTn>
                              </p:par>
                              <p:par>
                                <p:cTn id="21" presetID="53" presetClass="entr" presetSubtype="16" fill="hold" grpId="0" nodeType="withEffect">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20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50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99"/>
                                        </p:tgtEl>
                                        <p:attrNameLst>
                                          <p:attrName>style.visibility</p:attrName>
                                        </p:attrNameLst>
                                      </p:cBhvr>
                                      <p:to>
                                        <p:strVal val="visible"/>
                                      </p:to>
                                    </p:set>
                                    <p:anim calcmode="discrete" valueType="clr">
                                      <p:cBhvr override="childStyle">
                                        <p:cTn id="44" dur="80"/>
                                        <p:tgtEl>
                                          <p:spTgt spid="99"/>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99"/>
                                        </p:tgtEl>
                                        <p:attrNameLst>
                                          <p:attrName>fillcolor</p:attrName>
                                        </p:attrNameLst>
                                      </p:cBhvr>
                                      <p:tavLst>
                                        <p:tav tm="0">
                                          <p:val>
                                            <p:clrVal>
                                              <a:schemeClr val="accent2"/>
                                            </p:clrVal>
                                          </p:val>
                                        </p:tav>
                                        <p:tav tm="50000">
                                          <p:val>
                                            <p:clrVal>
                                              <a:schemeClr val="hlink"/>
                                            </p:clrVal>
                                          </p:val>
                                        </p:tav>
                                      </p:tavLst>
                                    </p:anim>
                                    <p:set>
                                      <p:cBhvr>
                                        <p:cTn id="46" dur="80"/>
                                        <p:tgtEl>
                                          <p:spTgt spid="99"/>
                                        </p:tgtEl>
                                        <p:attrNameLst>
                                          <p:attrName>fill.type</p:attrName>
                                        </p:attrNameLst>
                                      </p:cBhvr>
                                      <p:to>
                                        <p:strVal val="solid"/>
                                      </p:to>
                                    </p:set>
                                  </p:childTnLst>
                                </p:cTn>
                              </p:par>
                              <p:par>
                                <p:cTn id="47" presetID="2" presetClass="entr" presetSubtype="8" fill="hold" nodeType="withEffect">
                                  <p:stCondLst>
                                    <p:cond delay="0"/>
                                  </p:stCondLst>
                                  <p:childTnLst>
                                    <p:set>
                                      <p:cBhvr>
                                        <p:cTn id="48" dur="1" fill="hold">
                                          <p:stCondLst>
                                            <p:cond delay="0"/>
                                          </p:stCondLst>
                                        </p:cTn>
                                        <p:tgtEl>
                                          <p:spTgt spid="101"/>
                                        </p:tgtEl>
                                        <p:attrNameLst>
                                          <p:attrName>style.visibility</p:attrName>
                                        </p:attrNameLst>
                                      </p:cBhvr>
                                      <p:to>
                                        <p:strVal val="visible"/>
                                      </p:to>
                                    </p:set>
                                    <p:anim calcmode="lin" valueType="num">
                                      <p:cBhvr additive="base">
                                        <p:cTn id="49" dur="1000" fill="hold"/>
                                        <p:tgtEl>
                                          <p:spTgt spid="101"/>
                                        </p:tgtEl>
                                        <p:attrNameLst>
                                          <p:attrName>ppt_x</p:attrName>
                                        </p:attrNameLst>
                                      </p:cBhvr>
                                      <p:tavLst>
                                        <p:tav tm="0">
                                          <p:val>
                                            <p:strVal val="0-#ppt_w/2"/>
                                          </p:val>
                                        </p:tav>
                                        <p:tav tm="100000">
                                          <p:val>
                                            <p:strVal val="#ppt_x"/>
                                          </p:val>
                                        </p:tav>
                                      </p:tavLst>
                                    </p:anim>
                                    <p:anim calcmode="lin" valueType="num">
                                      <p:cBhvr additive="base">
                                        <p:cTn id="50" dur="1000" fill="hold"/>
                                        <p:tgtEl>
                                          <p:spTgt spid="101"/>
                                        </p:tgtEl>
                                        <p:attrNameLst>
                                          <p:attrName>ppt_y</p:attrName>
                                        </p:attrNameLst>
                                      </p:cBhvr>
                                      <p:tavLst>
                                        <p:tav tm="0">
                                          <p:val>
                                            <p:strVal val="#ppt_y"/>
                                          </p:val>
                                        </p:tav>
                                        <p:tav tm="100000">
                                          <p:val>
                                            <p:strVal val="#ppt_y"/>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par>
                                <p:cTn id="87" presetID="34" presetClass="entr" presetSubtype="0" fill="hold" nodeType="withEffect">
                                  <p:stCondLst>
                                    <p:cond delay="0"/>
                                  </p:stCondLst>
                                  <p:childTnLst>
                                    <p:set>
                                      <p:cBhvr>
                                        <p:cTn id="88" dur="1" fill="hold">
                                          <p:stCondLst>
                                            <p:cond delay="0"/>
                                          </p:stCondLst>
                                        </p:cTn>
                                        <p:tgtEl>
                                          <p:spTgt spid="101"/>
                                        </p:tgtEl>
                                        <p:attrNameLst>
                                          <p:attrName>style.visibility</p:attrName>
                                        </p:attrNameLst>
                                      </p:cBhvr>
                                      <p:to>
                                        <p:strVal val="visible"/>
                                      </p:to>
                                    </p:set>
                                    <p:anim from="(-#ppt_w/2)" to="(#ppt_x)" calcmode="lin" valueType="num">
                                      <p:cBhvr>
                                        <p:cTn id="89" dur="600" fill="hold">
                                          <p:stCondLst>
                                            <p:cond delay="0"/>
                                          </p:stCondLst>
                                        </p:cTn>
                                        <p:tgtEl>
                                          <p:spTgt spid="101"/>
                                        </p:tgtEl>
                                        <p:attrNameLst>
                                          <p:attrName>ppt_x</p:attrName>
                                        </p:attrNameLst>
                                      </p:cBhvr>
                                    </p:anim>
                                    <p:anim from="0" to="-1.0" calcmode="lin" valueType="num">
                                      <p:cBhvr>
                                        <p:cTn id="90" dur="200" decel="50000" autoRev="1" fill="hold">
                                          <p:stCondLst>
                                            <p:cond delay="600"/>
                                          </p:stCondLst>
                                        </p:cTn>
                                        <p:tgtEl>
                                          <p:spTgt spid="101"/>
                                        </p:tgtEl>
                                        <p:attrNameLst>
                                          <p:attrName>xshear</p:attrName>
                                        </p:attrNameLst>
                                      </p:cBhvr>
                                    </p:anim>
                                    <p:animScale>
                                      <p:cBhvr>
                                        <p:cTn id="91" dur="200" decel="100000" autoRev="1" fill="hold">
                                          <p:stCondLst>
                                            <p:cond delay="600"/>
                                          </p:stCondLst>
                                        </p:cTn>
                                        <p:tgtEl>
                                          <p:spTgt spid="101"/>
                                        </p:tgtEl>
                                      </p:cBhvr>
                                      <p:from x="100000" y="100000"/>
                                      <p:to x="80000" y="100000"/>
                                    </p:animScale>
                                    <p:anim by="(#ppt_h/3+#ppt_w*0.1)" calcmode="lin" valueType="num">
                                      <p:cBhvr additive="sum">
                                        <p:cTn id="92" dur="200" decel="100000" autoRev="1" fill="hold">
                                          <p:stCondLst>
                                            <p:cond delay="600"/>
                                          </p:stCondLst>
                                        </p:cTn>
                                        <p:tgtEl>
                                          <p:spTgt spid="10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3" grpId="0" build="p">
        <p:tmplLst>
          <p:tmpl lvl="1">
            <p:tnLst>
              <p:par>
                <p:cTn presetID="23" presetClass="entr" presetSubtype="16"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childTnLst>
                </p:cTn>
              </p:par>
            </p:tnLst>
          </p:tmpl>
        </p:tmplLst>
      </p:bldP>
      <p:bldP spid="55" grpId="0" build="p">
        <p:tmplLst>
          <p:tmpl lvl="1">
            <p:tnLst>
              <p:par>
                <p:cTn presetID="23" presetClass="entr" presetSubtype="16"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childTnLst>
                </p:cTn>
              </p:par>
            </p:tnLst>
          </p:tmpl>
        </p:tmplLst>
      </p:bldP>
      <p:bldP spid="57" grpId="0" build="p">
        <p:tmplLst>
          <p:tmpl lvl="1">
            <p:tnLst>
              <p:par>
                <p:cTn presetID="23" presetClass="entr" presetSubtype="16"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childTnLst>
                </p:cTn>
              </p:par>
            </p:tnLst>
          </p:tmpl>
        </p:tmplLst>
      </p:bldP>
      <p:bldP spid="17" grpId="0" animBg="1"/>
      <p:bldP spid="18" grpId="0" animBg="1"/>
      <p:bldP spid="20" grpId="0" animBg="1"/>
      <p:bldP spid="21" grpId="0" animBg="1"/>
      <p:bldP spid="22" grpId="0"/>
      <p:bldP spid="23" grpId="0"/>
      <p:bldP spid="24" grpId="0"/>
      <p:bldP spid="25" grpId="0"/>
      <p:bldP spid="26" grpId="0"/>
      <p:bldP spid="27" grpId="0"/>
      <p:bldP spid="28" grpId="0"/>
      <p:bldP spid="29" grpId="0"/>
      <p:bldP spid="30" grpId="0"/>
      <p:bldP spid="31" grpId="0"/>
      <p:bldP spid="32" grpId="0"/>
      <p:bldP spid="33" grpId="0"/>
      <p:bldP spid="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60"/>
          <p:cNvSpPr txBox="1">
            <a:spLocks noChangeArrowheads="1"/>
          </p:cNvSpPr>
          <p:nvPr/>
        </p:nvSpPr>
        <p:spPr bwMode="auto">
          <a:xfrm>
            <a:off x="1142817" y="1781017"/>
            <a:ext cx="2531193" cy="352735"/>
          </a:xfrm>
          <a:prstGeom prst="rect">
            <a:avLst/>
          </a:prstGeom>
          <a:noFill/>
          <a:ln w="9525">
            <a:noFill/>
            <a:miter lim="800000"/>
          </a:ln>
          <a:effectLst>
            <a:prstShdw prst="shdw17" dist="17961" dir="2700000">
              <a:schemeClr val="accent1">
                <a:gamma/>
                <a:shade val="60000"/>
                <a:invGamma/>
              </a:schemeClr>
            </a:prstShdw>
          </a:effectLst>
        </p:spPr>
        <p:txBody>
          <a:bodyPr wrap="square" lIns="105395" tIns="52700" rIns="105395" bIns="52700">
            <a:spAutoFit/>
          </a:bodyPr>
          <a:lstStyle/>
          <a:p>
            <a:pPr defTabSz="1052830" fontAlgn="base">
              <a:spcBef>
                <a:spcPct val="0"/>
              </a:spcBef>
              <a:spcAft>
                <a:spcPct val="0"/>
              </a:spcAft>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财政部下属国有独资公司</a:t>
            </a:r>
          </a:p>
        </p:txBody>
      </p:sp>
      <p:pic>
        <p:nvPicPr>
          <p:cNvPr id="40" name="Picture 5" descr="C:\Users\zhaowencong\Desktop\【00】集团项目\中信logo(定).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78637" y="1657389"/>
            <a:ext cx="3558691" cy="62892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6" name="组合 45"/>
          <p:cNvGrpSpPr/>
          <p:nvPr/>
        </p:nvGrpSpPr>
        <p:grpSpPr>
          <a:xfrm>
            <a:off x="285673" y="2243928"/>
            <a:ext cx="11556707" cy="4400576"/>
            <a:chOff x="285673" y="1889228"/>
            <a:chExt cx="11556707" cy="4400576"/>
          </a:xfrm>
        </p:grpSpPr>
        <p:pic>
          <p:nvPicPr>
            <p:cNvPr id="6" name="Picture 117" descr="中信信托投资有限责任公司"/>
            <p:cNvPicPr>
              <a:picLocks noChangeAspect="1" noChangeArrowheads="1"/>
            </p:cNvPicPr>
            <p:nvPr/>
          </p:nvPicPr>
          <p:blipFill>
            <a:blip r:embed="rId4" cstate="print"/>
            <a:srcRect/>
            <a:stretch>
              <a:fillRect/>
            </a:stretch>
          </p:blipFill>
          <p:spPr bwMode="auto">
            <a:xfrm>
              <a:off x="285673" y="5746854"/>
              <a:ext cx="1131742" cy="449512"/>
            </a:xfrm>
            <a:prstGeom prst="rect">
              <a:avLst/>
            </a:prstGeom>
            <a:noFill/>
            <a:ln w="9525">
              <a:noFill/>
              <a:miter lim="800000"/>
              <a:headEnd/>
              <a:tailEnd/>
            </a:ln>
          </p:spPr>
        </p:pic>
        <p:pic>
          <p:nvPicPr>
            <p:cNvPr id="7" name="Picture 13"/>
            <p:cNvPicPr>
              <a:picLocks noChangeAspect="1" noChangeArrowheads="1"/>
            </p:cNvPicPr>
            <p:nvPr/>
          </p:nvPicPr>
          <p:blipFill>
            <a:blip r:embed="rId5" cstate="print"/>
            <a:srcRect/>
            <a:stretch>
              <a:fillRect/>
            </a:stretch>
          </p:blipFill>
          <p:spPr bwMode="auto">
            <a:xfrm>
              <a:off x="6888000" y="5722065"/>
              <a:ext cx="1051672" cy="481465"/>
            </a:xfrm>
            <a:prstGeom prst="rect">
              <a:avLst/>
            </a:prstGeom>
            <a:noFill/>
            <a:ln w="9525">
              <a:noFill/>
              <a:miter lim="800000"/>
              <a:headEnd/>
              <a:tailEnd/>
            </a:ln>
          </p:spPr>
        </p:pic>
        <p:sp>
          <p:nvSpPr>
            <p:cNvPr id="8" name="Line 111"/>
            <p:cNvSpPr>
              <a:spLocks noChangeShapeType="1"/>
            </p:cNvSpPr>
            <p:nvPr/>
          </p:nvSpPr>
          <p:spPr bwMode="gray">
            <a:xfrm flipV="1">
              <a:off x="820468" y="5161351"/>
              <a:ext cx="0" cy="520440"/>
            </a:xfrm>
            <a:prstGeom prst="line">
              <a:avLst/>
            </a:prstGeom>
            <a:noFill/>
            <a:ln w="9525">
              <a:solidFill>
                <a:schemeClr val="tx1"/>
              </a:solidFill>
              <a:round/>
              <a:headEnd type="triangle" w="med" len="med"/>
            </a:ln>
          </p:spPr>
          <p:txBody>
            <a:bodyPr lIns="105395" tIns="52700" rIns="105395" bIns="52700"/>
            <a:lstStyle/>
            <a:p>
              <a:pPr defTabSz="1052830" fontAlgn="base">
                <a:spcBef>
                  <a:spcPct val="0"/>
                </a:spcBef>
                <a:spcAft>
                  <a:spcPct val="0"/>
                </a:spcAft>
              </a:pPr>
              <a:endParaRPr lang="zh-CN" altLang="en-US" b="1" dirty="0">
                <a:solidFill>
                  <a:srgbClr val="000000"/>
                </a:solidFill>
              </a:endParaRPr>
            </a:p>
          </p:txBody>
        </p:sp>
        <p:sp>
          <p:nvSpPr>
            <p:cNvPr id="9" name="Line 111"/>
            <p:cNvSpPr>
              <a:spLocks noChangeShapeType="1"/>
            </p:cNvSpPr>
            <p:nvPr/>
          </p:nvSpPr>
          <p:spPr bwMode="gray">
            <a:xfrm flipV="1">
              <a:off x="2442770" y="5159066"/>
              <a:ext cx="0" cy="520439"/>
            </a:xfrm>
            <a:prstGeom prst="line">
              <a:avLst/>
            </a:prstGeom>
            <a:noFill/>
            <a:ln w="9525">
              <a:solidFill>
                <a:schemeClr val="tx1"/>
              </a:solidFill>
              <a:round/>
              <a:headEnd type="triangle" w="med" len="med"/>
            </a:ln>
          </p:spPr>
          <p:txBody>
            <a:bodyPr lIns="105395" tIns="52700" rIns="105395" bIns="52700"/>
            <a:lstStyle/>
            <a:p>
              <a:pPr defTabSz="1052830" fontAlgn="base">
                <a:spcBef>
                  <a:spcPct val="0"/>
                </a:spcBef>
                <a:spcAft>
                  <a:spcPct val="0"/>
                </a:spcAft>
              </a:pPr>
              <a:endParaRPr lang="zh-CN" altLang="en-US" b="1" dirty="0">
                <a:solidFill>
                  <a:srgbClr val="000000"/>
                </a:solidFill>
              </a:endParaRPr>
            </a:p>
          </p:txBody>
        </p:sp>
        <p:sp>
          <p:nvSpPr>
            <p:cNvPr id="10" name="Line 111"/>
            <p:cNvSpPr>
              <a:spLocks noChangeShapeType="1"/>
            </p:cNvSpPr>
            <p:nvPr/>
          </p:nvSpPr>
          <p:spPr bwMode="gray">
            <a:xfrm flipV="1">
              <a:off x="4051439" y="5159180"/>
              <a:ext cx="0" cy="518148"/>
            </a:xfrm>
            <a:prstGeom prst="line">
              <a:avLst/>
            </a:prstGeom>
            <a:noFill/>
            <a:ln w="9525">
              <a:solidFill>
                <a:schemeClr val="tx1"/>
              </a:solidFill>
              <a:round/>
              <a:headEnd type="triangle" w="med" len="med"/>
            </a:ln>
          </p:spPr>
          <p:txBody>
            <a:bodyPr lIns="105395" tIns="52700" rIns="105395" bIns="52700"/>
            <a:lstStyle/>
            <a:p>
              <a:pPr defTabSz="1052830" fontAlgn="base">
                <a:spcBef>
                  <a:spcPct val="0"/>
                </a:spcBef>
                <a:spcAft>
                  <a:spcPct val="0"/>
                </a:spcAft>
              </a:pPr>
              <a:endParaRPr lang="zh-CN" altLang="en-US" b="1" dirty="0">
                <a:solidFill>
                  <a:srgbClr val="000000"/>
                </a:solidFill>
              </a:endParaRPr>
            </a:p>
          </p:txBody>
        </p:sp>
        <p:pic>
          <p:nvPicPr>
            <p:cNvPr id="11" name="Picture 118" descr="中信资产管理有限公司"/>
            <p:cNvPicPr>
              <a:picLocks noChangeAspect="1" noChangeArrowheads="1"/>
            </p:cNvPicPr>
            <p:nvPr/>
          </p:nvPicPr>
          <p:blipFill>
            <a:blip r:embed="rId6" cstate="print"/>
            <a:srcRect l="15723" t="34525" r="13521" b="10001"/>
            <a:stretch>
              <a:fillRect/>
            </a:stretch>
          </p:blipFill>
          <p:spPr bwMode="auto">
            <a:xfrm>
              <a:off x="8260082" y="5729184"/>
              <a:ext cx="1198213" cy="484452"/>
            </a:xfrm>
            <a:prstGeom prst="rect">
              <a:avLst/>
            </a:prstGeom>
            <a:noFill/>
            <a:ln w="9525">
              <a:noFill/>
              <a:miter lim="800000"/>
              <a:headEnd/>
              <a:tailEnd/>
            </a:ln>
          </p:spPr>
        </p:pic>
        <p:sp>
          <p:nvSpPr>
            <p:cNvPr id="12" name="Line 111"/>
            <p:cNvSpPr>
              <a:spLocks noChangeShapeType="1"/>
            </p:cNvSpPr>
            <p:nvPr/>
          </p:nvSpPr>
          <p:spPr bwMode="gray">
            <a:xfrm flipV="1">
              <a:off x="7420687" y="5161472"/>
              <a:ext cx="0" cy="518148"/>
            </a:xfrm>
            <a:prstGeom prst="line">
              <a:avLst/>
            </a:prstGeom>
            <a:noFill/>
            <a:ln w="9525">
              <a:solidFill>
                <a:schemeClr val="tx1"/>
              </a:solidFill>
              <a:round/>
              <a:headEnd type="triangle" w="med" len="med"/>
            </a:ln>
          </p:spPr>
          <p:txBody>
            <a:bodyPr lIns="105395" tIns="52700" rIns="105395" bIns="52700"/>
            <a:lstStyle/>
            <a:p>
              <a:pPr defTabSz="1052830" fontAlgn="base">
                <a:spcBef>
                  <a:spcPct val="0"/>
                </a:spcBef>
                <a:spcAft>
                  <a:spcPct val="0"/>
                </a:spcAft>
              </a:pPr>
              <a:endParaRPr lang="zh-CN" altLang="en-US" b="1" dirty="0">
                <a:solidFill>
                  <a:srgbClr val="000000"/>
                </a:solidFill>
              </a:endParaRPr>
            </a:p>
          </p:txBody>
        </p:sp>
        <p:sp>
          <p:nvSpPr>
            <p:cNvPr id="13" name="Line 111"/>
            <p:cNvSpPr>
              <a:spLocks noChangeShapeType="1"/>
            </p:cNvSpPr>
            <p:nvPr/>
          </p:nvSpPr>
          <p:spPr bwMode="gray">
            <a:xfrm flipV="1">
              <a:off x="8863815" y="5161472"/>
              <a:ext cx="0" cy="518148"/>
            </a:xfrm>
            <a:prstGeom prst="line">
              <a:avLst/>
            </a:prstGeom>
            <a:noFill/>
            <a:ln w="9525">
              <a:solidFill>
                <a:schemeClr val="tx1"/>
              </a:solidFill>
              <a:round/>
              <a:headEnd type="triangle" w="med" len="med"/>
            </a:ln>
          </p:spPr>
          <p:txBody>
            <a:bodyPr lIns="105395" tIns="52700" rIns="105395" bIns="52700"/>
            <a:lstStyle/>
            <a:p>
              <a:pPr defTabSz="1052830" fontAlgn="base">
                <a:spcBef>
                  <a:spcPct val="0"/>
                </a:spcBef>
                <a:spcAft>
                  <a:spcPct val="0"/>
                </a:spcAft>
              </a:pPr>
              <a:endParaRPr lang="zh-CN" altLang="en-US" b="1" dirty="0">
                <a:solidFill>
                  <a:srgbClr val="000000"/>
                </a:solidFill>
              </a:endParaRPr>
            </a:p>
          </p:txBody>
        </p:sp>
        <p:sp>
          <p:nvSpPr>
            <p:cNvPr id="14" name="Line 92"/>
            <p:cNvSpPr>
              <a:spLocks noChangeShapeType="1"/>
            </p:cNvSpPr>
            <p:nvPr/>
          </p:nvSpPr>
          <p:spPr bwMode="auto">
            <a:xfrm flipV="1">
              <a:off x="828338" y="5161348"/>
              <a:ext cx="8027767" cy="0"/>
            </a:xfrm>
            <a:prstGeom prst="line">
              <a:avLst/>
            </a:prstGeom>
            <a:noFill/>
            <a:ln w="9525">
              <a:solidFill>
                <a:schemeClr val="tx1"/>
              </a:solidFill>
              <a:round/>
            </a:ln>
          </p:spPr>
          <p:txBody>
            <a:bodyPr lIns="121149" tIns="60574" rIns="121149" bIns="60574" anchor="ctr">
              <a:spAutoFit/>
            </a:bodyPr>
            <a:lstStyle/>
            <a:p>
              <a:pPr defTabSz="1052830" fontAlgn="base">
                <a:spcBef>
                  <a:spcPct val="0"/>
                </a:spcBef>
                <a:spcAft>
                  <a:spcPct val="0"/>
                </a:spcAft>
              </a:pPr>
              <a:endParaRPr lang="zh-CN" altLang="en-US" b="1" dirty="0">
                <a:solidFill>
                  <a:srgbClr val="000000"/>
                </a:solidFill>
              </a:endParaRPr>
            </a:p>
          </p:txBody>
        </p:sp>
        <p:sp>
          <p:nvSpPr>
            <p:cNvPr id="15" name="Text Box 60"/>
            <p:cNvSpPr txBox="1">
              <a:spLocks noChangeArrowheads="1"/>
            </p:cNvSpPr>
            <p:nvPr/>
          </p:nvSpPr>
          <p:spPr bwMode="auto">
            <a:xfrm>
              <a:off x="7483986" y="4305247"/>
              <a:ext cx="1239201" cy="353031"/>
            </a:xfrm>
            <a:prstGeom prst="rect">
              <a:avLst/>
            </a:prstGeom>
            <a:noFill/>
            <a:ln w="9525">
              <a:noFill/>
              <a:miter lim="800000"/>
            </a:ln>
            <a:effectLst>
              <a:prstShdw prst="shdw17" dist="17961" dir="2700000">
                <a:schemeClr val="accent1">
                  <a:gamma/>
                  <a:shade val="60000"/>
                  <a:invGamma/>
                </a:schemeClr>
              </a:prstShdw>
            </a:effectLst>
          </p:spPr>
          <p:txBody>
            <a:bodyPr wrap="none" lIns="105395" tIns="52700" rIns="105395" bIns="52700">
              <a:spAutoFit/>
            </a:bodyPr>
            <a:lstStyle/>
            <a:p>
              <a:pPr defTabSz="1052830" fontAlgn="base">
                <a:spcBef>
                  <a:spcPct val="0"/>
                </a:spcBef>
                <a:spcAft>
                  <a:spcPct val="0"/>
                </a:spcAft>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非金融业务</a:t>
              </a:r>
            </a:p>
          </p:txBody>
        </p:sp>
        <p:sp>
          <p:nvSpPr>
            <p:cNvPr id="16" name="Line 112"/>
            <p:cNvSpPr>
              <a:spLocks noChangeShapeType="1"/>
            </p:cNvSpPr>
            <p:nvPr/>
          </p:nvSpPr>
          <p:spPr bwMode="auto">
            <a:xfrm>
              <a:off x="9663157" y="3146532"/>
              <a:ext cx="260970" cy="0"/>
            </a:xfrm>
            <a:prstGeom prst="line">
              <a:avLst/>
            </a:prstGeom>
            <a:noFill/>
            <a:ln w="9525">
              <a:solidFill>
                <a:schemeClr val="tx1"/>
              </a:solidFill>
              <a:round/>
            </a:ln>
          </p:spPr>
          <p:txBody>
            <a:bodyPr wrap="none" lIns="121149" tIns="60574" rIns="121149" bIns="60574" anchor="ctr"/>
            <a:lstStyle/>
            <a:p>
              <a:pPr defTabSz="1052830" fontAlgn="base">
                <a:spcBef>
                  <a:spcPct val="0"/>
                </a:spcBef>
                <a:spcAft>
                  <a:spcPct val="0"/>
                </a:spcAft>
              </a:pPr>
              <a:endParaRPr lang="zh-CN" altLang="en-US" b="1" dirty="0">
                <a:solidFill>
                  <a:srgbClr val="000000"/>
                </a:solidFill>
              </a:endParaRPr>
            </a:p>
          </p:txBody>
        </p:sp>
        <p:sp>
          <p:nvSpPr>
            <p:cNvPr id="17" name="Line 116"/>
            <p:cNvSpPr>
              <a:spLocks noChangeShapeType="1"/>
            </p:cNvSpPr>
            <p:nvPr/>
          </p:nvSpPr>
          <p:spPr bwMode="auto">
            <a:xfrm>
              <a:off x="8720840" y="4503854"/>
              <a:ext cx="892904" cy="0"/>
            </a:xfrm>
            <a:prstGeom prst="line">
              <a:avLst/>
            </a:prstGeom>
            <a:noFill/>
            <a:ln w="9525">
              <a:solidFill>
                <a:schemeClr val="tx1"/>
              </a:solidFill>
              <a:round/>
              <a:tailEnd type="triangle" w="med" len="med"/>
            </a:ln>
          </p:spPr>
          <p:txBody>
            <a:bodyPr wrap="none" lIns="121149" tIns="60574" rIns="121149" bIns="60574" anchor="ctr"/>
            <a:lstStyle/>
            <a:p>
              <a:pPr defTabSz="1052830" fontAlgn="base">
                <a:spcBef>
                  <a:spcPct val="0"/>
                </a:spcBef>
                <a:spcAft>
                  <a:spcPct val="0"/>
                </a:spcAft>
              </a:pPr>
              <a:endParaRPr lang="zh-CN" altLang="en-US" b="1" dirty="0">
                <a:solidFill>
                  <a:srgbClr val="000000"/>
                </a:solidFill>
              </a:endParaRPr>
            </a:p>
          </p:txBody>
        </p:sp>
        <p:sp>
          <p:nvSpPr>
            <p:cNvPr id="18" name="Rectangle 14"/>
            <p:cNvSpPr>
              <a:spLocks noChangeArrowheads="1"/>
            </p:cNvSpPr>
            <p:nvPr/>
          </p:nvSpPr>
          <p:spPr bwMode="auto">
            <a:xfrm>
              <a:off x="9925999" y="2978126"/>
              <a:ext cx="1916381" cy="388243"/>
            </a:xfrm>
            <a:prstGeom prst="rect">
              <a:avLst/>
            </a:prstGeom>
            <a:solidFill>
              <a:srgbClr val="6699CC"/>
            </a:solidFill>
            <a:ln w="9525" algn="ctr">
              <a:noFill/>
              <a:miter lim="800000"/>
            </a:ln>
          </p:spPr>
          <p:txBody>
            <a:bodyPr wrap="none" lIns="139242" tIns="69617" rIns="139242" bIns="69617" anchor="ctr" anchorCtr="1"/>
            <a:lstStyle/>
            <a:p>
              <a:pPr algn="ctr" defTabSz="1210310" fontAlgn="base">
                <a:spcBef>
                  <a:spcPct val="0"/>
                </a:spcBef>
                <a:spcAft>
                  <a:spcPct val="0"/>
                </a:spcAft>
              </a:pPr>
              <a:r>
                <a:rPr lang="zh-CN" altLang="en-US" sz="13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投资控股业务</a:t>
              </a:r>
              <a:endParaRPr lang="en-US" altLang="zh-CN" sz="13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Rectangle 14"/>
            <p:cNvSpPr>
              <a:spLocks noChangeArrowheads="1"/>
            </p:cNvSpPr>
            <p:nvPr/>
          </p:nvSpPr>
          <p:spPr bwMode="auto">
            <a:xfrm>
              <a:off x="9925999" y="3404861"/>
              <a:ext cx="1916381" cy="388243"/>
            </a:xfrm>
            <a:prstGeom prst="rect">
              <a:avLst/>
            </a:prstGeom>
            <a:solidFill>
              <a:srgbClr val="6699CC"/>
            </a:solidFill>
            <a:ln w="9525" algn="ctr">
              <a:noFill/>
              <a:miter lim="800000"/>
            </a:ln>
          </p:spPr>
          <p:txBody>
            <a:bodyPr wrap="none" lIns="139242" tIns="69617" rIns="139242" bIns="69617" anchor="ctr" anchorCtr="1"/>
            <a:lstStyle/>
            <a:p>
              <a:pPr algn="ctr" defTabSz="1210310" fontAlgn="base">
                <a:spcBef>
                  <a:spcPct val="0"/>
                </a:spcBef>
                <a:spcAft>
                  <a:spcPct val="0"/>
                </a:spcAft>
              </a:pPr>
              <a:r>
                <a:rPr lang="zh-CN" altLang="en-US" sz="13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房地产与基础设施业</a:t>
              </a:r>
              <a:endParaRPr lang="en-US" altLang="zh-CN" sz="13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Rectangle 14"/>
            <p:cNvSpPr>
              <a:spLocks noChangeArrowheads="1"/>
            </p:cNvSpPr>
            <p:nvPr/>
          </p:nvSpPr>
          <p:spPr bwMode="auto">
            <a:xfrm>
              <a:off x="9925999" y="4258318"/>
              <a:ext cx="1916381" cy="388243"/>
            </a:xfrm>
            <a:prstGeom prst="rect">
              <a:avLst/>
            </a:prstGeom>
            <a:solidFill>
              <a:srgbClr val="6699CC"/>
            </a:solidFill>
            <a:ln w="9525" algn="ctr">
              <a:noFill/>
              <a:miter lim="800000"/>
            </a:ln>
          </p:spPr>
          <p:txBody>
            <a:bodyPr wrap="none" lIns="139242" tIns="69617" rIns="139242" bIns="69617" anchor="ctr" anchorCtr="1"/>
            <a:lstStyle/>
            <a:p>
              <a:pPr algn="ctr" defTabSz="1210310" fontAlgn="base">
                <a:spcBef>
                  <a:spcPct val="0"/>
                </a:spcBef>
                <a:spcAft>
                  <a:spcPct val="0"/>
                </a:spcAft>
              </a:pPr>
              <a:r>
                <a:rPr lang="zh-CN" altLang="en-US" sz="13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工程承包业</a:t>
              </a:r>
              <a:endParaRPr lang="en-US" altLang="zh-CN" sz="13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1" name="Rectangle 14"/>
            <p:cNvSpPr>
              <a:spLocks noChangeArrowheads="1"/>
            </p:cNvSpPr>
            <p:nvPr/>
          </p:nvSpPr>
          <p:spPr bwMode="auto">
            <a:xfrm>
              <a:off x="9925999" y="4685046"/>
              <a:ext cx="1916381" cy="388243"/>
            </a:xfrm>
            <a:prstGeom prst="rect">
              <a:avLst/>
            </a:prstGeom>
            <a:solidFill>
              <a:srgbClr val="6699CC"/>
            </a:solidFill>
            <a:ln w="9525" algn="ctr">
              <a:noFill/>
              <a:miter lim="800000"/>
            </a:ln>
          </p:spPr>
          <p:txBody>
            <a:bodyPr wrap="none" lIns="139242" tIns="69617" rIns="139242" bIns="69617" anchor="ctr" anchorCtr="1"/>
            <a:lstStyle/>
            <a:p>
              <a:pPr algn="ctr" defTabSz="1210310" fontAlgn="base">
                <a:spcBef>
                  <a:spcPct val="0"/>
                </a:spcBef>
                <a:spcAft>
                  <a:spcPct val="0"/>
                </a:spcAft>
              </a:pPr>
              <a:r>
                <a:rPr lang="zh-CN" altLang="en-US" sz="13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资源业</a:t>
              </a:r>
            </a:p>
          </p:txBody>
        </p:sp>
        <p:sp>
          <p:nvSpPr>
            <p:cNvPr id="22" name="Rectangle 14"/>
            <p:cNvSpPr>
              <a:spLocks noChangeArrowheads="1"/>
            </p:cNvSpPr>
            <p:nvPr/>
          </p:nvSpPr>
          <p:spPr bwMode="auto">
            <a:xfrm>
              <a:off x="9925999" y="5111774"/>
              <a:ext cx="1916381" cy="388243"/>
            </a:xfrm>
            <a:prstGeom prst="rect">
              <a:avLst/>
            </a:prstGeom>
            <a:solidFill>
              <a:srgbClr val="6699CC"/>
            </a:solidFill>
            <a:ln w="9525" algn="ctr">
              <a:noFill/>
              <a:miter lim="800000"/>
            </a:ln>
          </p:spPr>
          <p:txBody>
            <a:bodyPr wrap="none" lIns="139242" tIns="69617" rIns="139242" bIns="69617" anchor="ctr" anchorCtr="1"/>
            <a:lstStyle/>
            <a:p>
              <a:pPr algn="ctr" defTabSz="1210310" fontAlgn="base">
                <a:spcBef>
                  <a:spcPct val="0"/>
                </a:spcBef>
                <a:spcAft>
                  <a:spcPct val="0"/>
                </a:spcAft>
              </a:pPr>
              <a:r>
                <a:rPr lang="zh-CN" altLang="en-US" sz="13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信息产业</a:t>
              </a:r>
            </a:p>
          </p:txBody>
        </p:sp>
        <p:sp>
          <p:nvSpPr>
            <p:cNvPr id="23" name="Line 111"/>
            <p:cNvSpPr>
              <a:spLocks noChangeShapeType="1"/>
            </p:cNvSpPr>
            <p:nvPr/>
          </p:nvSpPr>
          <p:spPr bwMode="gray">
            <a:xfrm flipV="1">
              <a:off x="5706850" y="5168239"/>
              <a:ext cx="0" cy="520439"/>
            </a:xfrm>
            <a:prstGeom prst="line">
              <a:avLst/>
            </a:prstGeom>
            <a:noFill/>
            <a:ln w="9525">
              <a:solidFill>
                <a:schemeClr val="tx1"/>
              </a:solidFill>
              <a:round/>
              <a:headEnd type="triangle" w="med" len="med"/>
            </a:ln>
          </p:spPr>
          <p:txBody>
            <a:bodyPr lIns="105395" tIns="52700" rIns="105395" bIns="52700"/>
            <a:lstStyle/>
            <a:p>
              <a:pPr defTabSz="1052830" fontAlgn="base">
                <a:spcBef>
                  <a:spcPct val="0"/>
                </a:spcBef>
                <a:spcAft>
                  <a:spcPct val="0"/>
                </a:spcAft>
              </a:pPr>
              <a:endParaRPr lang="zh-CN" altLang="en-US" b="1" dirty="0">
                <a:solidFill>
                  <a:srgbClr val="000000"/>
                </a:solidFill>
              </a:endParaRPr>
            </a:p>
          </p:txBody>
        </p:sp>
        <p:pic>
          <p:nvPicPr>
            <p:cNvPr id="24"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5101912" y="5796222"/>
              <a:ext cx="1268411" cy="355464"/>
            </a:xfrm>
            <a:prstGeom prst="rect">
              <a:avLst/>
            </a:prstGeom>
            <a:noFill/>
            <a:ln w="9525">
              <a:noFill/>
              <a:miter lim="800000"/>
              <a:headEnd/>
              <a:tailEnd/>
            </a:ln>
          </p:spPr>
        </p:pic>
        <p:pic>
          <p:nvPicPr>
            <p:cNvPr id="25" name="Picture 40"/>
            <p:cNvPicPr>
              <a:picLocks noChangeAspect="1" noChangeArrowheads="1"/>
            </p:cNvPicPr>
            <p:nvPr/>
          </p:nvPicPr>
          <p:blipFill>
            <a:blip r:embed="rId8" cstate="print"/>
            <a:srcRect/>
            <a:stretch>
              <a:fillRect/>
            </a:stretch>
          </p:blipFill>
          <p:spPr bwMode="auto">
            <a:xfrm>
              <a:off x="1830256" y="5744683"/>
              <a:ext cx="1123914" cy="545121"/>
            </a:xfrm>
            <a:prstGeom prst="rect">
              <a:avLst/>
            </a:prstGeom>
            <a:noFill/>
            <a:ln w="9525">
              <a:noFill/>
              <a:miter lim="800000"/>
              <a:headEnd/>
              <a:tailEnd/>
            </a:ln>
          </p:spPr>
        </p:pic>
        <p:sp>
          <p:nvSpPr>
            <p:cNvPr id="26" name="Rectangle 14"/>
            <p:cNvSpPr>
              <a:spLocks noChangeArrowheads="1"/>
            </p:cNvSpPr>
            <p:nvPr/>
          </p:nvSpPr>
          <p:spPr bwMode="auto">
            <a:xfrm>
              <a:off x="9925999" y="3831590"/>
              <a:ext cx="1916381" cy="388243"/>
            </a:xfrm>
            <a:prstGeom prst="rect">
              <a:avLst/>
            </a:prstGeom>
            <a:solidFill>
              <a:srgbClr val="6699CC"/>
            </a:solidFill>
            <a:ln w="9525" algn="ctr">
              <a:noFill/>
              <a:miter lim="800000"/>
            </a:ln>
          </p:spPr>
          <p:txBody>
            <a:bodyPr wrap="none" lIns="139242" tIns="69617" rIns="139242" bIns="69617" anchor="ctr" anchorCtr="1"/>
            <a:lstStyle/>
            <a:p>
              <a:pPr algn="ctr" defTabSz="1210310" fontAlgn="base">
                <a:spcBef>
                  <a:spcPct val="0"/>
                </a:spcBef>
                <a:spcAft>
                  <a:spcPct val="0"/>
                </a:spcAft>
              </a:pPr>
              <a:r>
                <a:rPr lang="zh-CN" altLang="en-US" sz="13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制造业</a:t>
              </a:r>
            </a:p>
          </p:txBody>
        </p:sp>
        <p:sp>
          <p:nvSpPr>
            <p:cNvPr id="27" name="Rectangle 14"/>
            <p:cNvSpPr>
              <a:spLocks noChangeArrowheads="1"/>
            </p:cNvSpPr>
            <p:nvPr/>
          </p:nvSpPr>
          <p:spPr bwMode="auto">
            <a:xfrm>
              <a:off x="9925999" y="5538492"/>
              <a:ext cx="1916381" cy="388243"/>
            </a:xfrm>
            <a:prstGeom prst="rect">
              <a:avLst/>
            </a:prstGeom>
            <a:solidFill>
              <a:srgbClr val="6699CC"/>
            </a:solidFill>
            <a:ln w="9525" algn="ctr">
              <a:noFill/>
              <a:miter lim="800000"/>
            </a:ln>
          </p:spPr>
          <p:txBody>
            <a:bodyPr wrap="none" lIns="139242" tIns="69617" rIns="139242" bIns="69617" anchor="ctr" anchorCtr="1"/>
            <a:lstStyle/>
            <a:p>
              <a:pPr algn="ctr" defTabSz="1210310" fontAlgn="base">
                <a:spcBef>
                  <a:spcPct val="0"/>
                </a:spcBef>
                <a:spcAft>
                  <a:spcPct val="0"/>
                </a:spcAft>
              </a:pPr>
              <a:r>
                <a:rPr lang="zh-CN" altLang="en-US" sz="13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商贸及服务业</a:t>
              </a:r>
              <a:endParaRPr lang="en-US" altLang="zh-CN" sz="13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8" name="Line 114"/>
            <p:cNvSpPr>
              <a:spLocks noChangeShapeType="1"/>
            </p:cNvSpPr>
            <p:nvPr/>
          </p:nvSpPr>
          <p:spPr bwMode="auto">
            <a:xfrm>
              <a:off x="9663077" y="3172251"/>
              <a:ext cx="0" cy="2538818"/>
            </a:xfrm>
            <a:prstGeom prst="line">
              <a:avLst/>
            </a:prstGeom>
            <a:noFill/>
            <a:ln w="9525">
              <a:solidFill>
                <a:schemeClr val="tx1"/>
              </a:solidFill>
              <a:round/>
            </a:ln>
          </p:spPr>
          <p:txBody>
            <a:bodyPr wrap="none" lIns="121149" tIns="60574" rIns="121149" bIns="60574" anchor="ctr"/>
            <a:lstStyle/>
            <a:p>
              <a:pPr defTabSz="1052830" fontAlgn="base">
                <a:spcBef>
                  <a:spcPct val="0"/>
                </a:spcBef>
                <a:spcAft>
                  <a:spcPct val="0"/>
                </a:spcAft>
              </a:pPr>
              <a:endParaRPr lang="zh-CN" altLang="en-US" b="1" dirty="0">
                <a:solidFill>
                  <a:srgbClr val="000000"/>
                </a:solidFill>
              </a:endParaRPr>
            </a:p>
          </p:txBody>
        </p:sp>
        <p:sp>
          <p:nvSpPr>
            <p:cNvPr id="29" name="Line 113"/>
            <p:cNvSpPr>
              <a:spLocks noChangeShapeType="1"/>
            </p:cNvSpPr>
            <p:nvPr/>
          </p:nvSpPr>
          <p:spPr bwMode="auto">
            <a:xfrm>
              <a:off x="9663157" y="5718300"/>
              <a:ext cx="260970" cy="0"/>
            </a:xfrm>
            <a:prstGeom prst="line">
              <a:avLst/>
            </a:prstGeom>
            <a:noFill/>
            <a:ln w="9525">
              <a:solidFill>
                <a:schemeClr val="tx1"/>
              </a:solidFill>
              <a:round/>
            </a:ln>
          </p:spPr>
          <p:txBody>
            <a:bodyPr wrap="none" lIns="121149" tIns="60574" rIns="121149" bIns="60574" anchor="ctr"/>
            <a:lstStyle/>
            <a:p>
              <a:pPr defTabSz="1052830" fontAlgn="base">
                <a:spcBef>
                  <a:spcPct val="0"/>
                </a:spcBef>
                <a:spcAft>
                  <a:spcPct val="0"/>
                </a:spcAft>
              </a:pPr>
              <a:endParaRPr lang="zh-CN" altLang="en-US" b="1" dirty="0">
                <a:solidFill>
                  <a:srgbClr val="000000"/>
                </a:solidFill>
              </a:endParaRPr>
            </a:p>
          </p:txBody>
        </p:sp>
        <p:sp>
          <p:nvSpPr>
            <p:cNvPr id="30" name="TextBox 29"/>
            <p:cNvSpPr txBox="1"/>
            <p:nvPr/>
          </p:nvSpPr>
          <p:spPr>
            <a:xfrm>
              <a:off x="5719291" y="5231080"/>
              <a:ext cx="1236750" cy="353031"/>
            </a:xfrm>
            <a:prstGeom prst="rect">
              <a:avLst/>
            </a:prstGeom>
            <a:noFill/>
          </p:spPr>
          <p:txBody>
            <a:bodyPr wrap="square" lIns="105395" tIns="52700" rIns="105395" bIns="52700" rtlCol="0">
              <a:spAutoFit/>
            </a:bodyPr>
            <a:lstStyle/>
            <a:p>
              <a:pPr defTabSz="1052830" fontAlgn="base">
                <a:spcBef>
                  <a:spcPct val="0"/>
                </a:spcBef>
                <a:spcAft>
                  <a:spcPct val="0"/>
                </a:spcAft>
              </a:pPr>
              <a:r>
                <a:rPr lang="en-US" altLang="zh-CN" sz="1600" b="1" dirty="0">
                  <a:solidFill>
                    <a:srgbClr val="FF0000"/>
                  </a:solidFill>
                </a:rPr>
                <a:t>16.5%</a:t>
              </a:r>
              <a:endParaRPr lang="zh-CN" altLang="en-US" sz="1600" b="1" dirty="0">
                <a:solidFill>
                  <a:srgbClr val="FF0000"/>
                </a:solidFill>
              </a:endParaRPr>
            </a:p>
          </p:txBody>
        </p:sp>
        <p:sp>
          <p:nvSpPr>
            <p:cNvPr id="31" name="Line 111"/>
            <p:cNvSpPr>
              <a:spLocks noChangeShapeType="1"/>
            </p:cNvSpPr>
            <p:nvPr/>
          </p:nvSpPr>
          <p:spPr bwMode="gray">
            <a:xfrm flipV="1">
              <a:off x="5966011" y="1889228"/>
              <a:ext cx="0" cy="351044"/>
            </a:xfrm>
            <a:prstGeom prst="line">
              <a:avLst/>
            </a:prstGeom>
            <a:noFill/>
            <a:ln w="9525">
              <a:solidFill>
                <a:schemeClr val="tx1"/>
              </a:solidFill>
              <a:round/>
              <a:headEnd type="triangle" w="med" len="med"/>
            </a:ln>
          </p:spPr>
          <p:txBody>
            <a:bodyPr lIns="105395" tIns="52700" rIns="105395" bIns="52700"/>
            <a:lstStyle/>
            <a:p>
              <a:pPr defTabSz="1052830" fontAlgn="base">
                <a:spcBef>
                  <a:spcPct val="0"/>
                </a:spcBef>
                <a:spcAft>
                  <a:spcPct val="0"/>
                </a:spcAft>
              </a:pPr>
              <a:endParaRPr lang="zh-CN" altLang="en-US" b="1" dirty="0">
                <a:solidFill>
                  <a:srgbClr val="000000"/>
                </a:solidFill>
              </a:endParaRPr>
            </a:p>
          </p:txBody>
        </p:sp>
        <p:sp>
          <p:nvSpPr>
            <p:cNvPr id="32" name="Text Box 60"/>
            <p:cNvSpPr txBox="1">
              <a:spLocks noChangeArrowheads="1"/>
            </p:cNvSpPr>
            <p:nvPr/>
          </p:nvSpPr>
          <p:spPr bwMode="auto">
            <a:xfrm>
              <a:off x="798303" y="2296336"/>
              <a:ext cx="3316104" cy="722153"/>
            </a:xfrm>
            <a:prstGeom prst="rect">
              <a:avLst/>
            </a:prstGeom>
            <a:noFill/>
            <a:ln w="9525">
              <a:noFill/>
              <a:miter lim="800000"/>
            </a:ln>
            <a:effectLst>
              <a:prstShdw prst="shdw17" dist="17961" dir="2700000">
                <a:schemeClr val="accent1">
                  <a:gamma/>
                  <a:shade val="60000"/>
                  <a:invGamma/>
                </a:schemeClr>
              </a:prstShdw>
            </a:effectLst>
          </p:spPr>
          <p:txBody>
            <a:bodyPr wrap="square" lIns="105395" tIns="52700" rIns="105395" bIns="52700">
              <a:spAutoFit/>
            </a:bodyPr>
            <a:lstStyle/>
            <a:p>
              <a:pPr algn="ctr" defTabSz="1052830" fontAlgn="base">
                <a:spcBef>
                  <a:spcPct val="0"/>
                </a:spcBef>
                <a:spcAft>
                  <a:spcPct val="0"/>
                </a:spcAft>
                <a:defRPr/>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中信集团香港上市平台，中信集团通过中信盛荣与中信盛星两家全资持股型子公司对中信股份进行控股</a:t>
              </a:r>
            </a:p>
          </p:txBody>
        </p:sp>
        <p:sp>
          <p:nvSpPr>
            <p:cNvPr id="34" name="Line 111"/>
            <p:cNvSpPr>
              <a:spLocks noChangeShapeType="1"/>
            </p:cNvSpPr>
            <p:nvPr/>
          </p:nvSpPr>
          <p:spPr bwMode="gray">
            <a:xfrm flipV="1">
              <a:off x="5966011" y="2838372"/>
              <a:ext cx="0" cy="351044"/>
            </a:xfrm>
            <a:prstGeom prst="line">
              <a:avLst/>
            </a:prstGeom>
            <a:noFill/>
            <a:ln w="9525">
              <a:solidFill>
                <a:schemeClr val="tx1"/>
              </a:solidFill>
              <a:round/>
              <a:headEnd type="triangle" w="med" len="med"/>
            </a:ln>
          </p:spPr>
          <p:txBody>
            <a:bodyPr lIns="105395" tIns="52700" rIns="105395" bIns="52700"/>
            <a:lstStyle/>
            <a:p>
              <a:pPr defTabSz="1052830" fontAlgn="base">
                <a:spcBef>
                  <a:spcPct val="0"/>
                </a:spcBef>
                <a:spcAft>
                  <a:spcPct val="0"/>
                </a:spcAft>
              </a:pPr>
              <a:endParaRPr lang="zh-CN" altLang="en-US" b="1" dirty="0">
                <a:solidFill>
                  <a:srgbClr val="000000"/>
                </a:solidFill>
              </a:endParaRPr>
            </a:p>
          </p:txBody>
        </p:sp>
        <p:sp>
          <p:nvSpPr>
            <p:cNvPr id="35" name="矩形 34"/>
            <p:cNvSpPr/>
            <p:nvPr/>
          </p:nvSpPr>
          <p:spPr>
            <a:xfrm>
              <a:off x="4385412" y="3173104"/>
              <a:ext cx="3163977" cy="691205"/>
            </a:xfrm>
            <a:prstGeom prst="rect">
              <a:avLst/>
            </a:prstGeom>
          </p:spPr>
          <p:txBody>
            <a:bodyPr wrap="none" lIns="105395" tIns="52700" rIns="105395" bIns="52700">
              <a:spAutoFit/>
            </a:bodyPr>
            <a:lstStyle/>
            <a:p>
              <a:pPr algn="ctr" defTabSz="1052830" fontAlgn="base">
                <a:spcBef>
                  <a:spcPct val="0"/>
                </a:spcBef>
                <a:spcAft>
                  <a:spcPct val="0"/>
                </a:spcAft>
              </a:pPr>
              <a:r>
                <a:rPr lang="zh-CN" altLang="en-US" sz="1900" b="1"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中国中信有限公司</a:t>
              </a:r>
              <a:endParaRPr lang="en-US" altLang="zh-CN" sz="1900" b="1" dirty="0">
                <a:solidFill>
                  <a:srgbClr val="000000"/>
                </a:solidFill>
                <a:latin typeface="华文中宋" panose="02010600040101010101" pitchFamily="2" charset="-122"/>
                <a:ea typeface="华文中宋" panose="02010600040101010101" pitchFamily="2" charset="-122"/>
                <a:cs typeface="Times New Roman" panose="02020603050405020304" pitchFamily="18" charset="0"/>
              </a:endParaRPr>
            </a:p>
            <a:p>
              <a:pPr algn="ctr" defTabSz="1052830" fontAlgn="base">
                <a:spcBef>
                  <a:spcPct val="0"/>
                </a:spcBef>
                <a:spcAft>
                  <a:spcPct val="0"/>
                </a:spcAft>
              </a:pPr>
              <a:r>
                <a:rPr lang="en-US" altLang="zh-CN" sz="19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CITIC Corporation Limited</a:t>
              </a:r>
              <a:endParaRPr lang="zh-CN" altLang="en-US" sz="19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 name="Text Box 60"/>
            <p:cNvSpPr txBox="1">
              <a:spLocks noChangeArrowheads="1"/>
            </p:cNvSpPr>
            <p:nvPr/>
          </p:nvSpPr>
          <p:spPr bwMode="auto">
            <a:xfrm>
              <a:off x="959125" y="3277091"/>
              <a:ext cx="3136078" cy="516921"/>
            </a:xfrm>
            <a:prstGeom prst="rect">
              <a:avLst/>
            </a:prstGeom>
            <a:noFill/>
            <a:ln w="9525">
              <a:noFill/>
              <a:miter lim="800000"/>
            </a:ln>
            <a:effectLst>
              <a:prstShdw prst="shdw17" dist="17961" dir="2700000">
                <a:schemeClr val="accent1">
                  <a:gamma/>
                  <a:shade val="60000"/>
                  <a:invGamma/>
                </a:schemeClr>
              </a:prstShdw>
            </a:effectLst>
          </p:spPr>
          <p:txBody>
            <a:bodyPr wrap="square" lIns="105395" tIns="52700" rIns="105395" bIns="52700">
              <a:spAutoFit/>
            </a:bodyPr>
            <a:lstStyle/>
            <a:p>
              <a:pPr algn="ctr" defTabSz="1052830" fontAlgn="base">
                <a:spcBef>
                  <a:spcPct val="0"/>
                </a:spcBef>
                <a:spcAft>
                  <a:spcPct val="0"/>
                </a:spcAft>
                <a:defRPr/>
              </a:pP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中信有限公司为中信股份全资子公司，直接持有中信股份境内资产</a:t>
              </a:r>
            </a:p>
          </p:txBody>
        </p:sp>
        <p:pic>
          <p:nvPicPr>
            <p:cNvPr id="37" name="Picture 4"/>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5377" t="18466" r="11580" b="9683"/>
            <a:stretch>
              <a:fillRect/>
            </a:stretch>
          </p:blipFill>
          <p:spPr bwMode="auto">
            <a:xfrm>
              <a:off x="3264746" y="5743388"/>
              <a:ext cx="1573403" cy="4860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8" name="直接连接符 37"/>
            <p:cNvCxnSpPr/>
            <p:nvPr/>
          </p:nvCxnSpPr>
          <p:spPr bwMode="auto">
            <a:xfrm flipV="1">
              <a:off x="5973496" y="3931361"/>
              <a:ext cx="0" cy="12277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9" name="矩形 38"/>
            <p:cNvSpPr/>
            <p:nvPr/>
          </p:nvSpPr>
          <p:spPr bwMode="auto">
            <a:xfrm>
              <a:off x="5397205" y="4281013"/>
              <a:ext cx="1203366" cy="393036"/>
            </a:xfrm>
            <a:prstGeom prst="rect">
              <a:avLst/>
            </a:prstGeom>
            <a:solidFill>
              <a:schemeClr val="bg1"/>
            </a:solidFill>
            <a:ln w="6350" cap="flat" cmpd="sng" algn="ctr">
              <a:noFill/>
              <a:prstDash val="solid"/>
              <a:round/>
              <a:headEnd type="none" w="med" len="med"/>
              <a:tailEnd type="none" w="med" len="med"/>
            </a:ln>
            <a:effectLst/>
          </p:spPr>
          <p:txBody>
            <a:bodyPr vert="horz" wrap="none" lIns="0" tIns="0" rIns="0" bIns="0" numCol="1" rtlCol="0" anchor="ctr" anchorCtr="0" compatLnSpc="1"/>
            <a:lstStyle/>
            <a:p>
              <a:pPr defTabSz="1052830" fontAlgn="base">
                <a:spcBef>
                  <a:spcPct val="0"/>
                </a:spcBef>
                <a:spcAft>
                  <a:spcPct val="0"/>
                </a:spcAft>
                <a:defRPr/>
              </a:pPr>
              <a:r>
                <a:rPr lang="zh-CN" altLang="en-US" sz="1600" b="1" dirty="0">
                  <a:solidFill>
                    <a:srgbClr val="000000"/>
                  </a:solidFill>
                  <a:latin typeface="黑体" panose="02010609060101010101" pitchFamily="49" charset="-122"/>
                  <a:ea typeface="黑体" panose="02010609060101010101" pitchFamily="49" charset="-122"/>
                </a:rPr>
                <a:t>（</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金融业务）</a:t>
              </a:r>
            </a:p>
          </p:txBody>
        </p:sp>
        <p:pic>
          <p:nvPicPr>
            <p:cNvPr id="41" name="Picture 6" descr="C:\Users\zhaowencong\Desktop\【00】集团项目\中信股份logo(定).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295625" y="2327339"/>
              <a:ext cx="3365023" cy="5973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2" name="组合 1031"/>
            <p:cNvGrpSpPr/>
            <p:nvPr/>
          </p:nvGrpSpPr>
          <p:grpSpPr>
            <a:xfrm>
              <a:off x="7718572" y="2527725"/>
              <a:ext cx="472152" cy="1679235"/>
              <a:chOff x="6750572" y="3279075"/>
              <a:chExt cx="576063" cy="1401371"/>
            </a:xfrm>
          </p:grpSpPr>
          <p:cxnSp>
            <p:nvCxnSpPr>
              <p:cNvPr id="43" name="直接连接符 42"/>
              <p:cNvCxnSpPr/>
              <p:nvPr/>
            </p:nvCxnSpPr>
            <p:spPr bwMode="auto">
              <a:xfrm>
                <a:off x="6750572" y="3279075"/>
                <a:ext cx="576063"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直接箭头连接符 43"/>
              <p:cNvCxnSpPr/>
              <p:nvPr/>
            </p:nvCxnSpPr>
            <p:spPr bwMode="auto">
              <a:xfrm>
                <a:off x="7326635" y="3279075"/>
                <a:ext cx="0" cy="1401371"/>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grpSp>
      </p:grpSp>
      <p:sp>
        <p:nvSpPr>
          <p:cNvPr id="45" name="内容占位符 2"/>
          <p:cNvSpPr txBox="1"/>
          <p:nvPr/>
        </p:nvSpPr>
        <p:spPr>
          <a:xfrm>
            <a:off x="190434" y="1000902"/>
            <a:ext cx="10952358" cy="476364"/>
          </a:xfrm>
          <a:prstGeom prst="rect">
            <a:avLst/>
          </a:prstGeom>
        </p:spPr>
        <p:txBody>
          <a:bodyPr lIns="121917" tIns="60958" rIns="121917" bIns="60958"/>
          <a:lstStyle/>
          <a:p>
            <a:pPr marL="457200" indent="-457200">
              <a:spcBef>
                <a:spcPct val="20000"/>
              </a:spcBef>
            </a:pPr>
            <a:r>
              <a:rPr lang="zh-CN" altLang="en-US" sz="2000" b="1" dirty="0">
                <a:latin typeface="微软雅黑" panose="020B0503020204020204" pitchFamily="34" charset="-122"/>
                <a:ea typeface="微软雅黑" panose="020B0503020204020204" pitchFamily="34" charset="-122"/>
              </a:rPr>
              <a:t>中信集团为公司第一大股东，目前持有</a:t>
            </a:r>
            <a:r>
              <a:rPr lang="en-US" altLang="zh-CN" sz="2000" b="1" dirty="0">
                <a:latin typeface="微软雅黑" panose="020B0503020204020204" pitchFamily="34" charset="-122"/>
                <a:ea typeface="微软雅黑" panose="020B0503020204020204" pitchFamily="34" charset="-122"/>
              </a:rPr>
              <a:t>19.99</a:t>
            </a:r>
            <a:r>
              <a:rPr lang="zh-CN" altLang="en-US" sz="2000" b="1" dirty="0">
                <a:latin typeface="微软雅黑" panose="020B0503020204020204" pitchFamily="34" charset="-122"/>
                <a:ea typeface="微软雅黑" panose="020B0503020204020204" pitchFamily="34" charset="-122"/>
              </a:rPr>
              <a:t>亿股，持股比例为</a:t>
            </a:r>
            <a:r>
              <a:rPr lang="en-US" altLang="zh-CN" sz="2000" b="1" dirty="0">
                <a:latin typeface="微软雅黑" panose="020B0503020204020204" pitchFamily="34" charset="-122"/>
                <a:ea typeface="微软雅黑" panose="020B0503020204020204" pitchFamily="34" charset="-122"/>
              </a:rPr>
              <a:t>16.5%</a:t>
            </a:r>
            <a:r>
              <a:rPr lang="zh-CN" altLang="en-US" sz="2000" b="1" dirty="0">
                <a:latin typeface="微软雅黑" panose="020B0503020204020204" pitchFamily="34" charset="-122"/>
                <a:ea typeface="微软雅黑" panose="020B0503020204020204" pitchFamily="34" charset="-122"/>
              </a:rPr>
              <a:t>。</a:t>
            </a:r>
          </a:p>
          <a:p>
            <a:pPr marL="457200" indent="-457200">
              <a:spcBef>
                <a:spcPct val="20000"/>
              </a:spcBef>
              <a:buFont typeface="Arial" panose="020B0604020202020204" pitchFamily="34" charset="0"/>
              <a:buChar char="•"/>
            </a:pPr>
            <a:endParaRPr lang="zh-CN" altLang="en-US" b="1" dirty="0">
              <a:latin typeface="微软雅黑" panose="020B0503020204020204" pitchFamily="34" charset="-122"/>
              <a:ea typeface="微软雅黑" panose="020B0503020204020204" pitchFamily="34" charset="-122"/>
            </a:endParaRPr>
          </a:p>
        </p:txBody>
      </p:sp>
      <p:sp>
        <p:nvSpPr>
          <p:cNvPr id="47" name="Rectangle 11"/>
          <p:cNvSpPr>
            <a:spLocks noChangeArrowheads="1"/>
          </p:cNvSpPr>
          <p:nvPr/>
        </p:nvSpPr>
        <p:spPr bwMode="auto">
          <a:xfrm>
            <a:off x="0" y="858026"/>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48" name="标题 1"/>
          <p:cNvSpPr>
            <a:spLocks noGrp="1"/>
          </p:cNvSpPr>
          <p:nvPr/>
        </p:nvSpPr>
        <p:spPr bwMode="auto">
          <a:xfrm>
            <a:off x="22976" y="204628"/>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r>
              <a:rPr lang="zh-CN" altLang="en-US" dirty="0" smtClean="0">
                <a:latin typeface="微软雅黑" panose="020B0503020204020204" pitchFamily="34" charset="-122"/>
                <a:ea typeface="微软雅黑" panose="020B0503020204020204" pitchFamily="34" charset="-122"/>
              </a:rPr>
              <a:t>股东情况</a:t>
            </a:r>
            <a:endParaRPr lang="zh-CN" altLang="en-US" dirty="0">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204482" y="1068766"/>
            <a:ext cx="2247386" cy="5718614"/>
            <a:chOff x="651089" y="1386577"/>
            <a:chExt cx="1620000" cy="5718614"/>
          </a:xfrm>
          <a:effectLst>
            <a:outerShdw blurRad="50800" dist="38100" dir="8100000" algn="tr" rotWithShape="0">
              <a:prstClr val="black">
                <a:alpha val="40000"/>
              </a:prstClr>
            </a:outerShdw>
          </a:effectLst>
        </p:grpSpPr>
        <p:sp>
          <p:nvSpPr>
            <p:cNvPr id="44" name="Rectangle 42"/>
            <p:cNvSpPr>
              <a:spLocks noChangeArrowheads="1"/>
            </p:cNvSpPr>
            <p:nvPr/>
          </p:nvSpPr>
          <p:spPr bwMode="gray">
            <a:xfrm>
              <a:off x="651089" y="1386577"/>
              <a:ext cx="1620000" cy="468030"/>
            </a:xfrm>
            <a:prstGeom prst="rect">
              <a:avLst/>
            </a:prstGeom>
            <a:solidFill>
              <a:srgbClr val="4F81BD"/>
            </a:solidFill>
            <a:ln w="9525" algn="ctr">
              <a:noFill/>
              <a:miter lim="800000"/>
            </a:ln>
            <a:effectLst>
              <a:outerShdw blurRad="190500" dist="228600" dir="2700000" algn="ctr">
                <a:srgbClr val="000000">
                  <a:alpha val="30000"/>
                </a:srgbClr>
              </a:outerShdw>
            </a:effectLst>
          </p:spPr>
          <p:txBody>
            <a:bodyPr lIns="53856" tIns="10800" rIns="53856" bIns="10800" anchor="ctr"/>
            <a:lstStyle/>
            <a:p>
              <a:pPr marL="118110" indent="-118110" algn="ctr" defTabSz="871220" eaLnBrk="0" fontAlgn="base" hangingPunct="0">
                <a:lnSpc>
                  <a:spcPct val="95000"/>
                </a:lnSpc>
                <a:spcBef>
                  <a:spcPct val="0"/>
                </a:spcBef>
                <a:spcAft>
                  <a:spcPct val="0"/>
                </a:spcAft>
                <a:buClr>
                  <a:srgbClr val="A80000"/>
                </a:buClr>
                <a:buSzPct val="85000"/>
              </a:pPr>
              <a:r>
                <a:rPr lang="zh-CN" altLang="en-US" sz="1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投资银行业务</a:t>
              </a:r>
            </a:p>
          </p:txBody>
        </p:sp>
        <p:sp>
          <p:nvSpPr>
            <p:cNvPr id="45" name="矩形 44"/>
            <p:cNvSpPr/>
            <p:nvPr/>
          </p:nvSpPr>
          <p:spPr>
            <a:xfrm>
              <a:off x="651089" y="1914790"/>
              <a:ext cx="1620000" cy="5190401"/>
            </a:xfrm>
            <a:prstGeom prst="rect">
              <a:avLst/>
            </a:prstGeom>
            <a:solidFill>
              <a:srgbClr val="F2F2F2"/>
            </a:solidFill>
            <a:ln>
              <a:solidFill>
                <a:srgbClr val="B8C3CF"/>
              </a:solidFill>
            </a:ln>
          </p:spPr>
          <p:txBody>
            <a:bodyPr wrap="square" lIns="35908" tIns="45596" rIns="35908" bIns="45596">
              <a:spAutoFit/>
            </a:bodyPr>
            <a:lstStyle/>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金融组</a:t>
              </a:r>
              <a:endParaRPr lang="en-US" altLang="zh-CN" sz="1600" dirty="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能源化工组</a:t>
              </a:r>
              <a:endParaRPr lang="en-US" altLang="zh-CN" sz="1600" dirty="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装备制造组</a:t>
              </a:r>
              <a:endParaRPr lang="en-US" altLang="zh-CN" sz="1600" dirty="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基础设施与房地产组</a:t>
              </a:r>
              <a:endParaRPr lang="en-US" altLang="zh-CN" sz="1600" dirty="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信息传媒组</a:t>
              </a:r>
              <a:endParaRPr lang="en-US" altLang="zh-CN" sz="1600" dirty="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医疗健康组</a:t>
              </a:r>
              <a:endParaRPr lang="en-US" altLang="zh-CN" sz="1600" dirty="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消费行业组</a:t>
              </a:r>
              <a:endParaRPr lang="en-US" altLang="zh-CN" sz="1600" dirty="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并购业务线</a:t>
              </a:r>
              <a:endParaRPr lang="en-US" altLang="zh-CN" sz="1600" dirty="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债券承销业务线</a:t>
              </a:r>
              <a:endParaRPr lang="en-US" altLang="zh-CN" sz="1600" dirty="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资产证券化业务线</a:t>
              </a:r>
              <a:endParaRPr lang="en-US" altLang="zh-CN" sz="1600" dirty="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股票资本市场部</a:t>
              </a:r>
              <a:endParaRPr lang="en-US" altLang="zh-CN" sz="1600" dirty="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债务资本市场部</a:t>
              </a:r>
              <a:endParaRPr lang="en-US" altLang="zh-CN" sz="1600" dirty="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质量控制组</a:t>
              </a:r>
              <a:endParaRPr lang="en-US" altLang="zh-CN" sz="1600" dirty="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人才发展中心</a:t>
              </a:r>
              <a:endParaRPr lang="en-US" altLang="zh-CN" sz="1600" dirty="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运营部</a:t>
              </a:r>
              <a:endParaRPr lang="en-US" altLang="zh-CN" sz="1600" dirty="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新三板业务部</a:t>
              </a:r>
              <a:endParaRPr lang="en-US" altLang="zh-CN" sz="1600" dirty="0">
                <a:solidFill>
                  <a:srgbClr val="000000"/>
                </a:solidFill>
                <a:latin typeface="微软雅黑" panose="020B0503020204020204" pitchFamily="34" charset="-122"/>
                <a:ea typeface="微软雅黑" panose="020B0503020204020204" pitchFamily="34" charset="-122"/>
              </a:endParaRPr>
            </a:p>
          </p:txBody>
        </p:sp>
      </p:grpSp>
      <p:sp>
        <p:nvSpPr>
          <p:cNvPr id="23" name="Rectangle 11"/>
          <p:cNvSpPr>
            <a:spLocks noChangeArrowheads="1"/>
          </p:cNvSpPr>
          <p:nvPr/>
        </p:nvSpPr>
        <p:spPr bwMode="auto">
          <a:xfrm>
            <a:off x="-22978" y="786588"/>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24" name="标题 1"/>
          <p:cNvSpPr>
            <a:spLocks noGrp="1"/>
          </p:cNvSpPr>
          <p:nvPr/>
        </p:nvSpPr>
        <p:spPr bwMode="auto">
          <a:xfrm>
            <a:off x="-2" y="122734"/>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公司的业务体系</a:t>
            </a:r>
            <a:endParaRPr lang="zh-CN" altLang="en-US" dirty="0">
              <a:latin typeface="Franklin Gothic Medium" panose="020B0603020102020204" pitchFamily="34" charset="0"/>
              <a:ea typeface="微软雅黑" panose="020B0503020204020204" pitchFamily="34" charset="-122"/>
            </a:endParaRPr>
          </a:p>
        </p:txBody>
      </p:sp>
      <p:pic>
        <p:nvPicPr>
          <p:cNvPr id="25" name="图片 2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grpSp>
        <p:nvGrpSpPr>
          <p:cNvPr id="21" name="组合 20"/>
          <p:cNvGrpSpPr/>
          <p:nvPr/>
        </p:nvGrpSpPr>
        <p:grpSpPr>
          <a:xfrm>
            <a:off x="2600566" y="1072340"/>
            <a:ext cx="2247386" cy="2833209"/>
            <a:chOff x="651089" y="1386577"/>
            <a:chExt cx="1620000" cy="2833209"/>
          </a:xfrm>
          <a:effectLst>
            <a:outerShdw blurRad="50800" dist="38100" dir="8100000" algn="tr" rotWithShape="0">
              <a:prstClr val="black">
                <a:alpha val="40000"/>
              </a:prstClr>
            </a:outerShdw>
          </a:effectLst>
        </p:grpSpPr>
        <p:sp>
          <p:nvSpPr>
            <p:cNvPr id="22" name="Rectangle 42"/>
            <p:cNvSpPr>
              <a:spLocks noChangeArrowheads="1"/>
            </p:cNvSpPr>
            <p:nvPr/>
          </p:nvSpPr>
          <p:spPr bwMode="gray">
            <a:xfrm>
              <a:off x="651089" y="1386577"/>
              <a:ext cx="1620000" cy="468030"/>
            </a:xfrm>
            <a:prstGeom prst="rect">
              <a:avLst/>
            </a:prstGeom>
            <a:solidFill>
              <a:srgbClr val="4F81BD"/>
            </a:solidFill>
            <a:ln w="9525" algn="ctr">
              <a:noFill/>
              <a:miter lim="800000"/>
            </a:ln>
            <a:effectLst>
              <a:outerShdw blurRad="190500" dist="228600" dir="2700000" algn="ctr">
                <a:srgbClr val="000000">
                  <a:alpha val="30000"/>
                </a:srgbClr>
              </a:outerShdw>
            </a:effectLst>
          </p:spPr>
          <p:txBody>
            <a:bodyPr lIns="53856" tIns="10800" rIns="53856" bIns="10800" anchor="ctr"/>
            <a:lstStyle/>
            <a:p>
              <a:pPr marL="118110" indent="-118110" algn="ctr" defTabSz="871220" eaLnBrk="0" fontAlgn="base" hangingPunct="0">
                <a:lnSpc>
                  <a:spcPct val="95000"/>
                </a:lnSpc>
                <a:spcBef>
                  <a:spcPct val="0"/>
                </a:spcBef>
                <a:spcAft>
                  <a:spcPct val="0"/>
                </a:spcAft>
                <a:buClr>
                  <a:srgbClr val="A80000"/>
                </a:buClr>
                <a:buSzPct val="85000"/>
              </a:pPr>
              <a:r>
                <a:rPr lang="zh-CN" altLang="en-US" sz="1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直接投资业务</a:t>
              </a:r>
              <a:endParaRPr lang="zh-CN" altLang="en-US" sz="1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6" name="矩形 25"/>
            <p:cNvSpPr/>
            <p:nvPr/>
          </p:nvSpPr>
          <p:spPr>
            <a:xfrm>
              <a:off x="651089" y="1914790"/>
              <a:ext cx="1620000" cy="2304996"/>
            </a:xfrm>
            <a:prstGeom prst="rect">
              <a:avLst/>
            </a:prstGeom>
            <a:solidFill>
              <a:srgbClr val="F2F2F2"/>
            </a:solidFill>
            <a:ln>
              <a:solidFill>
                <a:srgbClr val="B8C3CF"/>
              </a:solidFill>
            </a:ln>
          </p:spPr>
          <p:txBody>
            <a:bodyPr wrap="square" lIns="35908" tIns="45596" rIns="35908" bIns="45596">
              <a:spAutoFit/>
            </a:bodyPr>
            <a:lstStyle/>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金石投资</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金石灏汭</a:t>
              </a: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金石润汇</a:t>
              </a: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中信并购基金</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中信金石基金</a:t>
              </a: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金尚（天津）</a:t>
              </a: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三峡金石基金</a:t>
              </a:r>
              <a:endParaRPr lang="zh-CN" altLang="en-US" sz="1600" dirty="0">
                <a:solidFill>
                  <a:srgbClr val="000000"/>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958020" y="1093169"/>
            <a:ext cx="2247386" cy="1550807"/>
            <a:chOff x="651089" y="1386577"/>
            <a:chExt cx="1620000" cy="1550807"/>
          </a:xfrm>
          <a:effectLst>
            <a:outerShdw blurRad="50800" dist="38100" dir="8100000" algn="tr" rotWithShape="0">
              <a:prstClr val="black">
                <a:alpha val="40000"/>
              </a:prstClr>
            </a:outerShdw>
          </a:effectLst>
        </p:grpSpPr>
        <p:sp>
          <p:nvSpPr>
            <p:cNvPr id="28" name="Rectangle 42"/>
            <p:cNvSpPr>
              <a:spLocks noChangeArrowheads="1"/>
            </p:cNvSpPr>
            <p:nvPr/>
          </p:nvSpPr>
          <p:spPr bwMode="gray">
            <a:xfrm>
              <a:off x="651089" y="1386577"/>
              <a:ext cx="1620000" cy="468030"/>
            </a:xfrm>
            <a:prstGeom prst="rect">
              <a:avLst/>
            </a:prstGeom>
            <a:solidFill>
              <a:srgbClr val="4F81BD"/>
            </a:solidFill>
            <a:ln w="9525" algn="ctr">
              <a:noFill/>
              <a:miter lim="800000"/>
            </a:ln>
            <a:effectLst>
              <a:outerShdw blurRad="190500" dist="228600" dir="2700000" algn="ctr">
                <a:srgbClr val="000000">
                  <a:alpha val="30000"/>
                </a:srgbClr>
              </a:outerShdw>
            </a:effectLst>
          </p:spPr>
          <p:txBody>
            <a:bodyPr lIns="53856" tIns="10800" rIns="53856" bIns="10800" anchor="ctr"/>
            <a:lstStyle/>
            <a:p>
              <a:pPr marL="118110" indent="-118110" algn="ctr" defTabSz="871220" eaLnBrk="0" fontAlgn="base" hangingPunct="0">
                <a:lnSpc>
                  <a:spcPct val="95000"/>
                </a:lnSpc>
                <a:spcBef>
                  <a:spcPct val="0"/>
                </a:spcBef>
                <a:spcAft>
                  <a:spcPct val="0"/>
                </a:spcAft>
                <a:buClr>
                  <a:srgbClr val="A80000"/>
                </a:buClr>
                <a:buSzPct val="85000"/>
              </a:pPr>
              <a:r>
                <a:rPr lang="zh-CN" altLang="en-US" sz="1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资产管理业务</a:t>
              </a:r>
              <a:endParaRPr lang="en-US" altLang="zh-CN" sz="1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矩形 28"/>
            <p:cNvSpPr/>
            <p:nvPr/>
          </p:nvSpPr>
          <p:spPr>
            <a:xfrm>
              <a:off x="651089" y="1914790"/>
              <a:ext cx="1620000" cy="1022594"/>
            </a:xfrm>
            <a:prstGeom prst="rect">
              <a:avLst/>
            </a:prstGeom>
            <a:solidFill>
              <a:srgbClr val="F2F2F2"/>
            </a:solidFill>
            <a:ln>
              <a:solidFill>
                <a:srgbClr val="B8C3CF"/>
              </a:solidFill>
            </a:ln>
          </p:spPr>
          <p:txBody>
            <a:bodyPr wrap="square" lIns="35908" tIns="45596" rIns="35908" bIns="45596">
              <a:spAutoFit/>
            </a:bodyPr>
            <a:lstStyle/>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资产管理部</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华夏基金</a:t>
              </a: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中信盈时</a:t>
              </a:r>
              <a:endParaRPr lang="zh-CN" altLang="en-US" sz="1600" dirty="0">
                <a:solidFill>
                  <a:srgbClr val="000000"/>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7315474" y="1072340"/>
            <a:ext cx="2247386" cy="2512608"/>
            <a:chOff x="651089" y="1386577"/>
            <a:chExt cx="1620000" cy="2512608"/>
          </a:xfrm>
          <a:effectLst>
            <a:outerShdw blurRad="50800" dist="38100" dir="8100000" algn="tr" rotWithShape="0">
              <a:prstClr val="black">
                <a:alpha val="40000"/>
              </a:prstClr>
            </a:outerShdw>
          </a:effectLst>
        </p:grpSpPr>
        <p:sp>
          <p:nvSpPr>
            <p:cNvPr id="31" name="Rectangle 42"/>
            <p:cNvSpPr>
              <a:spLocks noChangeArrowheads="1"/>
            </p:cNvSpPr>
            <p:nvPr/>
          </p:nvSpPr>
          <p:spPr bwMode="gray">
            <a:xfrm>
              <a:off x="651089" y="1386577"/>
              <a:ext cx="1620000" cy="468030"/>
            </a:xfrm>
            <a:prstGeom prst="rect">
              <a:avLst/>
            </a:prstGeom>
            <a:solidFill>
              <a:srgbClr val="4F81BD"/>
            </a:solidFill>
            <a:ln w="9525" algn="ctr">
              <a:noFill/>
              <a:miter lim="800000"/>
            </a:ln>
            <a:effectLst>
              <a:outerShdw blurRad="190500" dist="228600" dir="2700000" algn="ctr">
                <a:srgbClr val="000000">
                  <a:alpha val="30000"/>
                </a:srgbClr>
              </a:outerShdw>
            </a:effectLst>
          </p:spPr>
          <p:txBody>
            <a:bodyPr lIns="53856" tIns="10800" rIns="53856" bIns="10800" anchor="ctr"/>
            <a:lstStyle/>
            <a:p>
              <a:pPr marL="118110" indent="-118110" algn="ctr" defTabSz="871220" eaLnBrk="0" fontAlgn="base" hangingPunct="0">
                <a:lnSpc>
                  <a:spcPct val="95000"/>
                </a:lnSpc>
                <a:spcBef>
                  <a:spcPct val="0"/>
                </a:spcBef>
                <a:spcAft>
                  <a:spcPct val="0"/>
                </a:spcAft>
                <a:buClr>
                  <a:srgbClr val="A80000"/>
                </a:buClr>
                <a:buSzPct val="85000"/>
              </a:pPr>
              <a:r>
                <a:rPr lang="zh-CN" altLang="en-US" sz="1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金融市场业务</a:t>
              </a:r>
              <a:endParaRPr lang="zh-CN" altLang="en-US" sz="1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矩形 31"/>
            <p:cNvSpPr/>
            <p:nvPr/>
          </p:nvSpPr>
          <p:spPr>
            <a:xfrm>
              <a:off x="651089" y="1914790"/>
              <a:ext cx="1620000" cy="1984395"/>
            </a:xfrm>
            <a:prstGeom prst="rect">
              <a:avLst/>
            </a:prstGeom>
            <a:solidFill>
              <a:srgbClr val="F2F2F2"/>
            </a:solidFill>
            <a:ln>
              <a:solidFill>
                <a:srgbClr val="B8C3CF"/>
              </a:solidFill>
            </a:ln>
          </p:spPr>
          <p:txBody>
            <a:bodyPr wrap="square" lIns="35908" tIns="45596" rIns="35908" bIns="45596">
              <a:spAutoFit/>
            </a:bodyPr>
            <a:lstStyle/>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固定收益部</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证券金融业务线</a:t>
              </a: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另类投资业务线</a:t>
              </a: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股权衍生品业务线</a:t>
              </a: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权益投资部</a:t>
              </a:r>
            </a:p>
            <a:p>
              <a:pPr marL="170815" indent="-170815" defTabSz="789940" fontAlgn="base">
                <a:lnSpc>
                  <a:spcPts val="2500"/>
                </a:lnSpc>
                <a:spcBef>
                  <a:spcPct val="0"/>
                </a:spcBef>
                <a:spcAft>
                  <a:spcPct val="0"/>
                </a:spcAft>
                <a:buClr>
                  <a:srgbClr val="C00000"/>
                </a:buClr>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大宗商品业务线</a:t>
              </a:r>
              <a:endParaRPr lang="zh-CN" altLang="en-US" sz="1600" dirty="0">
                <a:solidFill>
                  <a:srgbClr val="000000"/>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9705736" y="1072340"/>
            <a:ext cx="2247386" cy="2833209"/>
            <a:chOff x="651089" y="1386577"/>
            <a:chExt cx="1620000" cy="2833209"/>
          </a:xfrm>
          <a:effectLst>
            <a:outerShdw blurRad="50800" dist="38100" dir="8100000" algn="tr" rotWithShape="0">
              <a:prstClr val="black">
                <a:alpha val="40000"/>
              </a:prstClr>
            </a:outerShdw>
          </a:effectLst>
        </p:grpSpPr>
        <p:sp>
          <p:nvSpPr>
            <p:cNvPr id="35" name="Rectangle 42"/>
            <p:cNvSpPr>
              <a:spLocks noChangeArrowheads="1"/>
            </p:cNvSpPr>
            <p:nvPr/>
          </p:nvSpPr>
          <p:spPr bwMode="gray">
            <a:xfrm>
              <a:off x="651089" y="1386577"/>
              <a:ext cx="1620000" cy="468030"/>
            </a:xfrm>
            <a:prstGeom prst="rect">
              <a:avLst/>
            </a:prstGeom>
            <a:solidFill>
              <a:srgbClr val="4F81BD"/>
            </a:solidFill>
            <a:ln w="9525" algn="ctr">
              <a:noFill/>
              <a:miter lim="800000"/>
            </a:ln>
            <a:effectLst>
              <a:outerShdw blurRad="190500" dist="228600" dir="2700000" algn="ctr">
                <a:srgbClr val="000000">
                  <a:alpha val="30000"/>
                </a:srgbClr>
              </a:outerShdw>
            </a:effectLst>
          </p:spPr>
          <p:txBody>
            <a:bodyPr lIns="53856" tIns="10800" rIns="53856" bIns="10800" anchor="ctr"/>
            <a:lstStyle/>
            <a:p>
              <a:pPr marL="118110" indent="-118110" algn="ctr" defTabSz="871220" eaLnBrk="0" fontAlgn="base" hangingPunct="0">
                <a:lnSpc>
                  <a:spcPct val="95000"/>
                </a:lnSpc>
                <a:spcBef>
                  <a:spcPct val="0"/>
                </a:spcBef>
                <a:spcAft>
                  <a:spcPct val="0"/>
                </a:spcAft>
                <a:buClr>
                  <a:srgbClr val="A80000"/>
                </a:buClr>
                <a:buSzPct val="85000"/>
              </a:pPr>
              <a:r>
                <a:rPr lang="zh-CN" altLang="en-US" sz="1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经纪业务</a:t>
              </a:r>
              <a:endParaRPr lang="zh-CN" altLang="en-US" sz="1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6" name="矩形 35"/>
            <p:cNvSpPr/>
            <p:nvPr/>
          </p:nvSpPr>
          <p:spPr>
            <a:xfrm>
              <a:off x="651089" y="1914790"/>
              <a:ext cx="1620000" cy="2304996"/>
            </a:xfrm>
            <a:prstGeom prst="rect">
              <a:avLst/>
            </a:prstGeom>
            <a:solidFill>
              <a:srgbClr val="F2F2F2"/>
            </a:solidFill>
            <a:ln>
              <a:solidFill>
                <a:srgbClr val="B8C3CF"/>
              </a:solidFill>
            </a:ln>
          </p:spPr>
          <p:txBody>
            <a:bodyPr wrap="square" lIns="35908" tIns="45596" rIns="35908" bIns="45596">
              <a:spAutoFit/>
            </a:bodyPr>
            <a:lstStyle/>
            <a:p>
              <a:pPr marL="170815" indent="-170815" defTabSz="789940" fontAlgn="base">
                <a:lnSpc>
                  <a:spcPts val="2500"/>
                </a:lnSpc>
                <a:spcBef>
                  <a:spcPct val="0"/>
                </a:spcBef>
                <a:spcAft>
                  <a:spcPct val="0"/>
                </a:spcAft>
                <a:buClr>
                  <a:srgbClr val="C00000"/>
                </a:buClr>
                <a:buSzPct val="85000"/>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个人客户部</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SzPct val="85000"/>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财富管理部</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SzPct val="85000"/>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机构客户部</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SzPct val="85000"/>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金融产品部</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SzPct val="85000"/>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市场研究部</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SzPct val="85000"/>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运营管理部</a:t>
              </a:r>
              <a:endParaRPr lang="en-US" altLang="zh-CN" sz="1600" dirty="0" smtClean="0">
                <a:solidFill>
                  <a:srgbClr val="000000"/>
                </a:solidFill>
                <a:latin typeface="微软雅黑" panose="020B0503020204020204" pitchFamily="34" charset="-122"/>
                <a:ea typeface="微软雅黑" panose="020B0503020204020204" pitchFamily="34" charset="-122"/>
              </a:endParaRPr>
            </a:p>
            <a:p>
              <a:pPr marL="170815" indent="-170815" defTabSz="789940" fontAlgn="base">
                <a:lnSpc>
                  <a:spcPts val="2500"/>
                </a:lnSpc>
                <a:spcBef>
                  <a:spcPct val="0"/>
                </a:spcBef>
                <a:spcAft>
                  <a:spcPct val="0"/>
                </a:spcAft>
                <a:buClr>
                  <a:srgbClr val="C00000"/>
                </a:buClr>
                <a:buSzPct val="85000"/>
                <a:buFont typeface="Arial" panose="020B0604020202020204" pitchFamily="34" charset="0"/>
                <a:buChar char="•"/>
              </a:pPr>
              <a:r>
                <a:rPr lang="zh-CN" altLang="en-US" sz="1600" dirty="0" smtClean="0">
                  <a:solidFill>
                    <a:srgbClr val="000000"/>
                  </a:solidFill>
                  <a:latin typeface="微软雅黑" panose="020B0503020204020204" pitchFamily="34" charset="-122"/>
                  <a:ea typeface="微软雅黑" panose="020B0503020204020204" pitchFamily="34" charset="-122"/>
                </a:rPr>
                <a:t>人力资源部</a:t>
              </a:r>
              <a:endParaRPr lang="en-US" altLang="zh-CN" sz="1600" dirty="0">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9"/>
          <p:cNvSpPr>
            <a:spLocks noChangeArrowheads="1"/>
          </p:cNvSpPr>
          <p:nvPr/>
        </p:nvSpPr>
        <p:spPr bwMode="auto">
          <a:xfrm>
            <a:off x="2451868" y="1532097"/>
            <a:ext cx="2298711" cy="610532"/>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华夏基金</a:t>
            </a:r>
          </a:p>
        </p:txBody>
      </p:sp>
      <p:sp>
        <p:nvSpPr>
          <p:cNvPr id="3" name="Rectangle 49"/>
          <p:cNvSpPr>
            <a:spLocks noChangeArrowheads="1"/>
          </p:cNvSpPr>
          <p:nvPr/>
        </p:nvSpPr>
        <p:spPr bwMode="auto">
          <a:xfrm>
            <a:off x="4952198" y="2389354"/>
            <a:ext cx="2428892" cy="642941"/>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中信证券海外投资</a:t>
            </a:r>
          </a:p>
        </p:txBody>
      </p:sp>
      <p:sp>
        <p:nvSpPr>
          <p:cNvPr id="4" name="Rectangle 49"/>
          <p:cNvSpPr>
            <a:spLocks noChangeArrowheads="1"/>
          </p:cNvSpPr>
          <p:nvPr/>
        </p:nvSpPr>
        <p:spPr bwMode="auto">
          <a:xfrm>
            <a:off x="2451868" y="2389353"/>
            <a:ext cx="2285708" cy="648243"/>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中信证券投资</a:t>
            </a:r>
          </a:p>
        </p:txBody>
      </p:sp>
      <p:sp>
        <p:nvSpPr>
          <p:cNvPr id="5" name="Rectangle 49"/>
          <p:cNvSpPr>
            <a:spLocks noChangeArrowheads="1"/>
          </p:cNvSpPr>
          <p:nvPr/>
        </p:nvSpPr>
        <p:spPr bwMode="auto">
          <a:xfrm>
            <a:off x="2380430" y="5572934"/>
            <a:ext cx="2428892" cy="642942"/>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金石投资</a:t>
            </a:r>
          </a:p>
        </p:txBody>
      </p:sp>
      <p:sp>
        <p:nvSpPr>
          <p:cNvPr id="6" name="Rectangle 49"/>
          <p:cNvSpPr>
            <a:spLocks noChangeArrowheads="1"/>
          </p:cNvSpPr>
          <p:nvPr/>
        </p:nvSpPr>
        <p:spPr bwMode="auto">
          <a:xfrm>
            <a:off x="10033132" y="1500968"/>
            <a:ext cx="1919990" cy="602633"/>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中信寰球商贸</a:t>
            </a:r>
          </a:p>
        </p:txBody>
      </p:sp>
      <p:sp>
        <p:nvSpPr>
          <p:cNvPr id="7" name="Rectangle 49"/>
          <p:cNvSpPr>
            <a:spLocks noChangeArrowheads="1"/>
          </p:cNvSpPr>
          <p:nvPr/>
        </p:nvSpPr>
        <p:spPr bwMode="auto">
          <a:xfrm>
            <a:off x="10024296" y="2389354"/>
            <a:ext cx="1919963" cy="642942"/>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中信并购基金</a:t>
            </a:r>
          </a:p>
        </p:txBody>
      </p:sp>
      <p:sp>
        <p:nvSpPr>
          <p:cNvPr id="8" name="Rectangle 49"/>
          <p:cNvSpPr>
            <a:spLocks noChangeArrowheads="1"/>
          </p:cNvSpPr>
          <p:nvPr/>
        </p:nvSpPr>
        <p:spPr bwMode="auto">
          <a:xfrm>
            <a:off x="7595404" y="2389353"/>
            <a:ext cx="2171240" cy="642942"/>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中信产业基金</a:t>
            </a:r>
          </a:p>
        </p:txBody>
      </p:sp>
      <p:sp>
        <p:nvSpPr>
          <p:cNvPr id="9" name="Rectangle 49"/>
          <p:cNvSpPr>
            <a:spLocks noChangeArrowheads="1"/>
          </p:cNvSpPr>
          <p:nvPr/>
        </p:nvSpPr>
        <p:spPr bwMode="auto">
          <a:xfrm>
            <a:off x="4952198" y="3572669"/>
            <a:ext cx="2415092" cy="642942"/>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中信证券国际</a:t>
            </a:r>
          </a:p>
        </p:txBody>
      </p:sp>
      <p:sp>
        <p:nvSpPr>
          <p:cNvPr id="10" name="Rectangle 49"/>
          <p:cNvSpPr>
            <a:spLocks noChangeArrowheads="1"/>
          </p:cNvSpPr>
          <p:nvPr/>
        </p:nvSpPr>
        <p:spPr bwMode="auto">
          <a:xfrm>
            <a:off x="4952198" y="1532097"/>
            <a:ext cx="2428892" cy="571504"/>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中信期货</a:t>
            </a:r>
          </a:p>
        </p:txBody>
      </p:sp>
      <p:sp>
        <p:nvSpPr>
          <p:cNvPr id="11" name="Rectangle 49"/>
          <p:cNvSpPr>
            <a:spLocks noChangeArrowheads="1"/>
          </p:cNvSpPr>
          <p:nvPr/>
        </p:nvSpPr>
        <p:spPr bwMode="auto">
          <a:xfrm>
            <a:off x="7595404" y="3572669"/>
            <a:ext cx="2286016" cy="642941"/>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华夏香港</a:t>
            </a:r>
          </a:p>
        </p:txBody>
      </p:sp>
      <p:sp>
        <p:nvSpPr>
          <p:cNvPr id="12" name="Rectangle 49"/>
          <p:cNvSpPr>
            <a:spLocks noChangeArrowheads="1"/>
          </p:cNvSpPr>
          <p:nvPr/>
        </p:nvSpPr>
        <p:spPr bwMode="auto">
          <a:xfrm>
            <a:off x="7595404" y="4429925"/>
            <a:ext cx="2286016" cy="642941"/>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华夏资本</a:t>
            </a:r>
          </a:p>
        </p:txBody>
      </p:sp>
      <p:sp>
        <p:nvSpPr>
          <p:cNvPr id="13" name="Rectangle 49"/>
          <p:cNvSpPr>
            <a:spLocks noChangeArrowheads="1"/>
          </p:cNvSpPr>
          <p:nvPr/>
        </p:nvSpPr>
        <p:spPr bwMode="auto">
          <a:xfrm>
            <a:off x="4965998" y="4429925"/>
            <a:ext cx="2415092" cy="642942"/>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昆仑国际</a:t>
            </a:r>
          </a:p>
        </p:txBody>
      </p:sp>
      <p:sp>
        <p:nvSpPr>
          <p:cNvPr id="14" name="Rectangle 49"/>
          <p:cNvSpPr>
            <a:spLocks noChangeArrowheads="1"/>
          </p:cNvSpPr>
          <p:nvPr/>
        </p:nvSpPr>
        <p:spPr bwMode="auto">
          <a:xfrm>
            <a:off x="2451868" y="3572670"/>
            <a:ext cx="2286016" cy="642942"/>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中信里昂证券</a:t>
            </a:r>
          </a:p>
        </p:txBody>
      </p:sp>
      <p:sp>
        <p:nvSpPr>
          <p:cNvPr id="15" name="Rectangle 49"/>
          <p:cNvSpPr>
            <a:spLocks noChangeArrowheads="1"/>
          </p:cNvSpPr>
          <p:nvPr/>
        </p:nvSpPr>
        <p:spPr bwMode="auto">
          <a:xfrm>
            <a:off x="2451869" y="4429926"/>
            <a:ext cx="2357453" cy="642942"/>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中信期货国际</a:t>
            </a:r>
          </a:p>
        </p:txBody>
      </p:sp>
      <p:sp>
        <p:nvSpPr>
          <p:cNvPr id="16" name="Rectangle 49"/>
          <p:cNvSpPr>
            <a:spLocks noChangeArrowheads="1"/>
          </p:cNvSpPr>
          <p:nvPr/>
        </p:nvSpPr>
        <p:spPr bwMode="auto">
          <a:xfrm>
            <a:off x="10198985" y="5572933"/>
            <a:ext cx="1919990" cy="642941"/>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金石灏汭</a:t>
            </a:r>
          </a:p>
        </p:txBody>
      </p:sp>
      <p:sp>
        <p:nvSpPr>
          <p:cNvPr id="17" name="Rectangle 49"/>
          <p:cNvSpPr>
            <a:spLocks noChangeArrowheads="1"/>
          </p:cNvSpPr>
          <p:nvPr/>
        </p:nvSpPr>
        <p:spPr bwMode="auto">
          <a:xfrm>
            <a:off x="5023636" y="5572933"/>
            <a:ext cx="2428892" cy="642942"/>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三峡金石基金</a:t>
            </a:r>
          </a:p>
        </p:txBody>
      </p:sp>
      <p:sp>
        <p:nvSpPr>
          <p:cNvPr id="18" name="Rectangle 49"/>
          <p:cNvSpPr>
            <a:spLocks noChangeArrowheads="1"/>
          </p:cNvSpPr>
          <p:nvPr/>
        </p:nvSpPr>
        <p:spPr bwMode="auto">
          <a:xfrm>
            <a:off x="7595404" y="1532098"/>
            <a:ext cx="2171209" cy="571504"/>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中信中证</a:t>
            </a:r>
          </a:p>
        </p:txBody>
      </p:sp>
      <p:sp>
        <p:nvSpPr>
          <p:cNvPr id="19" name="Rectangle 49"/>
          <p:cNvSpPr>
            <a:spLocks noChangeArrowheads="1"/>
          </p:cNvSpPr>
          <p:nvPr/>
        </p:nvSpPr>
        <p:spPr bwMode="auto">
          <a:xfrm>
            <a:off x="7666842" y="5572933"/>
            <a:ext cx="2286016" cy="642942"/>
          </a:xfrm>
          <a:prstGeom prst="rect">
            <a:avLst/>
          </a:prstGeom>
          <a:solidFill>
            <a:srgbClr val="4F81BD"/>
          </a:solidFill>
          <a:ln w="9525" algn="ctr">
            <a:noFill/>
            <a:miter lim="800000"/>
          </a:ln>
          <a:effectLst>
            <a:glow rad="101600">
              <a:srgbClr val="000066">
                <a:alpha val="60000"/>
              </a:srgbClr>
            </a:glow>
            <a:outerShdw blurRad="50800" dist="38100" dir="2700000" algn="tl" rotWithShape="0">
              <a:prstClr val="black">
                <a:alpha val="40000"/>
              </a:prstClr>
            </a:outerShdw>
          </a:effectLst>
          <a:scene3d>
            <a:camera prst="orthographicFront"/>
            <a:lightRig rig="threePt" dir="t"/>
          </a:scene3d>
          <a:sp3d extrusionH="76200" contourW="12700">
            <a:bevelT/>
            <a:extrusionClr>
              <a:srgbClr val="6699CC"/>
            </a:extrusionClr>
            <a:contourClr>
              <a:srgbClr val="6699CC"/>
            </a:contourClr>
          </a:sp3d>
        </p:spPr>
        <p:txBody>
          <a:bodyPr lIns="110408" tIns="55208" rIns="110408" bIns="55208" anchor="ctr"/>
          <a:lstStyle/>
          <a:p>
            <a:pPr marL="274955" indent="-274955" algn="ctr" defTabSz="1052830" fontAlgn="base">
              <a:lnSpc>
                <a:spcPct val="130000"/>
              </a:lnSpc>
              <a:spcBef>
                <a:spcPct val="30000"/>
              </a:spcBef>
              <a:spcAft>
                <a:spcPct val="30000"/>
              </a:spcAft>
              <a:buClr>
                <a:srgbClr val="99CC00"/>
              </a:buCl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中信金石基金</a:t>
            </a:r>
          </a:p>
        </p:txBody>
      </p:sp>
      <p:pic>
        <p:nvPicPr>
          <p:cNvPr id="20" name="图片 19" descr="6"/>
          <p:cNvPicPr>
            <a:picLocks noChangeAspect="1"/>
          </p:cNvPicPr>
          <p:nvPr/>
        </p:nvPicPr>
        <p:blipFill>
          <a:blip r:embed="rId3" cstate="print"/>
          <a:stretch>
            <a:fillRect/>
          </a:stretch>
        </p:blipFill>
        <p:spPr>
          <a:xfrm>
            <a:off x="230481" y="2858290"/>
            <a:ext cx="1864197" cy="1714512"/>
          </a:xfrm>
          <a:prstGeom prst="rect">
            <a:avLst/>
          </a:prstGeom>
        </p:spPr>
      </p:pic>
      <p:sp>
        <p:nvSpPr>
          <p:cNvPr id="25" name="Rectangle 11"/>
          <p:cNvSpPr>
            <a:spLocks noChangeArrowheads="1"/>
          </p:cNvSpPr>
          <p:nvPr/>
        </p:nvSpPr>
        <p:spPr bwMode="auto">
          <a:xfrm>
            <a:off x="-22978" y="858026"/>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26" name="标题 1"/>
          <p:cNvSpPr>
            <a:spLocks noGrp="1"/>
          </p:cNvSpPr>
          <p:nvPr/>
        </p:nvSpPr>
        <p:spPr bwMode="auto">
          <a:xfrm>
            <a:off x="-2" y="215084"/>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主要子公司</a:t>
            </a:r>
            <a:endParaRPr lang="zh-CN" altLang="en-US" dirty="0">
              <a:latin typeface="Franklin Gothic Medium" panose="020B0603020102020204" pitchFamily="34" charset="0"/>
              <a:ea typeface="微软雅黑" panose="020B0503020204020204" pitchFamily="34" charset="-122"/>
            </a:endParaRPr>
          </a:p>
        </p:txBody>
      </p:sp>
      <p:pic>
        <p:nvPicPr>
          <p:cNvPr id="27" name="图片 2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bwMode="auto">
          <a:xfrm>
            <a:off x="237290" y="2285939"/>
            <a:ext cx="1811546" cy="3929937"/>
          </a:xfrm>
          <a:prstGeom prst="rect">
            <a:avLst/>
          </a:prstGeom>
          <a:noFill/>
          <a:ln w="19050">
            <a:solidFill>
              <a:srgbClr val="004796"/>
            </a:solidFill>
            <a:miter lim="800000"/>
          </a:ln>
        </p:spPr>
        <p:txBody>
          <a:bodyPr vert="horz" wrap="square" lIns="94383" tIns="47191" rIns="94383" bIns="47191" numCol="1" anchor="t" anchorCtr="0" compatLnSpc="1"/>
          <a:lstStyle/>
          <a:p>
            <a:pPr marL="160020" indent="-160020" algn="ctr" defTabSz="943610" eaLnBrk="0" hangingPunct="0">
              <a:lnSpc>
                <a:spcPct val="150000"/>
              </a:lnSpc>
              <a:buClr>
                <a:srgbClr val="003366"/>
              </a:buClr>
              <a:buSzPct val="50000"/>
              <a:buFont typeface="Wingdings" panose="05000000000000000000" pitchFamily="2" charset="2"/>
              <a:buChar char="n"/>
              <a:defRPr/>
            </a:pPr>
            <a:r>
              <a:rPr lang="zh-CN" altLang="en-US" sz="1800" kern="0" dirty="0">
                <a:latin typeface="微软雅黑" panose="020B0503020204020204" pitchFamily="34" charset="-122"/>
                <a:ea typeface="微软雅黑" panose="020B0503020204020204" pitchFamily="34" charset="-122"/>
              </a:rPr>
              <a:t>中信集团风格</a:t>
            </a:r>
            <a:endParaRPr lang="en-US" altLang="zh-CN" sz="1800" kern="0" dirty="0">
              <a:latin typeface="微软雅黑" panose="020B0503020204020204" pitchFamily="34" charset="-122"/>
              <a:ea typeface="微软雅黑" panose="020B0503020204020204" pitchFamily="34" charset="-122"/>
            </a:endParaRPr>
          </a:p>
          <a:p>
            <a:pPr marL="160020" indent="-160020" algn="ctr"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遵纪守法</a:t>
            </a:r>
            <a:endParaRPr lang="en-US" altLang="zh-CN" sz="1600" kern="0" dirty="0">
              <a:solidFill>
                <a:srgbClr val="003366"/>
              </a:solidFill>
              <a:latin typeface="微软雅黑" panose="020B0503020204020204" pitchFamily="34" charset="-122"/>
              <a:ea typeface="微软雅黑" panose="020B0503020204020204" pitchFamily="34" charset="-122"/>
            </a:endParaRPr>
          </a:p>
          <a:p>
            <a:pPr marL="160020" indent="-160020" algn="ctr"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作风正派</a:t>
            </a:r>
            <a:endParaRPr lang="en-US" altLang="zh-CN" sz="1600" kern="0" dirty="0">
              <a:solidFill>
                <a:srgbClr val="003366"/>
              </a:solidFill>
              <a:latin typeface="微软雅黑" panose="020B0503020204020204" pitchFamily="34" charset="-122"/>
              <a:ea typeface="微软雅黑" panose="020B0503020204020204" pitchFamily="34" charset="-122"/>
            </a:endParaRPr>
          </a:p>
          <a:p>
            <a:pPr marL="160020" indent="-160020" algn="ctr"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实事求是</a:t>
            </a:r>
            <a:endParaRPr lang="en-US" altLang="zh-CN" sz="1600" kern="0" dirty="0">
              <a:solidFill>
                <a:srgbClr val="003366"/>
              </a:solidFill>
              <a:latin typeface="微软雅黑" panose="020B0503020204020204" pitchFamily="34" charset="-122"/>
              <a:ea typeface="微软雅黑" panose="020B0503020204020204" pitchFamily="34" charset="-122"/>
            </a:endParaRPr>
          </a:p>
          <a:p>
            <a:pPr marL="160020" indent="-160020" algn="ctr"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开拓创新</a:t>
            </a:r>
            <a:endParaRPr lang="en-US" altLang="zh-CN" sz="1600" kern="0" dirty="0">
              <a:solidFill>
                <a:srgbClr val="003366"/>
              </a:solidFill>
              <a:latin typeface="微软雅黑" panose="020B0503020204020204" pitchFamily="34" charset="-122"/>
              <a:ea typeface="微软雅黑" panose="020B0503020204020204" pitchFamily="34" charset="-122"/>
            </a:endParaRPr>
          </a:p>
          <a:p>
            <a:pPr marL="160020" indent="-160020" algn="ctr"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谦虚谨慎</a:t>
            </a:r>
            <a:endParaRPr lang="en-US" altLang="zh-CN" sz="1600" kern="0" dirty="0">
              <a:solidFill>
                <a:srgbClr val="003366"/>
              </a:solidFill>
              <a:latin typeface="微软雅黑" panose="020B0503020204020204" pitchFamily="34" charset="-122"/>
              <a:ea typeface="微软雅黑" panose="020B0503020204020204" pitchFamily="34" charset="-122"/>
            </a:endParaRPr>
          </a:p>
          <a:p>
            <a:pPr marL="160020" indent="-160020" algn="ctr"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团结互助</a:t>
            </a:r>
            <a:endParaRPr lang="en-US" altLang="zh-CN" sz="1600" kern="0" dirty="0">
              <a:solidFill>
                <a:srgbClr val="003366"/>
              </a:solidFill>
              <a:latin typeface="微软雅黑" panose="020B0503020204020204" pitchFamily="34" charset="-122"/>
              <a:ea typeface="微软雅黑" panose="020B0503020204020204" pitchFamily="34" charset="-122"/>
            </a:endParaRPr>
          </a:p>
          <a:p>
            <a:pPr marL="160020" indent="-160020" algn="ctr"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勤勉奋发</a:t>
            </a:r>
            <a:endParaRPr lang="en-US" altLang="zh-CN" sz="1600" kern="0" dirty="0">
              <a:solidFill>
                <a:srgbClr val="003366"/>
              </a:solidFill>
              <a:latin typeface="微软雅黑" panose="020B0503020204020204" pitchFamily="34" charset="-122"/>
              <a:ea typeface="微软雅黑" panose="020B0503020204020204" pitchFamily="34" charset="-122"/>
            </a:endParaRPr>
          </a:p>
          <a:p>
            <a:pPr marL="160020" indent="-160020" algn="ctr" defTabSz="943610" eaLnBrk="0" hangingPunct="0">
              <a:lnSpc>
                <a:spcPct val="150000"/>
              </a:lnSpc>
              <a:buClr>
                <a:srgbClr val="003366"/>
              </a:buClr>
              <a:buSzPct val="50000"/>
              <a:buFont typeface="Wingdings" panose="05000000000000000000" pitchFamily="2" charset="2"/>
              <a:buChar char="Ø"/>
              <a:defRPr/>
            </a:pPr>
            <a:r>
              <a:rPr lang="zh-CN" altLang="en-US" sz="1600" kern="0" dirty="0" smtClean="0">
                <a:solidFill>
                  <a:srgbClr val="003366"/>
                </a:solidFill>
                <a:latin typeface="微软雅黑" panose="020B0503020204020204" pitchFamily="34" charset="-122"/>
                <a:ea typeface="微软雅黑" panose="020B0503020204020204" pitchFamily="34" charset="-122"/>
              </a:rPr>
              <a:t>雷厉风行</a:t>
            </a:r>
            <a:endParaRPr lang="en-US" altLang="zh-CN" sz="1600" kern="0" dirty="0">
              <a:solidFill>
                <a:srgbClr val="003366"/>
              </a:solidFill>
              <a:latin typeface="微软雅黑" panose="020B0503020204020204" pitchFamily="34" charset="-122"/>
              <a:ea typeface="微软雅黑" panose="020B0503020204020204" pitchFamily="34" charset="-122"/>
            </a:endParaRPr>
          </a:p>
        </p:txBody>
      </p:sp>
      <p:sp>
        <p:nvSpPr>
          <p:cNvPr id="3" name="内容占位符 2"/>
          <p:cNvSpPr txBox="1"/>
          <p:nvPr/>
        </p:nvSpPr>
        <p:spPr bwMode="auto">
          <a:xfrm>
            <a:off x="6952462" y="1072340"/>
            <a:ext cx="3000396" cy="1336914"/>
          </a:xfrm>
          <a:prstGeom prst="rect">
            <a:avLst/>
          </a:prstGeom>
          <a:noFill/>
          <a:ln w="9525">
            <a:noFill/>
            <a:miter lim="800000"/>
          </a:ln>
        </p:spPr>
        <p:txBody>
          <a:bodyPr vert="horz" wrap="square" lIns="94383" tIns="47191" rIns="94383" bIns="47191" numCol="1" anchor="t" anchorCtr="0" compatLnSpc="1"/>
          <a:lstStyle/>
          <a:p>
            <a:pPr marL="160020" indent="-160020" algn="ctr" defTabSz="943610" eaLnBrk="0" hangingPunct="0">
              <a:lnSpc>
                <a:spcPct val="150000"/>
              </a:lnSpc>
              <a:buClr>
                <a:srgbClr val="003366"/>
              </a:buClr>
              <a:buSzPct val="50000"/>
              <a:defRPr/>
            </a:pPr>
            <a:r>
              <a:rPr lang="zh-CN" altLang="en-US" sz="1800" kern="0" dirty="0" smtClean="0">
                <a:latin typeface="微软雅黑" panose="020B0503020204020204" pitchFamily="34" charset="-122"/>
                <a:ea typeface="微软雅黑" panose="020B0503020204020204" pitchFamily="34" charset="-122"/>
              </a:rPr>
              <a:t>中信证券经营</a:t>
            </a:r>
            <a:r>
              <a:rPr lang="zh-CN" altLang="en-US" sz="1800" kern="0" dirty="0">
                <a:latin typeface="微软雅黑" panose="020B0503020204020204" pitchFamily="34" charset="-122"/>
                <a:ea typeface="微软雅黑" panose="020B0503020204020204" pitchFamily="34" charset="-122"/>
              </a:rPr>
              <a:t>理念</a:t>
            </a:r>
            <a:endParaRPr lang="en-US" altLang="zh-CN" sz="1800" kern="0" dirty="0">
              <a:latin typeface="微软雅黑" panose="020B0503020204020204" pitchFamily="34" charset="-122"/>
              <a:ea typeface="微软雅黑" panose="020B0503020204020204" pitchFamily="34" charset="-122"/>
            </a:endParaRPr>
          </a:p>
          <a:p>
            <a:pPr marL="160020" indent="-160020" algn="ctr"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遵纪守法</a:t>
            </a:r>
            <a:endParaRPr lang="en-US" altLang="zh-CN" sz="1600" kern="0" dirty="0">
              <a:solidFill>
                <a:srgbClr val="003366"/>
              </a:solidFill>
              <a:latin typeface="微软雅黑" panose="020B0503020204020204" pitchFamily="34" charset="-122"/>
              <a:ea typeface="微软雅黑" panose="020B0503020204020204" pitchFamily="34" charset="-122"/>
            </a:endParaRPr>
          </a:p>
          <a:p>
            <a:pPr marL="160020" indent="-160020" algn="ctr"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规范经营</a:t>
            </a:r>
            <a:endParaRPr lang="en-US" altLang="zh-CN" sz="1600" kern="0" dirty="0">
              <a:solidFill>
                <a:srgbClr val="003366"/>
              </a:solidFill>
              <a:latin typeface="微软雅黑" panose="020B0503020204020204" pitchFamily="34" charset="-122"/>
              <a:ea typeface="微软雅黑" panose="020B0503020204020204" pitchFamily="34" charset="-122"/>
            </a:endParaRPr>
          </a:p>
          <a:p>
            <a:pPr marL="160020" indent="-160020" algn="ctr"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严控风险</a:t>
            </a:r>
            <a:endParaRPr lang="en-US" altLang="zh-CN" sz="1600" kern="0" dirty="0">
              <a:solidFill>
                <a:srgbClr val="003366"/>
              </a:solidFill>
              <a:latin typeface="微软雅黑" panose="020B0503020204020204" pitchFamily="34" charset="-122"/>
              <a:ea typeface="微软雅黑" panose="020B0503020204020204" pitchFamily="34" charset="-122"/>
            </a:endParaRPr>
          </a:p>
        </p:txBody>
      </p:sp>
      <p:sp>
        <p:nvSpPr>
          <p:cNvPr id="4" name="内容占位符 2"/>
          <p:cNvSpPr txBox="1"/>
          <p:nvPr/>
        </p:nvSpPr>
        <p:spPr bwMode="auto">
          <a:xfrm>
            <a:off x="2237554" y="2286786"/>
            <a:ext cx="2071702" cy="3925554"/>
          </a:xfrm>
          <a:prstGeom prst="rect">
            <a:avLst/>
          </a:prstGeom>
          <a:noFill/>
          <a:ln w="19050">
            <a:solidFill>
              <a:srgbClr val="134598"/>
            </a:solidFill>
            <a:miter lim="800000"/>
          </a:ln>
        </p:spPr>
        <p:txBody>
          <a:bodyPr vert="horz" wrap="square" lIns="94383" tIns="47191" rIns="94383" bIns="47191" numCol="1" anchor="t" anchorCtr="0" compatLnSpc="1"/>
          <a:lstStyle/>
          <a:p>
            <a:pPr marL="160020" indent="-160020" defTabSz="943610" eaLnBrk="0" hangingPunct="0">
              <a:lnSpc>
                <a:spcPct val="150000"/>
              </a:lnSpc>
              <a:buClr>
                <a:srgbClr val="003366"/>
              </a:buClr>
              <a:buSzPct val="50000"/>
              <a:buFont typeface="Wingdings" panose="05000000000000000000" pitchFamily="2" charset="2"/>
              <a:buChar char="n"/>
              <a:defRPr/>
            </a:pPr>
            <a:r>
              <a:rPr lang="zh-CN" altLang="en-US" sz="1800" kern="0" dirty="0">
                <a:latin typeface="微软雅黑" panose="020B0503020204020204" pitchFamily="34" charset="-122"/>
                <a:ea typeface="微软雅黑" panose="020B0503020204020204" pitchFamily="34" charset="-122"/>
              </a:rPr>
              <a:t>中信</a:t>
            </a:r>
            <a:r>
              <a:rPr lang="zh-CN" altLang="en-US" sz="1800" kern="0" dirty="0" smtClean="0">
                <a:latin typeface="微软雅黑" panose="020B0503020204020204" pitchFamily="34" charset="-122"/>
                <a:ea typeface="微软雅黑" panose="020B0503020204020204" pitchFamily="34" charset="-122"/>
              </a:rPr>
              <a:t>集团</a:t>
            </a:r>
            <a:endParaRPr lang="en-US" altLang="zh-CN" sz="1800" kern="0" dirty="0" smtClean="0">
              <a:latin typeface="微软雅黑" panose="020B0503020204020204" pitchFamily="34" charset="-122"/>
              <a:ea typeface="微软雅黑" panose="020B0503020204020204" pitchFamily="34" charset="-122"/>
            </a:endParaRPr>
          </a:p>
          <a:p>
            <a:pPr marL="160020" indent="-160020" defTabSz="943610" eaLnBrk="0" hangingPunct="0">
              <a:lnSpc>
                <a:spcPct val="150000"/>
              </a:lnSpc>
              <a:buClr>
                <a:srgbClr val="003366"/>
              </a:buClr>
              <a:buSzPct val="50000"/>
              <a:defRPr/>
            </a:pPr>
            <a:r>
              <a:rPr lang="en-US" altLang="zh-CN" sz="1800" kern="0" dirty="0" smtClean="0">
                <a:latin typeface="微软雅黑" panose="020B0503020204020204" pitchFamily="34" charset="-122"/>
                <a:ea typeface="微软雅黑" panose="020B0503020204020204" pitchFamily="34" charset="-122"/>
              </a:rPr>
              <a:t>   </a:t>
            </a:r>
            <a:r>
              <a:rPr lang="zh-CN" altLang="en-US" sz="1800" kern="0" dirty="0" smtClean="0">
                <a:latin typeface="微软雅黑" panose="020B0503020204020204" pitchFamily="34" charset="-122"/>
                <a:ea typeface="微软雅黑" panose="020B0503020204020204" pitchFamily="34" charset="-122"/>
              </a:rPr>
              <a:t>发展</a:t>
            </a:r>
            <a:r>
              <a:rPr lang="zh-CN" altLang="en-US" sz="1800" kern="0" dirty="0">
                <a:latin typeface="微软雅黑" panose="020B0503020204020204" pitchFamily="34" charset="-122"/>
                <a:ea typeface="微软雅黑" panose="020B0503020204020204" pitchFamily="34" charset="-122"/>
              </a:rPr>
              <a:t>使命</a:t>
            </a:r>
            <a:endParaRPr lang="en-US" altLang="zh-CN" sz="1800" kern="0" dirty="0">
              <a:latin typeface="微软雅黑" panose="020B0503020204020204" pitchFamily="34" charset="-122"/>
              <a:ea typeface="微软雅黑" panose="020B0503020204020204" pitchFamily="34" charset="-122"/>
            </a:endParaRPr>
          </a:p>
          <a:p>
            <a:pPr marL="361950" lvl="1" indent="-189230"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为客户</a:t>
            </a:r>
            <a:r>
              <a:rPr lang="zh-CN" altLang="en-US" sz="1600" kern="0" dirty="0" smtClean="0">
                <a:solidFill>
                  <a:srgbClr val="003366"/>
                </a:solidFill>
                <a:latin typeface="微软雅黑" panose="020B0503020204020204" pitchFamily="34" charset="-122"/>
                <a:ea typeface="微软雅黑" panose="020B0503020204020204" pitchFamily="34" charset="-122"/>
              </a:rPr>
              <a:t>提供最好</a:t>
            </a:r>
            <a:r>
              <a:rPr lang="zh-CN" altLang="en-US" sz="1600" kern="0" dirty="0">
                <a:solidFill>
                  <a:srgbClr val="003366"/>
                </a:solidFill>
                <a:latin typeface="微软雅黑" panose="020B0503020204020204" pitchFamily="34" charset="-122"/>
                <a:ea typeface="微软雅黑" panose="020B0503020204020204" pitchFamily="34" charset="-122"/>
              </a:rPr>
              <a:t>服务</a:t>
            </a:r>
            <a:endParaRPr lang="en-US" altLang="zh-CN" sz="1600" kern="0" dirty="0">
              <a:solidFill>
                <a:srgbClr val="003366"/>
              </a:solidFill>
              <a:latin typeface="微软雅黑" panose="020B0503020204020204" pitchFamily="34" charset="-122"/>
              <a:ea typeface="微软雅黑" panose="020B0503020204020204" pitchFamily="34" charset="-122"/>
            </a:endParaRPr>
          </a:p>
          <a:p>
            <a:pPr marL="361950" lvl="1" indent="-189230"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为员工提供施展才能的平台</a:t>
            </a:r>
            <a:endParaRPr lang="en-US" altLang="zh-CN" sz="1600" kern="0" dirty="0">
              <a:solidFill>
                <a:srgbClr val="003366"/>
              </a:solidFill>
              <a:latin typeface="微软雅黑" panose="020B0503020204020204" pitchFamily="34" charset="-122"/>
              <a:ea typeface="微软雅黑" panose="020B0503020204020204" pitchFamily="34" charset="-122"/>
            </a:endParaRPr>
          </a:p>
          <a:p>
            <a:pPr marL="361950" lvl="1" indent="-189230"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为股东创造最大价值</a:t>
            </a:r>
            <a:endParaRPr lang="en-US" altLang="zh-CN" sz="1600" kern="0" dirty="0">
              <a:solidFill>
                <a:srgbClr val="003366"/>
              </a:solidFill>
              <a:latin typeface="微软雅黑" panose="020B0503020204020204" pitchFamily="34" charset="-122"/>
              <a:ea typeface="微软雅黑" panose="020B0503020204020204" pitchFamily="34" charset="-122"/>
            </a:endParaRPr>
          </a:p>
          <a:p>
            <a:pPr marL="361950" lvl="1" indent="-189230"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为国家做出最大贡献</a:t>
            </a:r>
            <a:endParaRPr lang="en-US" altLang="zh-CN" sz="1600" kern="0" dirty="0">
              <a:solidFill>
                <a:srgbClr val="003366"/>
              </a:solidFill>
              <a:latin typeface="微软雅黑" panose="020B0503020204020204" pitchFamily="34" charset="-122"/>
              <a:ea typeface="微软雅黑" panose="020B0503020204020204" pitchFamily="34" charset="-122"/>
            </a:endParaRPr>
          </a:p>
        </p:txBody>
      </p:sp>
      <p:sp>
        <p:nvSpPr>
          <p:cNvPr id="5" name="内容占位符 2"/>
          <p:cNvSpPr txBox="1"/>
          <p:nvPr/>
        </p:nvSpPr>
        <p:spPr bwMode="auto">
          <a:xfrm>
            <a:off x="7315173" y="5072868"/>
            <a:ext cx="2423371" cy="1259890"/>
          </a:xfrm>
          <a:prstGeom prst="rect">
            <a:avLst/>
          </a:prstGeom>
          <a:noFill/>
          <a:ln w="9525">
            <a:noFill/>
            <a:miter lim="800000"/>
          </a:ln>
        </p:spPr>
        <p:txBody>
          <a:bodyPr vert="horz" wrap="square" lIns="94383" tIns="47191" rIns="94383" bIns="47191" numCol="1" anchor="t" anchorCtr="0" compatLnSpc="1"/>
          <a:lstStyle/>
          <a:p>
            <a:pPr marL="160020" indent="-160020" algn="ctr" defTabSz="943610" eaLnBrk="0" hangingPunct="0">
              <a:lnSpc>
                <a:spcPct val="150000"/>
              </a:lnSpc>
              <a:buClr>
                <a:srgbClr val="003366"/>
              </a:buClr>
              <a:buSzPct val="50000"/>
              <a:buFont typeface="Wingdings" panose="05000000000000000000" pitchFamily="2" charset="2"/>
              <a:buChar char="n"/>
              <a:defRPr/>
            </a:pPr>
            <a:r>
              <a:rPr lang="zh-CN" altLang="en-US" sz="1800" kern="0" dirty="0">
                <a:latin typeface="微软雅黑" panose="020B0503020204020204" pitchFamily="34" charset="-122"/>
                <a:ea typeface="微软雅黑" panose="020B0503020204020204" pitchFamily="34" charset="-122"/>
              </a:rPr>
              <a:t>中信证券进取精神</a:t>
            </a:r>
            <a:endParaRPr lang="en-US" altLang="zh-CN" sz="1800" kern="0" dirty="0">
              <a:latin typeface="微软雅黑" panose="020B0503020204020204" pitchFamily="34" charset="-122"/>
              <a:ea typeface="微软雅黑" panose="020B0503020204020204" pitchFamily="34" charset="-122"/>
            </a:endParaRPr>
          </a:p>
          <a:p>
            <a:pPr marL="160020" indent="-160020" algn="ctr"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追求卓越</a:t>
            </a:r>
            <a:endParaRPr lang="en-US" altLang="zh-CN" sz="1600" kern="0" dirty="0">
              <a:solidFill>
                <a:srgbClr val="003366"/>
              </a:solidFill>
              <a:latin typeface="微软雅黑" panose="020B0503020204020204" pitchFamily="34" charset="-122"/>
              <a:ea typeface="微软雅黑" panose="020B0503020204020204" pitchFamily="34" charset="-122"/>
            </a:endParaRPr>
          </a:p>
          <a:p>
            <a:pPr marL="160020" indent="-160020" algn="ctr"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勇于创新</a:t>
            </a:r>
            <a:endParaRPr lang="en-US" altLang="zh-CN" sz="1600" kern="0" dirty="0">
              <a:solidFill>
                <a:srgbClr val="003366"/>
              </a:solidFill>
              <a:latin typeface="微软雅黑" panose="020B0503020204020204" pitchFamily="34" charset="-122"/>
              <a:ea typeface="微软雅黑" panose="020B0503020204020204" pitchFamily="34" charset="-122"/>
            </a:endParaRPr>
          </a:p>
          <a:p>
            <a:pPr marL="160020" indent="-160020" algn="ctr"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允许试错</a:t>
            </a:r>
            <a:endParaRPr lang="en-US" altLang="zh-CN" sz="1600" kern="0" dirty="0">
              <a:solidFill>
                <a:srgbClr val="003366"/>
              </a:solidFill>
              <a:latin typeface="微软雅黑" panose="020B0503020204020204" pitchFamily="34" charset="-122"/>
              <a:ea typeface="微软雅黑" panose="020B0503020204020204" pitchFamily="34" charset="-122"/>
            </a:endParaRPr>
          </a:p>
        </p:txBody>
      </p:sp>
      <p:sp>
        <p:nvSpPr>
          <p:cNvPr id="6" name="内容占位符 2"/>
          <p:cNvSpPr txBox="1"/>
          <p:nvPr/>
        </p:nvSpPr>
        <p:spPr bwMode="auto">
          <a:xfrm>
            <a:off x="9501254" y="2865253"/>
            <a:ext cx="2689160" cy="2707681"/>
          </a:xfrm>
          <a:prstGeom prst="rect">
            <a:avLst/>
          </a:prstGeom>
          <a:noFill/>
          <a:ln w="9525">
            <a:noFill/>
            <a:miter lim="800000"/>
          </a:ln>
        </p:spPr>
        <p:txBody>
          <a:bodyPr vert="horz" wrap="square" lIns="94383" tIns="47191" rIns="94383" bIns="47191" numCol="1" anchor="t" anchorCtr="0" compatLnSpc="1"/>
          <a:lstStyle/>
          <a:p>
            <a:pPr marL="160020" indent="-160020" defTabSz="943610" eaLnBrk="0" hangingPunct="0">
              <a:lnSpc>
                <a:spcPct val="150000"/>
              </a:lnSpc>
              <a:buClr>
                <a:srgbClr val="003366"/>
              </a:buClr>
              <a:buSzPct val="50000"/>
              <a:buFont typeface="Wingdings" panose="05000000000000000000" pitchFamily="2" charset="2"/>
              <a:buChar char="n"/>
              <a:defRPr/>
            </a:pPr>
            <a:r>
              <a:rPr lang="zh-CN" altLang="en-US" sz="1800" kern="0" dirty="0">
                <a:latin typeface="微软雅黑" panose="020B0503020204020204" pitchFamily="34" charset="-122"/>
                <a:ea typeface="微软雅黑" panose="020B0503020204020204" pitchFamily="34" charset="-122"/>
              </a:rPr>
              <a:t>中信证券处事风格</a:t>
            </a:r>
            <a:endParaRPr lang="en-US" altLang="zh-CN" sz="1800" kern="0" dirty="0">
              <a:latin typeface="微软雅黑" panose="020B0503020204020204" pitchFamily="34" charset="-122"/>
              <a:ea typeface="微软雅黑" panose="020B0503020204020204" pitchFamily="34" charset="-122"/>
            </a:endParaRPr>
          </a:p>
          <a:p>
            <a:pPr marL="361950" lvl="1" indent="-189230"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低调做人、低头做事、谦虚谨慎</a:t>
            </a:r>
            <a:endParaRPr lang="en-US" altLang="zh-CN" sz="1600" kern="0" dirty="0">
              <a:solidFill>
                <a:srgbClr val="003366"/>
              </a:solidFill>
              <a:latin typeface="微软雅黑" panose="020B0503020204020204" pitchFamily="34" charset="-122"/>
              <a:ea typeface="微软雅黑" panose="020B0503020204020204" pitchFamily="34" charset="-122"/>
            </a:endParaRPr>
          </a:p>
          <a:p>
            <a:pPr marL="160020" indent="-160020" defTabSz="943610" eaLnBrk="0" hangingPunct="0">
              <a:lnSpc>
                <a:spcPct val="150000"/>
              </a:lnSpc>
              <a:buClr>
                <a:srgbClr val="003366"/>
              </a:buClr>
              <a:buSzPct val="50000"/>
              <a:buFont typeface="Wingdings" panose="05000000000000000000" pitchFamily="2" charset="2"/>
              <a:buChar char="n"/>
            </a:pPr>
            <a:r>
              <a:rPr lang="zh-CN" altLang="en-US" sz="1800" kern="0" dirty="0">
                <a:latin typeface="微软雅黑" panose="020B0503020204020204" pitchFamily="34" charset="-122"/>
                <a:ea typeface="微软雅黑" panose="020B0503020204020204" pitchFamily="34" charset="-122"/>
              </a:rPr>
              <a:t>中信证券优良传统</a:t>
            </a:r>
            <a:endParaRPr lang="en-US" altLang="zh-CN" sz="1800" kern="0" dirty="0">
              <a:latin typeface="微软雅黑" panose="020B0503020204020204" pitchFamily="34" charset="-122"/>
              <a:ea typeface="微软雅黑" panose="020B0503020204020204" pitchFamily="34" charset="-122"/>
            </a:endParaRPr>
          </a:p>
          <a:p>
            <a:pPr marL="361950" lvl="1" indent="-189230" defTabSz="943610" eaLnBrk="0" hangingPunct="0">
              <a:lnSpc>
                <a:spcPct val="150000"/>
              </a:lnSpc>
              <a:buClr>
                <a:srgbClr val="003366"/>
              </a:buClr>
              <a:buSzPct val="50000"/>
              <a:buFont typeface="Wingdings" panose="05000000000000000000" pitchFamily="2" charset="2"/>
              <a:buChar char="Ø"/>
              <a:defRPr/>
            </a:pPr>
            <a:r>
              <a:rPr lang="zh-CN" altLang="en-US" sz="1600" kern="0" dirty="0">
                <a:solidFill>
                  <a:srgbClr val="003366"/>
                </a:solidFill>
                <a:latin typeface="微软雅黑" panose="020B0503020204020204" pitchFamily="34" charset="-122"/>
                <a:ea typeface="微软雅黑" panose="020B0503020204020204" pitchFamily="34" charset="-122"/>
              </a:rPr>
              <a:t>勤俭节约、崇尚简明、摒弃缛节</a:t>
            </a:r>
            <a:endParaRPr lang="en-US" altLang="zh-CN" sz="1600" kern="0" dirty="0">
              <a:solidFill>
                <a:srgbClr val="003366"/>
              </a:solidFill>
              <a:latin typeface="微软雅黑" panose="020B0503020204020204" pitchFamily="34" charset="-122"/>
              <a:ea typeface="微软雅黑" panose="020B0503020204020204" pitchFamily="34" charset="-122"/>
            </a:endParaRPr>
          </a:p>
        </p:txBody>
      </p:sp>
      <p:sp>
        <p:nvSpPr>
          <p:cNvPr id="8" name="文本框 27"/>
          <p:cNvSpPr txBox="1"/>
          <p:nvPr/>
        </p:nvSpPr>
        <p:spPr>
          <a:xfrm>
            <a:off x="4309256" y="2858290"/>
            <a:ext cx="3000396" cy="646331"/>
          </a:xfrm>
          <a:prstGeom prst="rect">
            <a:avLst/>
          </a:prstGeom>
          <a:noFill/>
          <a:ln w="19050">
            <a:noFill/>
          </a:ln>
        </p:spPr>
        <p:txBody>
          <a:bodyPr wrap="square" rtlCol="0">
            <a:spAutoFit/>
          </a:bodyPr>
          <a:lstStyle/>
          <a:p>
            <a:pPr algn="ctr"/>
            <a:r>
              <a:rPr lang="zh-CN" altLang="en-US" sz="1800" kern="0" dirty="0">
                <a:latin typeface="微软雅黑" panose="020B0503020204020204" pitchFamily="34" charset="-122"/>
                <a:ea typeface="微软雅黑" panose="020B0503020204020204" pitchFamily="34" charset="-122"/>
              </a:rPr>
              <a:t>对公司二十年发展</a:t>
            </a:r>
            <a:r>
              <a:rPr lang="zh-CN" altLang="en-US" sz="1800" kern="0" dirty="0" smtClean="0">
                <a:latin typeface="微软雅黑" panose="020B0503020204020204" pitchFamily="34" charset="-122"/>
                <a:ea typeface="微软雅黑" panose="020B0503020204020204" pitchFamily="34" charset="-122"/>
              </a:rPr>
              <a:t>经验</a:t>
            </a:r>
            <a:endParaRPr lang="en-US" altLang="zh-CN" sz="1800" kern="0" dirty="0" smtClean="0">
              <a:latin typeface="微软雅黑" panose="020B0503020204020204" pitchFamily="34" charset="-122"/>
              <a:ea typeface="微软雅黑" panose="020B0503020204020204" pitchFamily="34" charset="-122"/>
            </a:endParaRPr>
          </a:p>
          <a:p>
            <a:pPr algn="ctr"/>
            <a:r>
              <a:rPr lang="zh-CN" altLang="en-US" sz="1800" kern="0" dirty="0" smtClean="0">
                <a:latin typeface="微软雅黑" panose="020B0503020204020204" pitchFamily="34" charset="-122"/>
                <a:ea typeface="微软雅黑" panose="020B0503020204020204" pitchFamily="34" charset="-122"/>
              </a:rPr>
              <a:t>的</a:t>
            </a:r>
            <a:r>
              <a:rPr lang="zh-CN" altLang="en-US" sz="1800" kern="0" dirty="0">
                <a:latin typeface="微软雅黑" panose="020B0503020204020204" pitchFamily="34" charset="-122"/>
                <a:ea typeface="微软雅黑" panose="020B0503020204020204" pitchFamily="34" charset="-122"/>
              </a:rPr>
              <a:t>总结和提炼</a:t>
            </a:r>
            <a:endParaRPr lang="en-US" altLang="zh-CN" sz="1800" kern="0" dirty="0">
              <a:latin typeface="微软雅黑" panose="020B0503020204020204" pitchFamily="34" charset="-122"/>
              <a:ea typeface="微软雅黑" panose="020B0503020204020204" pitchFamily="34" charset="-122"/>
            </a:endParaRPr>
          </a:p>
        </p:txBody>
      </p:sp>
      <p:grpSp>
        <p:nvGrpSpPr>
          <p:cNvPr id="9" name="Group 5"/>
          <p:cNvGrpSpPr/>
          <p:nvPr/>
        </p:nvGrpSpPr>
        <p:grpSpPr>
          <a:xfrm>
            <a:off x="4595008" y="3501232"/>
            <a:ext cx="2400292" cy="1000132"/>
            <a:chOff x="3960309" y="3165179"/>
            <a:chExt cx="4579147" cy="1908000"/>
          </a:xfrm>
        </p:grpSpPr>
        <p:sp>
          <p:nvSpPr>
            <p:cNvPr id="10" name="Freeform 17"/>
            <p:cNvSpPr>
              <a:spLocks noChangeAspect="1"/>
            </p:cNvSpPr>
            <p:nvPr/>
          </p:nvSpPr>
          <p:spPr bwMode="auto">
            <a:xfrm>
              <a:off x="6601270" y="3165179"/>
              <a:ext cx="1938186" cy="1908000"/>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33163"/>
            </a:solidFill>
            <a:ln w="3175" cap="flat" cmpd="sng" algn="ctr">
              <a:noFill/>
              <a:prstDash val="solid"/>
            </a:ln>
            <a:effectLst/>
          </p:spPr>
          <p:txBody>
            <a:bodyPr anchor="ctr"/>
            <a:lstStyle/>
            <a:p>
              <a:pPr algn="ctr" defTabSz="1054735">
                <a:lnSpc>
                  <a:spcPct val="130000"/>
                </a:lnSpc>
                <a:defRPr/>
              </a:pPr>
              <a:endParaRPr lang="zh-CN" altLang="en-US" sz="1155" ker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7"/>
            <p:cNvSpPr/>
            <p:nvPr/>
          </p:nvSpPr>
          <p:spPr bwMode="auto">
            <a:xfrm>
              <a:off x="5601916" y="3404365"/>
              <a:ext cx="1481733" cy="1458656"/>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04796"/>
            </a:solidFill>
            <a:ln w="3175" cap="flat" cmpd="sng" algn="ctr">
              <a:noFill/>
              <a:prstDash val="solid"/>
            </a:ln>
            <a:effectLst/>
          </p:spPr>
          <p:txBody>
            <a:bodyPr anchor="ctr"/>
            <a:lstStyle/>
            <a:p>
              <a:pPr algn="ctr" defTabSz="1054735">
                <a:lnSpc>
                  <a:spcPct val="130000"/>
                </a:lnSpc>
                <a:defRPr/>
              </a:pPr>
              <a:endParaRPr lang="zh-CN" altLang="en-US" sz="1155" ker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8"/>
            <p:cNvSpPr/>
            <p:nvPr/>
          </p:nvSpPr>
          <p:spPr bwMode="auto">
            <a:xfrm>
              <a:off x="4682222" y="3523355"/>
              <a:ext cx="1295485" cy="1265818"/>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033163"/>
            </a:solidFill>
            <a:ln w="3175" cap="flat" cmpd="sng" algn="ctr">
              <a:solidFill>
                <a:srgbClr val="033163"/>
              </a:solidFill>
              <a:prstDash val="solid"/>
            </a:ln>
            <a:effectLst/>
          </p:spPr>
          <p:txBody>
            <a:bodyPr anchor="ctr"/>
            <a:lstStyle/>
            <a:p>
              <a:pPr algn="ctr" defTabSz="1054735">
                <a:lnSpc>
                  <a:spcPct val="130000"/>
                </a:lnSpc>
                <a:defRPr/>
              </a:pPr>
              <a:endParaRPr lang="zh-CN" altLang="en-US" sz="1155" ker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9"/>
            <p:cNvSpPr/>
            <p:nvPr/>
          </p:nvSpPr>
          <p:spPr bwMode="auto">
            <a:xfrm>
              <a:off x="3960309" y="3649946"/>
              <a:ext cx="1028477" cy="104166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004796"/>
            </a:solidFill>
            <a:ln w="3175" cap="flat" cmpd="sng" algn="ctr">
              <a:noFill/>
              <a:prstDash val="solid"/>
            </a:ln>
            <a:effectLst/>
          </p:spPr>
          <p:txBody>
            <a:bodyPr anchor="ctr"/>
            <a:lstStyle/>
            <a:p>
              <a:pPr algn="ctr" defTabSz="1054735">
                <a:lnSpc>
                  <a:spcPct val="130000"/>
                </a:lnSpc>
                <a:defRPr/>
              </a:pPr>
              <a:endParaRPr lang="zh-CN" altLang="en-US" sz="1155" ker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椭圆 13"/>
          <p:cNvSpPr/>
          <p:nvPr/>
        </p:nvSpPr>
        <p:spPr>
          <a:xfrm>
            <a:off x="7381090" y="2786852"/>
            <a:ext cx="2115744" cy="2143140"/>
          </a:xfrm>
          <a:prstGeom prst="ellipse">
            <a:avLst/>
          </a:prstGeom>
          <a:solidFill>
            <a:srgbClr val="0331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000" dirty="0" smtClean="0">
                <a:solidFill>
                  <a:schemeClr val="bg1"/>
                </a:solidFill>
                <a:latin typeface="微软雅黑" panose="020B0503020204020204" pitchFamily="34" charset="-122"/>
                <a:ea typeface="微软雅黑" panose="020B0503020204020204" pitchFamily="34" charset="-122"/>
                <a:cs typeface="Arial Unicode MS" pitchFamily="34" charset="-122"/>
              </a:rPr>
              <a:t>中信证券</a:t>
            </a:r>
            <a:endParaRPr lang="en-US" altLang="zh-CN" sz="2000" dirty="0" smtClean="0">
              <a:solidFill>
                <a:schemeClr val="bg1"/>
              </a:solidFill>
              <a:latin typeface="微软雅黑" panose="020B0503020204020204" pitchFamily="34" charset="-122"/>
              <a:ea typeface="微软雅黑" panose="020B0503020204020204" pitchFamily="34" charset="-122"/>
              <a:cs typeface="Arial Unicode MS" pitchFamily="34" charset="-122"/>
            </a:endParaRPr>
          </a:p>
          <a:p>
            <a:pPr algn="ctr">
              <a:defRPr/>
            </a:pPr>
            <a:r>
              <a:rPr lang="zh-CN" altLang="en-US" sz="2000" b="1" dirty="0" smtClean="0">
                <a:solidFill>
                  <a:schemeClr val="bg1"/>
                </a:solidFill>
                <a:latin typeface="微软雅黑" panose="020B0503020204020204" pitchFamily="34" charset="-122"/>
                <a:ea typeface="微软雅黑" panose="020B0503020204020204" pitchFamily="34" charset="-122"/>
                <a:cs typeface="Arial Unicode MS" pitchFamily="34" charset="-122"/>
              </a:rPr>
              <a:t>文化</a:t>
            </a:r>
            <a:r>
              <a:rPr lang="zh-CN" altLang="en-US" sz="2000" dirty="0" smtClean="0">
                <a:solidFill>
                  <a:schemeClr val="bg1"/>
                </a:solidFill>
                <a:latin typeface="微软雅黑" panose="020B0503020204020204" pitchFamily="34" charset="-122"/>
                <a:ea typeface="微软雅黑" panose="020B0503020204020204" pitchFamily="34" charset="-122"/>
                <a:cs typeface="Arial Unicode MS" pitchFamily="34" charset="-122"/>
              </a:rPr>
              <a:t>与</a:t>
            </a:r>
            <a:r>
              <a:rPr lang="zh-CN" altLang="en-US" sz="2000" b="1" dirty="0" smtClean="0">
                <a:solidFill>
                  <a:schemeClr val="bg1"/>
                </a:solidFill>
                <a:latin typeface="微软雅黑" panose="020B0503020204020204" pitchFamily="34" charset="-122"/>
                <a:ea typeface="微软雅黑" panose="020B0503020204020204" pitchFamily="34" charset="-122"/>
                <a:cs typeface="Arial Unicode MS" pitchFamily="34" charset="-122"/>
              </a:rPr>
              <a:t>传统</a:t>
            </a:r>
            <a:endParaRPr lang="en-GB" sz="2000" b="1"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grpSp>
        <p:nvGrpSpPr>
          <p:cNvPr id="22" name="Group 12"/>
          <p:cNvGrpSpPr/>
          <p:nvPr/>
        </p:nvGrpSpPr>
        <p:grpSpPr>
          <a:xfrm>
            <a:off x="237290" y="1358092"/>
            <a:ext cx="3614680" cy="857256"/>
            <a:chOff x="6130393" y="3583747"/>
            <a:chExt cx="1499779" cy="385328"/>
          </a:xfrm>
          <a:solidFill>
            <a:srgbClr val="C00000"/>
          </a:solidFill>
        </p:grpSpPr>
        <p:sp>
          <p:nvSpPr>
            <p:cNvPr id="23" name="Round Same Side Corner Rectangle 8"/>
            <p:cNvSpPr/>
            <p:nvPr/>
          </p:nvSpPr>
          <p:spPr>
            <a:xfrm rot="5400000" flipH="1">
              <a:off x="6755433" y="2958707"/>
              <a:ext cx="249700" cy="1499779"/>
            </a:xfrm>
            <a:prstGeom prst="round2SameRect">
              <a:avLst>
                <a:gd name="adj1" fmla="val 0"/>
                <a:gd name="adj2" fmla="val 0"/>
              </a:avLst>
            </a:prstGeom>
            <a:solidFill>
              <a:srgbClr val="0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Oval 16"/>
            <p:cNvSpPr/>
            <p:nvPr/>
          </p:nvSpPr>
          <p:spPr>
            <a:xfrm>
              <a:off x="6720037" y="3648583"/>
              <a:ext cx="320492" cy="320492"/>
            </a:xfrm>
            <a:prstGeom prst="ellipse">
              <a:avLst/>
            </a:prstGeom>
            <a:solidFill>
              <a:srgbClr val="03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内容占位符 2"/>
          <p:cNvSpPr txBox="1"/>
          <p:nvPr/>
        </p:nvSpPr>
        <p:spPr bwMode="auto">
          <a:xfrm>
            <a:off x="42170" y="1363610"/>
            <a:ext cx="4052772" cy="565986"/>
          </a:xfrm>
          <a:prstGeom prst="rect">
            <a:avLst/>
          </a:prstGeom>
          <a:noFill/>
          <a:ln w="19050">
            <a:noFill/>
            <a:miter lim="800000"/>
          </a:ln>
        </p:spPr>
        <p:txBody>
          <a:bodyPr vert="horz" wrap="square" lIns="94383" tIns="47191" rIns="94383" bIns="47191" numCol="1" anchor="ctr" anchorCtr="0" compatLnSpc="1"/>
          <a:lstStyle/>
          <a:p>
            <a:pPr algn="ctr" defTabSz="943610" eaLnBrk="0" hangingPunct="0">
              <a:spcBef>
                <a:spcPts val="540"/>
              </a:spcBef>
              <a:spcAft>
                <a:spcPts val="540"/>
              </a:spcAft>
              <a:buClr>
                <a:srgbClr val="003366"/>
              </a:buClr>
              <a:buSzPct val="50000"/>
              <a:defRPr/>
            </a:pPr>
            <a:r>
              <a:rPr lang="zh-CN" altLang="en-US" sz="2000" b="1" kern="0" dirty="0">
                <a:solidFill>
                  <a:schemeClr val="bg1"/>
                </a:solidFill>
                <a:latin typeface="微软雅黑" panose="020B0503020204020204" pitchFamily="34" charset="-122"/>
                <a:ea typeface="微软雅黑" panose="020B0503020204020204" pitchFamily="34" charset="-122"/>
              </a:rPr>
              <a:t>继承中信集团的优秀</a:t>
            </a:r>
            <a:r>
              <a:rPr lang="zh-CN" altLang="en-US" sz="2000" b="1" kern="0" dirty="0" smtClean="0">
                <a:solidFill>
                  <a:schemeClr val="bg1"/>
                </a:solidFill>
                <a:latin typeface="微软雅黑" panose="020B0503020204020204" pitchFamily="34" charset="-122"/>
                <a:ea typeface="微软雅黑" panose="020B0503020204020204" pitchFamily="34" charset="-122"/>
              </a:rPr>
              <a:t>文化基因</a:t>
            </a:r>
            <a:endParaRPr lang="en-US" altLang="zh-CN" sz="2000" b="1" kern="0" dirty="0" smtClean="0">
              <a:solidFill>
                <a:schemeClr val="bg1"/>
              </a:solidFill>
              <a:latin typeface="微软雅黑" panose="020B0503020204020204" pitchFamily="34" charset="-122"/>
              <a:ea typeface="微软雅黑" panose="020B0503020204020204" pitchFamily="34" charset="-122"/>
            </a:endParaRPr>
          </a:p>
        </p:txBody>
      </p:sp>
      <p:sp>
        <p:nvSpPr>
          <p:cNvPr id="26" name="Rectangle 11"/>
          <p:cNvSpPr>
            <a:spLocks noChangeArrowheads="1"/>
          </p:cNvSpPr>
          <p:nvPr/>
        </p:nvSpPr>
        <p:spPr bwMode="auto">
          <a:xfrm>
            <a:off x="-22978" y="858026"/>
            <a:ext cx="12190414" cy="142876"/>
          </a:xfrm>
          <a:prstGeom prst="rect">
            <a:avLst/>
          </a:prstGeom>
          <a:gradFill>
            <a:gsLst>
              <a:gs pos="47000">
                <a:srgbClr val="003366"/>
              </a:gs>
              <a:gs pos="100000">
                <a:schemeClr val="accent1">
                  <a:shade val="67500"/>
                  <a:satMod val="115000"/>
                </a:schemeClr>
              </a:gs>
              <a:gs pos="100000">
                <a:schemeClr val="accent1">
                  <a:shade val="100000"/>
                  <a:satMod val="115000"/>
                </a:schemeClr>
              </a:gs>
            </a:gsLst>
            <a:lin ang="1200000" scaled="0"/>
          </a:gradFill>
          <a:ln w="9525">
            <a:solidFill>
              <a:srgbClr val="003366"/>
            </a:solidFill>
            <a:miter lim="800000"/>
          </a:ln>
        </p:spPr>
        <p:txBody>
          <a:bodyPr wrap="none" lIns="79510" tIns="39756" rIns="79510" bIns="39756" anchor="ctr"/>
          <a:lstStyle/>
          <a:p>
            <a:pPr algn="ctr" fontAlgn="base">
              <a:spcBef>
                <a:spcPct val="50000"/>
              </a:spcBef>
              <a:spcAft>
                <a:spcPct val="0"/>
              </a:spcAft>
              <a:defRPr/>
            </a:pPr>
            <a:endParaRPr lang="zh-CN" altLang="en-US" b="1">
              <a:solidFill>
                <a:srgbClr val="000000"/>
              </a:solidFill>
            </a:endParaRPr>
          </a:p>
        </p:txBody>
      </p:sp>
      <p:sp>
        <p:nvSpPr>
          <p:cNvPr id="27" name="标题 1"/>
          <p:cNvSpPr>
            <a:spLocks noGrp="1"/>
          </p:cNvSpPr>
          <p:nvPr/>
        </p:nvSpPr>
        <p:spPr bwMode="auto">
          <a:xfrm>
            <a:off x="-2" y="194172"/>
            <a:ext cx="7131600" cy="581960"/>
          </a:xfrm>
          <a:prstGeom prst="rect">
            <a:avLst/>
          </a:prstGeom>
          <a:solidFill>
            <a:srgbClr val="033163"/>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385" tIns="45691" rIns="91385" bIns="45691" numCol="1" anchor="ctr" anchorCtr="0" compatLnSpc="1"/>
          <a:lstStyle>
            <a:lvl1pPr algn="l" defTabSz="913765" rtl="0" eaLnBrk="0" fontAlgn="base" hangingPunct="0">
              <a:spcBef>
                <a:spcPct val="0"/>
              </a:spcBef>
              <a:spcAft>
                <a:spcPct val="0"/>
              </a:spcAft>
              <a:defRPr sz="2800" b="1">
                <a:solidFill>
                  <a:schemeClr val="bg1"/>
                </a:solidFill>
                <a:latin typeface="+mj-lt"/>
                <a:ea typeface="仿宋_GB2312" pitchFamily="49" charset="-122"/>
                <a:cs typeface="+mj-cs"/>
              </a:defRPr>
            </a:lvl1pPr>
            <a:lvl2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2pPr>
            <a:lvl3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3pPr>
            <a:lvl4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4pPr>
            <a:lvl5pPr algn="l" defTabSz="913765" rtl="0" eaLnBrk="0" fontAlgn="base" hangingPunct="0">
              <a:spcBef>
                <a:spcPct val="0"/>
              </a:spcBef>
              <a:spcAft>
                <a:spcPct val="0"/>
              </a:spcAft>
              <a:defRPr sz="2400" b="1">
                <a:solidFill>
                  <a:schemeClr val="bg1"/>
                </a:solidFill>
                <a:latin typeface="Arial" panose="020B0604020202020204" pitchFamily="34" charset="0"/>
                <a:ea typeface="仿宋_GB2312" pitchFamily="49" charset="-122"/>
              </a:defRPr>
            </a:lvl5pPr>
            <a:lvl6pPr marL="39751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6pPr>
            <a:lvl7pPr marL="795020"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7pPr>
            <a:lvl8pPr marL="119316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8pPr>
            <a:lvl9pPr marL="1590675" algn="l" defTabSz="913765" rtl="0" fontAlgn="base">
              <a:spcBef>
                <a:spcPct val="0"/>
              </a:spcBef>
              <a:spcAft>
                <a:spcPct val="0"/>
              </a:spcAft>
              <a:defRPr sz="2400" b="1">
                <a:solidFill>
                  <a:schemeClr val="bg1"/>
                </a:solidFill>
                <a:latin typeface="Arial" panose="020B0604020202020204" pitchFamily="34" charset="0"/>
                <a:ea typeface="汉仪大宋简" pitchFamily="49" charset="-122"/>
              </a:defRPr>
            </a:lvl9pPr>
          </a:lstStyle>
          <a:p>
            <a:pPr>
              <a:defRPr/>
            </a:pPr>
            <a:r>
              <a:rPr lang="zh-CN" altLang="en-US" dirty="0" smtClean="0">
                <a:latin typeface="Franklin Gothic Medium" panose="020B0603020102020204" pitchFamily="34" charset="0"/>
                <a:ea typeface="微软雅黑" panose="020B0503020204020204" pitchFamily="34" charset="-122"/>
              </a:rPr>
              <a:t>公司文化与传统</a:t>
            </a:r>
            <a:endParaRPr lang="zh-CN" altLang="en-US" dirty="0">
              <a:latin typeface="Franklin Gothic Medium" panose="020B0603020102020204" pitchFamily="34" charset="0"/>
              <a:ea typeface="微软雅黑" panose="020B0503020204020204" pitchFamily="34" charset="-122"/>
            </a:endParaRPr>
          </a:p>
        </p:txBody>
      </p:sp>
      <p:pic>
        <p:nvPicPr>
          <p:cNvPr id="28" name="图片 2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24362" y="280654"/>
            <a:ext cx="1550984" cy="43449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8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1500"/>
                            </p:stCondLst>
                            <p:childTnLst>
                              <p:par>
                                <p:cTn id="23" presetID="21"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500"/>
                                        <p:tgtEl>
                                          <p:spTgt spid="14"/>
                                        </p:tgtEl>
                                      </p:cBhvr>
                                    </p:animEffect>
                                  </p:childTnLst>
                                </p:cTn>
                              </p:par>
                            </p:childTnLst>
                          </p:cTn>
                        </p:par>
                        <p:par>
                          <p:cTn id="26" fill="hold">
                            <p:stCondLst>
                              <p:cond delay="2000"/>
                            </p:stCondLst>
                            <p:childTnLst>
                              <p:par>
                                <p:cTn id="27" presetID="12" presetClass="entr" presetSubtype="2"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slide(fromRight)">
                                      <p:cBhvr>
                                        <p:cTn id="29" dur="500"/>
                                        <p:tgtEl>
                                          <p:spTgt spid="3"/>
                                        </p:tgtEl>
                                      </p:cBhvr>
                                    </p:animEffect>
                                  </p:childTnLst>
                                </p:cTn>
                              </p:par>
                              <p:par>
                                <p:cTn id="30" presetID="12" presetClass="entr" presetSubtype="2"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slide(fromRigh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p:bldP spid="8"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0.xml><?xml version="1.0" encoding="utf-8"?>
<p:tagLst xmlns:a="http://schemas.openxmlformats.org/drawingml/2006/main" xmlns:r="http://schemas.openxmlformats.org/officeDocument/2006/relationships" xmlns:p="http://schemas.openxmlformats.org/presentationml/2006/main">
  <p:tag name="DEFAULTLEFT" val="p413"/>
  <p:tag name="DEFAULTTOP" val="p109!6250"/>
  <p:tag name="DEFAULTWIDTH" val="p352!7500"/>
  <p:tag name="DEFAULTHEIGHT" val="p39!6250"/>
  <p:tag name="ISLOCKED" val="True"/>
</p:tagLst>
</file>

<file path=ppt/tags/tag11.xml><?xml version="1.0" encoding="utf-8"?>
<p:tagLst xmlns:a="http://schemas.openxmlformats.org/drawingml/2006/main" xmlns:r="http://schemas.openxmlformats.org/officeDocument/2006/relationships" xmlns:p="http://schemas.openxmlformats.org/presentationml/2006/main">
  <p:tag name="DEFAULTLEFT" val="p413"/>
  <p:tag name="DEFAULTTOP" val="p109!6250"/>
  <p:tag name="DEFAULTWIDTH" val="p352!7500"/>
  <p:tag name="DEFAULTHEIGHT" val="p39!6250"/>
  <p:tag name="ISLOCKED" val="True"/>
</p:tagLst>
</file>

<file path=ppt/tags/tag12.xml><?xml version="1.0" encoding="utf-8"?>
<p:tagLst xmlns:a="http://schemas.openxmlformats.org/drawingml/2006/main" xmlns:r="http://schemas.openxmlformats.org/officeDocument/2006/relationships" xmlns:p="http://schemas.openxmlformats.org/presentationml/2006/main">
  <p:tag name="DEFAULTLEFT" val="p413"/>
  <p:tag name="DEFAULTTOP" val="p109!6250"/>
  <p:tag name="DEFAULTWIDTH" val="p352!7500"/>
  <p:tag name="DEFAULTHEIGHT" val="p39!6250"/>
  <p:tag name="ISLOCKED" val="True"/>
</p:tagLst>
</file>

<file path=ppt/tags/tag13.xml><?xml version="1.0" encoding="utf-8"?>
<p:tagLst xmlns:a="http://schemas.openxmlformats.org/drawingml/2006/main" xmlns:r="http://schemas.openxmlformats.org/officeDocument/2006/relationships" xmlns:p="http://schemas.openxmlformats.org/presentationml/2006/main">
  <p:tag name="DEFAULTLEFT" val="p413"/>
  <p:tag name="DEFAULTTOP" val="p109!6250"/>
  <p:tag name="DEFAULTWIDTH" val="p352!7500"/>
  <p:tag name="DEFAULTHEIGHT" val="p39!6250"/>
  <p:tag name="ISLOCKED" val="True"/>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162</TotalTime>
  <Words>5278</Words>
  <Application>Microsoft Office PowerPoint</Application>
  <PresentationFormat>自定义</PresentationFormat>
  <Paragraphs>661</Paragraphs>
  <Slides>32</Slides>
  <Notes>20</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dc:creator>
  <cp:lastModifiedBy>Administrator</cp:lastModifiedBy>
  <cp:revision>227</cp:revision>
  <dcterms:created xsi:type="dcterms:W3CDTF">2016-11-19T15:33:00Z</dcterms:created>
  <dcterms:modified xsi:type="dcterms:W3CDTF">2017-05-18T06:57:06Z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