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2"/>
    <p:sldId id="257" r:id="rId3"/>
    <p:sldId id="263" r:id="rId4"/>
    <p:sldId id="284" r:id="rId5"/>
    <p:sldId id="293" r:id="rId6"/>
    <p:sldId id="294" r:id="rId7"/>
    <p:sldId id="298" r:id="rId8"/>
    <p:sldId id="304" r:id="rId9"/>
    <p:sldId id="307" r:id="rId10"/>
    <p:sldId id="283" r:id="rId11"/>
  </p:sldIdLst>
  <p:sldSz cx="12192000" cy="6858000"/>
  <p:notesSz cx="6858000" cy="9144000"/>
  <p:embeddedFontLst>
    <p:embeddedFont>
      <p:font typeface="微软雅黑" pitchFamily="34" charset="-122"/>
      <p:regular r:id="rId14"/>
      <p:bold r:id="rId15"/>
    </p:embeddedFont>
    <p:embeddedFont>
      <p:font typeface="Calibri" pitchFamily="34" charset="0"/>
      <p:regular r:id="rId16"/>
      <p:bold r:id="rId17"/>
      <p:italic r:id="rId18"/>
      <p:boldItalic r:id="rId1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B96"/>
    <a:srgbClr val="192F58"/>
    <a:srgbClr val="317A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0" y="-264"/>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195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F3E3C-FBCD-46C1-BA32-1D7590B6F119}" type="datetimeFigureOut">
              <a:rPr lang="zh-CN" altLang="en-US" smtClean="0"/>
              <a:pPr/>
              <a:t>2018-4-17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4E4A17-252F-4AA7-BDE4-ECC957CC3CE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00691-BC26-4A87-A8FA-24BEF44534A5}" type="datetimeFigureOut">
              <a:rPr lang="zh-CN" altLang="en-US" smtClean="0"/>
              <a:pPr/>
              <a:t>2018-4-17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4D0-E8C0-4FB2-93D8-B1A58490B2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683750" y="0"/>
            <a:ext cx="4460033" cy="574765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14"/>
          <p:cNvSpPr>
            <a:spLocks noGrp="1"/>
          </p:cNvSpPr>
          <p:nvPr>
            <p:ph type="body" sz="quarter" idx="13" hasCustomPrompt="1"/>
          </p:nvPr>
        </p:nvSpPr>
        <p:spPr>
          <a:xfrm>
            <a:off x="2205880" y="2154535"/>
            <a:ext cx="1415772" cy="461665"/>
          </a:xfrm>
        </p:spPr>
        <p:txBody>
          <a:bodyPr wrap="none" anchor="ctr" anchorCtr="0">
            <a:noAutofit/>
          </a:bodyPr>
          <a:lstStyle>
            <a:lvl1pPr marL="0" indent="0" algn="ctr">
              <a:lnSpc>
                <a:spcPct val="100000"/>
              </a:lnSpc>
              <a:spcBef>
                <a:spcPts val="0"/>
              </a:spcBef>
              <a:buNone/>
              <a:defRPr sz="2400">
                <a:solidFill>
                  <a:schemeClr val="bg1"/>
                </a:solidFill>
              </a:defRPr>
            </a:lvl1pPr>
          </a:lstStyle>
          <a:p>
            <a:pPr lvl="0"/>
            <a:r>
              <a:rPr lang="zh-CN" altLang="en-US" dirty="0" smtClean="0"/>
              <a:t>文本样式</a:t>
            </a:r>
            <a:endParaRPr lang="zh-CN" altLang="en-US" dirty="0"/>
          </a:p>
        </p:txBody>
      </p:sp>
      <p:sp>
        <p:nvSpPr>
          <p:cNvPr id="9" name="文本占位符 20"/>
          <p:cNvSpPr>
            <a:spLocks noGrp="1"/>
          </p:cNvSpPr>
          <p:nvPr>
            <p:ph type="body" sz="quarter" idx="15" hasCustomPrompt="1"/>
          </p:nvPr>
        </p:nvSpPr>
        <p:spPr>
          <a:xfrm>
            <a:off x="2205880" y="2890176"/>
            <a:ext cx="1415772" cy="461665"/>
          </a:xfrm>
        </p:spPr>
        <p:txBody>
          <a:bodyPr vert="horz" wrap="none" lIns="91440" tIns="45720" rIns="91440" bIns="45720" rtlCol="0" anchor="ctr" anchorCtr="0">
            <a:noAutofit/>
          </a:bodyPr>
          <a:lstStyle>
            <a:lvl1pPr>
              <a:defRPr lang="zh-CN" altLang="en-US" sz="2400" dirty="0" smtClean="0">
                <a:solidFill>
                  <a:schemeClr val="bg1"/>
                </a:solidFill>
              </a:defRPr>
            </a:lvl1pPr>
            <a:lvl2pPr>
              <a:defRPr lang="zh-CN" altLang="en-US" dirty="0" smtClean="0"/>
            </a:lvl2pPr>
            <a:lvl3pPr>
              <a:defRPr lang="zh-CN" altLang="en-US" dirty="0" smtClean="0"/>
            </a:lvl3pPr>
            <a:lvl4pPr>
              <a:defRPr lang="zh-CN" altLang="en-US" dirty="0" smtClean="0"/>
            </a:lvl4pPr>
            <a:lvl5pPr>
              <a:defRPr lang="zh-CN" altLang="en-US" dirty="0"/>
            </a:lvl5pPr>
          </a:lstStyle>
          <a:p>
            <a:pPr marL="0" lvl="0" indent="0" algn="ctr">
              <a:lnSpc>
                <a:spcPct val="100000"/>
              </a:lnSpc>
              <a:spcBef>
                <a:spcPts val="0"/>
              </a:spcBef>
              <a:buNone/>
            </a:pPr>
            <a:r>
              <a:rPr lang="zh-CN" altLang="en-US" dirty="0" smtClean="0"/>
              <a:t>文本样式</a:t>
            </a:r>
            <a:endParaRPr lang="zh-CN" altLang="en-US" dirty="0"/>
          </a:p>
        </p:txBody>
      </p:sp>
      <p:sp>
        <p:nvSpPr>
          <p:cNvPr id="11" name="文本占位符 25"/>
          <p:cNvSpPr>
            <a:spLocks noGrp="1"/>
          </p:cNvSpPr>
          <p:nvPr>
            <p:ph type="body" sz="quarter" idx="17" hasCustomPrompt="1"/>
          </p:nvPr>
        </p:nvSpPr>
        <p:spPr>
          <a:xfrm>
            <a:off x="2205880" y="3625817"/>
            <a:ext cx="1415772" cy="461665"/>
          </a:xfrm>
        </p:spPr>
        <p:txBody>
          <a:bodyPr vert="horz" wrap="none" lIns="91440" tIns="45720" rIns="91440" bIns="45720" rtlCol="0" anchor="ctr" anchorCtr="0">
            <a:noAutofit/>
          </a:bodyPr>
          <a:lstStyle>
            <a:lvl1pPr>
              <a:defRPr lang="zh-CN" altLang="en-US" sz="2400" smtClean="0">
                <a:solidFill>
                  <a:schemeClr val="bg1"/>
                </a:solidFill>
              </a:defRPr>
            </a:lvl1pPr>
            <a:lvl2pPr>
              <a:defRPr lang="zh-CN" altLang="en-US" smtClean="0"/>
            </a:lvl2pPr>
            <a:lvl3pPr>
              <a:defRPr lang="zh-CN" altLang="en-US" smtClean="0"/>
            </a:lvl3pPr>
            <a:lvl4pPr>
              <a:defRPr lang="zh-CN" altLang="en-US" smtClean="0"/>
            </a:lvl4pPr>
            <a:lvl5pPr>
              <a:defRPr lang="zh-CN" altLang="en-US"/>
            </a:lvl5pPr>
          </a:lstStyle>
          <a:p>
            <a:pPr marL="0" lvl="0" indent="0" algn="ctr">
              <a:lnSpc>
                <a:spcPct val="100000"/>
              </a:lnSpc>
              <a:spcBef>
                <a:spcPts val="0"/>
              </a:spcBef>
              <a:buNone/>
            </a:pPr>
            <a:r>
              <a:rPr lang="zh-CN" altLang="en-US" dirty="0" smtClean="0"/>
              <a:t>文本样式</a:t>
            </a:r>
            <a:endParaRPr lang="zh-CN" altLang="en-US" dirty="0"/>
          </a:p>
        </p:txBody>
      </p:sp>
      <p:sp>
        <p:nvSpPr>
          <p:cNvPr id="13" name="文本占位符 29"/>
          <p:cNvSpPr>
            <a:spLocks noGrp="1"/>
          </p:cNvSpPr>
          <p:nvPr>
            <p:ph type="body" sz="quarter" idx="19" hasCustomPrompt="1"/>
          </p:nvPr>
        </p:nvSpPr>
        <p:spPr>
          <a:xfrm>
            <a:off x="2205880" y="4361457"/>
            <a:ext cx="1415772" cy="461665"/>
          </a:xfrm>
        </p:spPr>
        <p:txBody>
          <a:bodyPr vert="horz" wrap="none" lIns="91440" tIns="45720" rIns="91440" bIns="45720" rtlCol="0" anchor="ctr" anchorCtr="0">
            <a:noAutofit/>
          </a:bodyPr>
          <a:lstStyle>
            <a:lvl1pPr>
              <a:defRPr lang="zh-CN" altLang="en-US" sz="2400" smtClean="0">
                <a:solidFill>
                  <a:schemeClr val="bg1"/>
                </a:solidFill>
              </a:defRPr>
            </a:lvl1pPr>
            <a:lvl2pPr>
              <a:defRPr lang="zh-CN" altLang="en-US" smtClean="0"/>
            </a:lvl2pPr>
            <a:lvl3pPr>
              <a:defRPr lang="zh-CN" altLang="en-US" smtClean="0"/>
            </a:lvl3pPr>
            <a:lvl4pPr>
              <a:defRPr lang="zh-CN" altLang="en-US" smtClean="0"/>
            </a:lvl4pPr>
            <a:lvl5pPr>
              <a:defRPr lang="zh-CN" altLang="en-US"/>
            </a:lvl5pPr>
          </a:lstStyle>
          <a:p>
            <a:pPr marL="0" lvl="0" indent="0" algn="ctr">
              <a:lnSpc>
                <a:spcPct val="100000"/>
              </a:lnSpc>
              <a:spcBef>
                <a:spcPts val="0"/>
              </a:spcBef>
              <a:buNone/>
            </a:pPr>
            <a:r>
              <a:rPr lang="zh-CN" altLang="en-US" dirty="0" smtClean="0"/>
              <a:t>文本样式</a:t>
            </a:r>
            <a:endParaRPr lang="zh-CN" altLang="en-US" dirty="0"/>
          </a:p>
        </p:txBody>
      </p:sp>
      <p:sp>
        <p:nvSpPr>
          <p:cNvPr id="17" name="文本占位符 14"/>
          <p:cNvSpPr>
            <a:spLocks noGrp="1"/>
          </p:cNvSpPr>
          <p:nvPr>
            <p:ph type="body" sz="quarter" idx="20" hasCustomPrompt="1"/>
          </p:nvPr>
        </p:nvSpPr>
        <p:spPr>
          <a:xfrm>
            <a:off x="1758552" y="618444"/>
            <a:ext cx="2310428" cy="584775"/>
          </a:xfrm>
        </p:spPr>
        <p:txBody>
          <a:bodyPr wrap="none" anchor="ctr" anchorCtr="0">
            <a:noAutofit/>
          </a:bodyPr>
          <a:lstStyle>
            <a:lvl1pPr marL="0" indent="0" algn="ctr">
              <a:lnSpc>
                <a:spcPct val="100000"/>
              </a:lnSpc>
              <a:spcBef>
                <a:spcPts val="0"/>
              </a:spcBef>
              <a:buNone/>
              <a:defRPr sz="3200">
                <a:solidFill>
                  <a:schemeClr val="bg1"/>
                </a:solidFill>
              </a:defRPr>
            </a:lvl1pPr>
          </a:lstStyle>
          <a:p>
            <a:pPr lvl="0"/>
            <a:r>
              <a:rPr lang="zh-CN" altLang="en-US" dirty="0" smtClean="0"/>
              <a:t>文本样式</a:t>
            </a:r>
            <a:endParaRPr lang="zh-CN" altLang="en-US" dirty="0"/>
          </a:p>
        </p:txBody>
      </p:sp>
      <p:sp>
        <p:nvSpPr>
          <p:cNvPr id="18" name="文本占位符 16"/>
          <p:cNvSpPr>
            <a:spLocks noGrp="1"/>
          </p:cNvSpPr>
          <p:nvPr>
            <p:ph type="body" sz="quarter" idx="14" hasCustomPrompt="1"/>
          </p:nvPr>
        </p:nvSpPr>
        <p:spPr>
          <a:xfrm>
            <a:off x="1758553" y="1149485"/>
            <a:ext cx="2310427" cy="381516"/>
          </a:xfrm>
        </p:spPr>
        <p:txBody>
          <a:bodyPr wrap="none" anchor="ctr" anchorCtr="0">
            <a:noAutofit/>
          </a:bodyPr>
          <a:lstStyle>
            <a:lvl1pPr marL="0" indent="0" algn="ctr">
              <a:lnSpc>
                <a:spcPct val="100000"/>
              </a:lnSpc>
              <a:spcBef>
                <a:spcPts val="0"/>
              </a:spcBef>
              <a:buNone/>
              <a:defRPr sz="1600">
                <a:solidFill>
                  <a:schemeClr val="bg1"/>
                </a:solidFill>
              </a:defRPr>
            </a:lvl1pPr>
          </a:lstStyle>
          <a:p>
            <a:pPr lvl="0"/>
            <a:r>
              <a:rPr lang="en-US" altLang="zh-CN" dirty="0" smtClean="0"/>
              <a:t>WENBENYANGSHI</a:t>
            </a:r>
            <a:endParaRPr lang="zh-CN" altLang="en-US" dirty="0"/>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750"/>
                                        <p:tgtEl>
                                          <p:spTgt spid="17">
                                            <p:txEl>
                                              <p:pRg st="0" end="0"/>
                                            </p:txEl>
                                          </p:spTgt>
                                        </p:tgtEl>
                                      </p:cBhvr>
                                    </p:animEffect>
                                  </p:childTnLst>
                                </p:cTn>
                              </p:par>
                              <p:par>
                                <p:cTn id="8" presetID="10" presetClass="entr" presetSubtype="0" fill="hold" grpId="0" nodeType="withEffect">
                                  <p:stCondLst>
                                    <p:cond delay="35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750"/>
                                        <p:tgtEl>
                                          <p:spTgt spid="18">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1000"/>
                                        <p:tgtEl>
                                          <p:spTgt spid="11">
                                            <p:txEl>
                                              <p:pRg st="0" end="0"/>
                                            </p:txEl>
                                          </p:spTgt>
                                        </p:tgtEl>
                                      </p:cBhvr>
                                    </p:animEffect>
                                    <p:anim calcmode="lin" valueType="num">
                                      <p:cBhvr>
                                        <p:cTn id="2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5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1000"/>
                                        <p:tgtEl>
                                          <p:spTgt spid="13">
                                            <p:txEl>
                                              <p:pRg st="0" end="0"/>
                                            </p:txEl>
                                          </p:spTgt>
                                        </p:tgtEl>
                                      </p:cBhvr>
                                    </p:animEffect>
                                    <p:anim calcmode="lin" valueType="num">
                                      <p:cBhvr>
                                        <p:cTn id="3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P spid="18" grpId="0" build="p">
        <p:tmplLst>
          <p:tmpl lvl="1">
            <p:tnLst>
              <p:par>
                <p:cTn presetID="10" presetClass="entr" presetSubtype="0" fill="hold" nodeType="withEffect">
                  <p:stCondLst>
                    <p:cond delay="35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520626" y="99825"/>
            <a:ext cx="3135086" cy="480131"/>
          </a:xfrm>
        </p:spPr>
        <p:txBody>
          <a:bodyPr wrap="none">
            <a:noAutofit/>
          </a:bodyPr>
          <a:lstStyle>
            <a:lvl1pPr algn="l">
              <a:defRPr sz="2800" b="0">
                <a:solidFill>
                  <a:schemeClr val="accent1"/>
                </a:solidFill>
              </a:defRPr>
            </a:lvl1pPr>
          </a:lstStyle>
          <a:p>
            <a:r>
              <a:rPr lang="zh-CN" altLang="en-US" dirty="0" smtClean="0"/>
              <a:t>输入标题</a:t>
            </a:r>
            <a:endParaRPr lang="zh-CN" altLang="en-US" dirty="0"/>
          </a:p>
        </p:txBody>
      </p:sp>
      <p:sp>
        <p:nvSpPr>
          <p:cNvPr id="3" name="矩形 2"/>
          <p:cNvSpPr/>
          <p:nvPr userDrawn="1"/>
        </p:nvSpPr>
        <p:spPr>
          <a:xfrm>
            <a:off x="0" y="81164"/>
            <a:ext cx="6344816" cy="480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a typeface="+mn-ea"/>
            </a:endParaRPr>
          </a:p>
        </p:txBody>
      </p:sp>
    </p:spTree>
  </p:cSld>
  <p:clrMapOvr>
    <a:masterClrMapping/>
  </p:clrMapOvr>
  <p:transition spd="slow" advTm="0">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A47D22-9896-4CDC-AC41-67924EE0DE7C}" type="datetimeFigureOut">
              <a:rPr lang="zh-CN" altLang="en-US" smtClean="0"/>
              <a:pPr/>
              <a:t>2018-4-17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44B3FB-6FDD-43B6-ACB1-4F3BF8EFAC8C}" type="slidenum">
              <a:rPr lang="zh-CN" altLang="en-US" smtClean="0"/>
              <a:pPr/>
              <a:t>‹#›</a:t>
            </a:fld>
            <a:endParaRPr lang="zh-CN" altLang="en-US"/>
          </a:p>
        </p:txBody>
      </p:sp>
    </p:spTree>
  </p:cSld>
  <p:clrMapOvr>
    <a:masterClrMapping/>
  </p:clrMapOvr>
  <p:transition spd="slow" advTm="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47D22-9896-4CDC-AC41-67924EE0DE7C}" type="datetimeFigureOut">
              <a:rPr lang="zh-CN" altLang="en-US" smtClean="0"/>
              <a:pPr/>
              <a:t>2018-4-17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4B3FB-6FDD-43B6-ACB1-4F3BF8EFAC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C:\Users\Administrator\Desktop\未标题-8.jpg未标题-8"/>
          <p:cNvPicPr>
            <a:picLocks noChangeAspect="1"/>
          </p:cNvPicPr>
          <p:nvPr/>
        </p:nvPicPr>
        <p:blipFill>
          <a:blip r:embed="rId3" cstate="print"/>
          <a:srcRect/>
          <a:stretch>
            <a:fillRect/>
          </a:stretch>
        </p:blipFill>
        <p:spPr>
          <a:xfrm flipH="1">
            <a:off x="635" y="0"/>
            <a:ext cx="12190730" cy="6858000"/>
          </a:xfrm>
          <a:prstGeom prst="rect">
            <a:avLst/>
          </a:prstGeom>
        </p:spPr>
      </p:pic>
      <p:sp>
        <p:nvSpPr>
          <p:cNvPr id="7" name="矩形 6"/>
          <p:cNvSpPr/>
          <p:nvPr/>
        </p:nvSpPr>
        <p:spPr>
          <a:xfrm>
            <a:off x="4064001" y="1504564"/>
            <a:ext cx="8128000" cy="3994815"/>
          </a:xfrm>
          <a:prstGeom prst="rect">
            <a:avLst/>
          </a:prstGeom>
          <a:solidFill>
            <a:srgbClr val="317A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77822" y="2428326"/>
            <a:ext cx="7576458" cy="521970"/>
          </a:xfrm>
          <a:prstGeom prst="rect">
            <a:avLst/>
          </a:prstGeom>
          <a:noFill/>
        </p:spPr>
        <p:txBody>
          <a:bodyPr wrap="square" rtlCol="0">
            <a:spAutoFit/>
            <a:scene3d>
              <a:camera prst="orthographicFront"/>
              <a:lightRig rig="threePt" dir="t"/>
            </a:scene3d>
          </a:bodyPr>
          <a:lstStyle/>
          <a:p>
            <a:r>
              <a:rPr lang="zh-CN" altLang="en-US" sz="2800" b="1" dirty="0" smtClean="0">
                <a:ln/>
                <a:solidFill>
                  <a:schemeClr val="tx1"/>
                </a:solidFill>
                <a:effectLst>
                  <a:outerShdw blurRad="38100" dist="19050" dir="2700000" algn="tl" rotWithShape="0">
                    <a:schemeClr val="dk1">
                      <a:alpha val="40000"/>
                    </a:schemeClr>
                  </a:outerShdw>
                </a:effectLst>
              </a:rPr>
              <a:t>滨州学院招聘会</a:t>
            </a:r>
          </a:p>
        </p:txBody>
      </p:sp>
      <p:sp>
        <p:nvSpPr>
          <p:cNvPr id="10" name="文本框 9"/>
          <p:cNvSpPr txBox="1"/>
          <p:nvPr/>
        </p:nvSpPr>
        <p:spPr>
          <a:xfrm>
            <a:off x="4064107" y="3529277"/>
            <a:ext cx="4807858" cy="460375"/>
          </a:xfrm>
          <a:prstGeom prst="rect">
            <a:avLst/>
          </a:prstGeom>
          <a:noFill/>
        </p:spPr>
        <p:txBody>
          <a:bodyPr wrap="square" rtlCol="0">
            <a:spAutoFit/>
          </a:bodyPr>
          <a:lstStyle/>
          <a:p>
            <a:pPr algn="ctr"/>
            <a:r>
              <a:rPr lang="en-US" altLang="zh-CN" sz="2400" dirty="0">
                <a:ln/>
                <a:solidFill>
                  <a:schemeClr val="tx1"/>
                </a:solidFill>
                <a:effectLst>
                  <a:outerShdw blurRad="38100" dist="19050" dir="2700000" algn="tl" rotWithShape="0">
                    <a:schemeClr val="dk1">
                      <a:alpha val="40000"/>
                    </a:schemeClr>
                  </a:outerShdw>
                </a:effectLst>
              </a:rPr>
              <a:t>上海亚美利加实业有限公司</a:t>
            </a:r>
          </a:p>
        </p:txBody>
      </p:sp>
      <p:sp>
        <p:nvSpPr>
          <p:cNvPr id="11" name="文本框 10"/>
          <p:cNvSpPr txBox="1"/>
          <p:nvPr/>
        </p:nvSpPr>
        <p:spPr>
          <a:xfrm>
            <a:off x="4577822" y="4065601"/>
            <a:ext cx="4807858" cy="460375"/>
          </a:xfrm>
          <a:prstGeom prst="rect">
            <a:avLst/>
          </a:prstGeom>
          <a:noFill/>
        </p:spPr>
        <p:txBody>
          <a:bodyPr wrap="square" rtlCol="0">
            <a:spAutoFit/>
            <a:scene3d>
              <a:camera prst="orthographicFront"/>
              <a:lightRig rig="threePt" dir="t"/>
            </a:scene3d>
          </a:bodyPr>
          <a:lstStyle/>
          <a:p>
            <a:r>
              <a:rPr lang="en-US" altLang="zh-CN" sz="2400" dirty="0">
                <a:ln/>
                <a:solidFill>
                  <a:schemeClr val="tx1"/>
                </a:solidFill>
                <a:effectLst>
                  <a:outerShdw blurRad="38100" dist="19050" dir="2700000" algn="tl" rotWithShape="0">
                    <a:schemeClr val="dk1">
                      <a:alpha val="40000"/>
                    </a:schemeClr>
                  </a:outerShdw>
                </a:effectLst>
              </a:rPr>
              <a:t>2018</a:t>
            </a:r>
            <a:r>
              <a:rPr lang="zh-CN" altLang="en-US" sz="2400" dirty="0">
                <a:ln/>
                <a:solidFill>
                  <a:schemeClr val="tx1"/>
                </a:solidFill>
                <a:effectLst>
                  <a:outerShdw blurRad="38100" dist="19050" dir="2700000" algn="tl" rotWithShape="0">
                    <a:schemeClr val="dk1">
                      <a:alpha val="40000"/>
                    </a:schemeClr>
                  </a:outerShdw>
                </a:effectLst>
              </a:rPr>
              <a:t>年</a:t>
            </a:r>
            <a:r>
              <a:rPr lang="en-US" altLang="zh-CN" sz="2400" dirty="0">
                <a:ln/>
                <a:solidFill>
                  <a:schemeClr val="tx1"/>
                </a:solidFill>
                <a:effectLst>
                  <a:outerShdw blurRad="38100" dist="19050" dir="2700000" algn="tl" rotWithShape="0">
                    <a:schemeClr val="dk1">
                      <a:alpha val="40000"/>
                    </a:schemeClr>
                  </a:outerShdw>
                </a:effectLst>
              </a:rPr>
              <a:t>4</a:t>
            </a:r>
            <a:r>
              <a:rPr lang="zh-CN" altLang="en-US" sz="2400" dirty="0">
                <a:ln/>
                <a:solidFill>
                  <a:schemeClr val="tx1"/>
                </a:solidFill>
                <a:effectLst>
                  <a:outerShdw blurRad="38100" dist="19050" dir="2700000" algn="tl" rotWithShape="0">
                    <a:schemeClr val="dk1">
                      <a:alpha val="40000"/>
                    </a:schemeClr>
                  </a:outerShdw>
                </a:effectLst>
              </a:rPr>
              <a:t>月</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192F58"/>
            </a:gs>
          </a:gsLst>
          <a:lin ang="4800000" scaled="0"/>
        </a:gradFill>
        <a:effectLst/>
      </p:bgPr>
    </p:bg>
    <p:spTree>
      <p:nvGrpSpPr>
        <p:cNvPr id="1" name=""/>
        <p:cNvGrpSpPr/>
        <p:nvPr/>
      </p:nvGrpSpPr>
      <p:grpSpPr>
        <a:xfrm>
          <a:off x="0" y="0"/>
          <a:ext cx="0" cy="0"/>
          <a:chOff x="0" y="0"/>
          <a:chExt cx="0" cy="0"/>
        </a:xfrm>
      </p:grpSpPr>
      <p:pic>
        <p:nvPicPr>
          <p:cNvPr id="2" name="图片 1" descr="C:\Users\Administrator\Desktop\未标题-3.jpg未标题-3"/>
          <p:cNvPicPr>
            <a:picLocks noChangeAspect="1"/>
          </p:cNvPicPr>
          <p:nvPr/>
        </p:nvPicPr>
        <p:blipFill>
          <a:blip r:embed="rId3" cstate="print"/>
          <a:srcRect/>
          <a:stretch>
            <a:fillRect/>
          </a:stretch>
        </p:blipFill>
        <p:spPr>
          <a:xfrm>
            <a:off x="635" y="0"/>
            <a:ext cx="12190730" cy="6858000"/>
          </a:xfrm>
          <a:prstGeom prst="rect">
            <a:avLst/>
          </a:prstGeom>
        </p:spPr>
      </p:pic>
      <p:sp>
        <p:nvSpPr>
          <p:cNvPr id="3" name="矩形 2"/>
          <p:cNvSpPr/>
          <p:nvPr/>
        </p:nvSpPr>
        <p:spPr>
          <a:xfrm>
            <a:off x="0" y="-3599"/>
            <a:ext cx="12192000" cy="6865199"/>
          </a:xfrm>
          <a:prstGeom prst="rect">
            <a:avLst/>
          </a:prstGeom>
          <a:solidFill>
            <a:srgbClr val="317A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942509" y="2998507"/>
            <a:ext cx="6150964" cy="1014730"/>
          </a:xfrm>
          <a:prstGeom prst="rect">
            <a:avLst/>
          </a:prstGeom>
          <a:noFill/>
        </p:spPr>
        <p:txBody>
          <a:bodyPr wrap="square" rtlCol="0">
            <a:spAutoFit/>
          </a:bodyPr>
          <a:lstStyle/>
          <a:p>
            <a:pPr algn="ctr"/>
            <a:r>
              <a:rPr lang="zh-CN" altLang="en-US" sz="6000" b="1" dirty="0">
                <a:solidFill>
                  <a:schemeClr val="bg1"/>
                </a:solidFill>
              </a:rPr>
              <a:t>谢谢</a:t>
            </a:r>
          </a:p>
        </p:txBody>
      </p:sp>
      <p:sp>
        <p:nvSpPr>
          <p:cNvPr id="11" name="文本框 10"/>
          <p:cNvSpPr txBox="1"/>
          <p:nvPr/>
        </p:nvSpPr>
        <p:spPr>
          <a:xfrm>
            <a:off x="3051094" y="3875116"/>
            <a:ext cx="6150964" cy="400110"/>
          </a:xfrm>
          <a:prstGeom prst="rect">
            <a:avLst/>
          </a:prstGeom>
          <a:noFill/>
        </p:spPr>
        <p:txBody>
          <a:bodyPr wrap="square" rtlCol="0">
            <a:spAutoFit/>
          </a:bodyPr>
          <a:lstStyle/>
          <a:p>
            <a:pPr algn="ctr"/>
            <a:r>
              <a:rPr lang="en-US" altLang="zh-CN" sz="2000" dirty="0" smtClean="0">
                <a:solidFill>
                  <a:schemeClr val="bg1"/>
                </a:solidFill>
              </a:rPr>
              <a:t>THANK YOU FOR YOUR WATCHING</a:t>
            </a:r>
            <a:endParaRPr lang="zh-CN" altLang="en-US" sz="2000" dirty="0">
              <a:solidFill>
                <a:schemeClr val="bg1"/>
              </a:solidFill>
            </a:endParaRPr>
          </a:p>
        </p:txBody>
      </p:sp>
      <p:sp>
        <p:nvSpPr>
          <p:cNvPr id="8" name="文本框 7"/>
          <p:cNvSpPr txBox="1"/>
          <p:nvPr/>
        </p:nvSpPr>
        <p:spPr>
          <a:xfrm>
            <a:off x="3718576" y="4678017"/>
            <a:ext cx="4807858" cy="830997"/>
          </a:xfrm>
          <a:prstGeom prst="rect">
            <a:avLst/>
          </a:prstGeom>
          <a:noFill/>
        </p:spPr>
        <p:txBody>
          <a:bodyPr wrap="square" rtlCol="0">
            <a:spAutoFit/>
          </a:bodyPr>
          <a:lstStyle/>
          <a:p>
            <a:pPr algn="ctr"/>
            <a:r>
              <a:rPr lang="zh-CN" altLang="en-US" sz="2400" dirty="0" smtClean="0">
                <a:solidFill>
                  <a:schemeClr val="bg1"/>
                </a:solidFill>
              </a:rPr>
              <a:t>有意向学生请联系：</a:t>
            </a:r>
            <a:r>
              <a:rPr lang="en-US" altLang="zh-CN" sz="2400" dirty="0" smtClean="0">
                <a:solidFill>
                  <a:schemeClr val="bg1"/>
                </a:solidFill>
              </a:rPr>
              <a:t>13305430629  </a:t>
            </a:r>
            <a:r>
              <a:rPr lang="zh-CN" altLang="en-US" sz="2400" dirty="0" smtClean="0">
                <a:solidFill>
                  <a:schemeClr val="bg1"/>
                </a:solidFill>
              </a:rPr>
              <a:t>王瑞信经理</a:t>
            </a:r>
            <a:endParaRPr lang="zh-CN" altLang="en-US" sz="2400" dirty="0">
              <a:solidFill>
                <a:schemeClr val="bg1"/>
              </a:solidFill>
            </a:endParaRPr>
          </a:p>
        </p:txBody>
      </p:sp>
      <p:sp>
        <p:nvSpPr>
          <p:cNvPr id="10" name="文本框 9"/>
          <p:cNvSpPr txBox="1"/>
          <p:nvPr/>
        </p:nvSpPr>
        <p:spPr>
          <a:xfrm>
            <a:off x="3692071" y="5932487"/>
            <a:ext cx="4807858" cy="460375"/>
          </a:xfrm>
          <a:prstGeom prst="rect">
            <a:avLst/>
          </a:prstGeom>
          <a:noFill/>
        </p:spPr>
        <p:txBody>
          <a:bodyPr wrap="square" rtlCol="0">
            <a:spAutoFit/>
          </a:bodyPr>
          <a:lstStyle/>
          <a:p>
            <a:pPr algn="ctr"/>
            <a:r>
              <a:rPr lang="en-US" altLang="zh-CN" sz="2400" dirty="0">
                <a:solidFill>
                  <a:schemeClr val="bg1"/>
                </a:solidFill>
              </a:rPr>
              <a:t>2018</a:t>
            </a:r>
            <a:r>
              <a:rPr lang="zh-CN" altLang="en-US" sz="2400" dirty="0">
                <a:solidFill>
                  <a:schemeClr val="bg1"/>
                </a:solidFill>
              </a:rPr>
              <a:t>年</a:t>
            </a:r>
            <a:r>
              <a:rPr lang="en-US" altLang="zh-CN" sz="2400" dirty="0">
                <a:solidFill>
                  <a:schemeClr val="bg1"/>
                </a:solidFill>
              </a:rPr>
              <a:t>04</a:t>
            </a:r>
            <a:r>
              <a:rPr lang="zh-CN" altLang="en-US" sz="2400" dirty="0">
                <a:solidFill>
                  <a:schemeClr val="bg1"/>
                </a:solidFill>
              </a:rPr>
              <a:t>月</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未标题-3.jpg未标题-3"/>
          <p:cNvPicPr>
            <a:picLocks noChangeAspect="1"/>
          </p:cNvPicPr>
          <p:nvPr/>
        </p:nvPicPr>
        <p:blipFill>
          <a:blip r:embed="rId3" cstate="print"/>
          <a:srcRect/>
          <a:stretch>
            <a:fillRect/>
          </a:stretch>
        </p:blipFill>
        <p:spPr>
          <a:xfrm>
            <a:off x="635" y="0"/>
            <a:ext cx="12190730" cy="6858000"/>
          </a:xfrm>
          <a:prstGeom prst="rect">
            <a:avLst/>
          </a:prstGeom>
        </p:spPr>
      </p:pic>
      <p:sp>
        <p:nvSpPr>
          <p:cNvPr id="5" name="矩形 4"/>
          <p:cNvSpPr/>
          <p:nvPr/>
        </p:nvSpPr>
        <p:spPr>
          <a:xfrm>
            <a:off x="0" y="3079102"/>
            <a:ext cx="10972800" cy="2761861"/>
          </a:xfrm>
          <a:prstGeom prst="rect">
            <a:avLst/>
          </a:prstGeom>
          <a:solidFill>
            <a:srgbClr val="317A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2718320" y="3341844"/>
            <a:ext cx="2786743" cy="646331"/>
          </a:xfrm>
          <a:prstGeom prst="rect">
            <a:avLst/>
          </a:prstGeom>
          <a:noFill/>
        </p:spPr>
        <p:txBody>
          <a:bodyPr wrap="square" rtlCol="0">
            <a:spAutoFit/>
          </a:bodyPr>
          <a:lstStyle/>
          <a:p>
            <a:pPr algn="ctr"/>
            <a:r>
              <a:rPr lang="zh-CN" altLang="en-US" sz="3600" dirty="0" smtClean="0">
                <a:solidFill>
                  <a:schemeClr val="bg1"/>
                </a:solidFill>
              </a:rPr>
              <a:t>目录</a:t>
            </a:r>
            <a:endParaRPr lang="zh-CN" altLang="en-US" sz="3600" dirty="0">
              <a:solidFill>
                <a:schemeClr val="bg1"/>
              </a:solidFill>
            </a:endParaRPr>
          </a:p>
        </p:txBody>
      </p:sp>
      <p:sp>
        <p:nvSpPr>
          <p:cNvPr id="24" name="文本框 23"/>
          <p:cNvSpPr txBox="1"/>
          <p:nvPr/>
        </p:nvSpPr>
        <p:spPr>
          <a:xfrm>
            <a:off x="4640426" y="3362366"/>
            <a:ext cx="2786743" cy="646331"/>
          </a:xfrm>
          <a:prstGeom prst="rect">
            <a:avLst/>
          </a:prstGeom>
          <a:noFill/>
        </p:spPr>
        <p:txBody>
          <a:bodyPr wrap="square" rtlCol="0">
            <a:spAutoFit/>
          </a:bodyPr>
          <a:lstStyle/>
          <a:p>
            <a:pPr algn="ctr"/>
            <a:r>
              <a:rPr lang="en-US" altLang="zh-CN" sz="3600" dirty="0" smtClean="0">
                <a:solidFill>
                  <a:schemeClr val="bg1"/>
                </a:solidFill>
              </a:rPr>
              <a:t>CONTENTS</a:t>
            </a:r>
            <a:endParaRPr lang="zh-CN" altLang="en-US" sz="3600" dirty="0">
              <a:solidFill>
                <a:schemeClr val="bg1"/>
              </a:solidFill>
            </a:endParaRPr>
          </a:p>
        </p:txBody>
      </p:sp>
      <p:sp>
        <p:nvSpPr>
          <p:cNvPr id="4" name="文本框 3"/>
          <p:cNvSpPr txBox="1"/>
          <p:nvPr/>
        </p:nvSpPr>
        <p:spPr>
          <a:xfrm>
            <a:off x="271626" y="4445319"/>
            <a:ext cx="1698171" cy="521970"/>
          </a:xfrm>
          <a:prstGeom prst="rect">
            <a:avLst/>
          </a:prstGeom>
          <a:noFill/>
        </p:spPr>
        <p:txBody>
          <a:bodyPr wrap="square" rtlCol="0">
            <a:spAutoFit/>
          </a:bodyPr>
          <a:lstStyle/>
          <a:p>
            <a:pPr algn="ctr"/>
            <a:r>
              <a:rPr lang="zh-CN" altLang="en-US" sz="2800" dirty="0">
                <a:solidFill>
                  <a:schemeClr val="bg1"/>
                </a:solidFill>
              </a:rPr>
              <a:t>企业介绍</a:t>
            </a:r>
          </a:p>
        </p:txBody>
      </p:sp>
      <p:sp>
        <p:nvSpPr>
          <p:cNvPr id="25" name="文本框 24"/>
          <p:cNvSpPr txBox="1"/>
          <p:nvPr/>
        </p:nvSpPr>
        <p:spPr>
          <a:xfrm>
            <a:off x="2456026" y="4445319"/>
            <a:ext cx="1698171" cy="521970"/>
          </a:xfrm>
          <a:prstGeom prst="rect">
            <a:avLst/>
          </a:prstGeom>
          <a:noFill/>
        </p:spPr>
        <p:txBody>
          <a:bodyPr wrap="square" rtlCol="0">
            <a:spAutoFit/>
          </a:bodyPr>
          <a:lstStyle/>
          <a:p>
            <a:pPr algn="ctr"/>
            <a:r>
              <a:rPr lang="zh-CN" altLang="en-US" sz="2800" dirty="0" smtClean="0">
                <a:solidFill>
                  <a:schemeClr val="bg1"/>
                </a:solidFill>
              </a:rPr>
              <a:t>业务渠道</a:t>
            </a:r>
            <a:endParaRPr lang="zh-CN" altLang="en-US" sz="2800" dirty="0">
              <a:solidFill>
                <a:schemeClr val="bg1"/>
              </a:solidFill>
            </a:endParaRPr>
          </a:p>
        </p:txBody>
      </p:sp>
      <p:sp>
        <p:nvSpPr>
          <p:cNvPr id="26" name="文本框 25"/>
          <p:cNvSpPr txBox="1"/>
          <p:nvPr/>
        </p:nvSpPr>
        <p:spPr>
          <a:xfrm>
            <a:off x="4640426" y="4445319"/>
            <a:ext cx="1698171" cy="521970"/>
          </a:xfrm>
          <a:prstGeom prst="rect">
            <a:avLst/>
          </a:prstGeom>
          <a:noFill/>
        </p:spPr>
        <p:txBody>
          <a:bodyPr wrap="square" rtlCol="0">
            <a:spAutoFit/>
          </a:bodyPr>
          <a:lstStyle/>
          <a:p>
            <a:pPr algn="ctr"/>
            <a:r>
              <a:rPr lang="zh-CN" altLang="en-US" sz="2800" dirty="0">
                <a:solidFill>
                  <a:schemeClr val="bg1"/>
                </a:solidFill>
              </a:rPr>
              <a:t>产品展示</a:t>
            </a:r>
          </a:p>
        </p:txBody>
      </p:sp>
      <p:sp>
        <p:nvSpPr>
          <p:cNvPr id="27" name="文本框 26"/>
          <p:cNvSpPr txBox="1"/>
          <p:nvPr/>
        </p:nvSpPr>
        <p:spPr>
          <a:xfrm>
            <a:off x="6824826" y="4445319"/>
            <a:ext cx="1698171" cy="523220"/>
          </a:xfrm>
          <a:prstGeom prst="rect">
            <a:avLst/>
          </a:prstGeom>
          <a:noFill/>
        </p:spPr>
        <p:txBody>
          <a:bodyPr wrap="square" rtlCol="0">
            <a:spAutoFit/>
          </a:bodyPr>
          <a:lstStyle/>
          <a:p>
            <a:pPr algn="ctr"/>
            <a:r>
              <a:rPr lang="zh-CN" altLang="en-US" sz="2800" dirty="0" smtClean="0">
                <a:solidFill>
                  <a:schemeClr val="bg1"/>
                </a:solidFill>
              </a:rPr>
              <a:t>员工福利</a:t>
            </a:r>
            <a:endParaRPr lang="zh-CN" altLang="en-US" sz="2800" dirty="0">
              <a:solidFill>
                <a:schemeClr val="bg1"/>
              </a:solidFill>
            </a:endParaRPr>
          </a:p>
        </p:txBody>
      </p:sp>
      <p:sp>
        <p:nvSpPr>
          <p:cNvPr id="28" name="文本框 27"/>
          <p:cNvSpPr txBox="1"/>
          <p:nvPr/>
        </p:nvSpPr>
        <p:spPr>
          <a:xfrm>
            <a:off x="9009225" y="4445319"/>
            <a:ext cx="1698171" cy="523220"/>
          </a:xfrm>
          <a:prstGeom prst="rect">
            <a:avLst/>
          </a:prstGeom>
          <a:noFill/>
        </p:spPr>
        <p:txBody>
          <a:bodyPr wrap="square" rtlCol="0">
            <a:spAutoFit/>
          </a:bodyPr>
          <a:lstStyle/>
          <a:p>
            <a:pPr algn="ctr"/>
            <a:r>
              <a:rPr lang="zh-CN" altLang="en-US" sz="2800" dirty="0" smtClean="0">
                <a:solidFill>
                  <a:schemeClr val="bg1"/>
                </a:solidFill>
              </a:rPr>
              <a:t>招聘岗位</a:t>
            </a:r>
            <a:endParaRPr lang="zh-CN" altLang="en-US" sz="2800" dirty="0">
              <a:solidFill>
                <a:schemeClr val="bg1"/>
              </a:solidFill>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a:xfrm>
            <a:off x="6520626" y="99825"/>
            <a:ext cx="3135086" cy="480131"/>
          </a:xfrm>
        </p:spPr>
        <p:txBody>
          <a:bodyPr/>
          <a:lstStyle/>
          <a:p>
            <a:r>
              <a:rPr lang="zh-CN" altLang="en-US" dirty="0" smtClean="0">
                <a:solidFill>
                  <a:srgbClr val="317ABD"/>
                </a:solidFill>
              </a:rPr>
              <a:t>公司简介</a:t>
            </a:r>
          </a:p>
        </p:txBody>
      </p:sp>
      <p:sp>
        <p:nvSpPr>
          <p:cNvPr id="6" name="文本框 5"/>
          <p:cNvSpPr txBox="1"/>
          <p:nvPr/>
        </p:nvSpPr>
        <p:spPr>
          <a:xfrm>
            <a:off x="250825" y="745490"/>
            <a:ext cx="11689715" cy="5631180"/>
          </a:xfrm>
          <a:prstGeom prst="rect">
            <a:avLst/>
          </a:prstGeom>
          <a:noFill/>
        </p:spPr>
        <p:txBody>
          <a:bodyPr wrap="square" rtlCol="0">
            <a:spAutoFit/>
          </a:bodyPr>
          <a:lstStyle/>
          <a:p>
            <a:pPr>
              <a:lnSpc>
                <a:spcPct val="150000"/>
              </a:lnSpc>
            </a:pPr>
            <a:endParaRPr lang="en-US" altLang="zh-CN" sz="1000" dirty="0" smtClean="0">
              <a:cs typeface="+mn-ea"/>
              <a:sym typeface="+mn-lt"/>
            </a:endParaRPr>
          </a:p>
          <a:p>
            <a:pPr>
              <a:lnSpc>
                <a:spcPct val="150000"/>
              </a:lnSpc>
            </a:pPr>
            <a:r>
              <a:rPr lang="zh-CN" altLang="en-US" sz="1000" dirty="0" smtClean="0">
                <a:cs typeface="+mn-ea"/>
                <a:sym typeface="+mn-lt"/>
              </a:rPr>
              <a:t>                                                                                                                  </a:t>
            </a:r>
            <a:r>
              <a:rPr lang="zh-CN" altLang="en-US" sz="2000" dirty="0" smtClean="0">
                <a:cs typeface="+mn-ea"/>
                <a:sym typeface="+mn-lt"/>
              </a:rPr>
              <a:t> 上海亚美利加实业有限公司</a:t>
            </a:r>
          </a:p>
          <a:p>
            <a:pPr>
              <a:lnSpc>
                <a:spcPct val="150000"/>
              </a:lnSpc>
            </a:pPr>
            <a:r>
              <a:rPr lang="en-US" altLang="zh-CN" sz="1000" dirty="0" smtClean="0">
                <a:cs typeface="+mn-ea"/>
                <a:sym typeface="+mn-lt"/>
              </a:rPr>
              <a:t>Shanghai Amilire Industry Co,Ltd.. registered capital of 10 million, operating headquarter located in Shanghai. Since 2007 we began to focus homes furnishing building materials and residential decoration industry. Over 10 years operation, we have accumulated profound knowledge and rich experience, we know what the consumer want? What they need? We are familiar with the chain of interests in manufacturing, agency, distribution, stores and users. Based on the accurate judgment to the consumer demand ,the imported products of AMILIRE are highly competitive in the market. We provide completed and all series of imported products for residential decoration and decoration enterprises, involving all the core concerns of public decoration. We end up with a matrix structure imported packaged product system(horizontally product category, vertically branded and products). We are defined as “Homes &amp; Living system” .</a:t>
            </a:r>
          </a:p>
          <a:p>
            <a:pPr>
              <a:lnSpc>
                <a:spcPct val="150000"/>
              </a:lnSpc>
            </a:pPr>
            <a:r>
              <a:rPr lang="en-US" altLang="zh-CN" sz="1000" dirty="0" smtClean="0">
                <a:cs typeface="+mn-ea"/>
                <a:sym typeface="+mn-lt"/>
              </a:rPr>
              <a:t>上海亚美利加实业有限公司注册资本1000万，运营总部位于上海，2007年开始我们就专注家居建材及住宅装饰行业，10年运营，为我们积累了深刻的认识和丰富的经验，我们知道消费在想什么？需要什么？我们熟悉制造、代理、分销、门店和用户的利益链。基于对消费者需求的准确判断，使亚美利加原装进口产品极具市场竞争力。我们为住宅装修和装饰企业提供完整全品类的进口产品，涉及大众装修所关注的所有核心。我们最终提供的是一条矩阵式进口整装产品系统（横向为品类，纵向为品牌和产品）。我们定义为“Homes &amp; Living System”。</a:t>
            </a:r>
          </a:p>
          <a:p>
            <a:pPr>
              <a:lnSpc>
                <a:spcPct val="150000"/>
              </a:lnSpc>
            </a:pPr>
            <a:endParaRPr lang="en-US" altLang="zh-CN" sz="1000" dirty="0" smtClean="0">
              <a:cs typeface="+mn-ea"/>
              <a:sym typeface="+mn-lt"/>
            </a:endParaRPr>
          </a:p>
          <a:p>
            <a:pPr>
              <a:lnSpc>
                <a:spcPct val="150000"/>
              </a:lnSpc>
            </a:pPr>
            <a:endParaRPr lang="en-US" altLang="zh-CN" sz="1000" dirty="0" smtClean="0">
              <a:cs typeface="+mn-ea"/>
              <a:sym typeface="+mn-lt"/>
            </a:endParaRPr>
          </a:p>
          <a:p>
            <a:pPr>
              <a:lnSpc>
                <a:spcPct val="150000"/>
              </a:lnSpc>
            </a:pPr>
            <a:r>
              <a:rPr lang="en-US" altLang="zh-CN" sz="1000" dirty="0" smtClean="0">
                <a:cs typeface="+mn-ea"/>
                <a:sym typeface="+mn-lt"/>
              </a:rPr>
              <a:t>AMILIRE, all categories , fully brands ,selective price ,original import</a:t>
            </a:r>
          </a:p>
          <a:p>
            <a:pPr>
              <a:lnSpc>
                <a:spcPct val="150000"/>
              </a:lnSpc>
            </a:pPr>
            <a:r>
              <a:rPr lang="en-US" altLang="zh-CN" sz="1000" dirty="0" smtClean="0">
                <a:cs typeface="+mn-ea"/>
                <a:sym typeface="+mn-lt"/>
              </a:rPr>
              <a:t>We own worldwide supply chain cooperation resource. Through establishing overseas country of origin office and domestic joint ventures in China, we build a complete “Homes &amp; Living system”. Each category with four characteristics of all categories , fully brands ,selective price ,original import. Flooring as an example: Germany KRONO, Switzerland CAROLIM, Japan WOODEREC, Austria ADMONTER. Prices range from imported hot sale to solid wood luxury goods.</a:t>
            </a:r>
          </a:p>
          <a:p>
            <a:pPr>
              <a:lnSpc>
                <a:spcPct val="150000"/>
              </a:lnSpc>
            </a:pPr>
            <a:r>
              <a:rPr lang="en-US" altLang="zh-CN" sz="1000" dirty="0" smtClean="0">
                <a:cs typeface="+mn-ea"/>
                <a:sym typeface="+mn-lt"/>
              </a:rPr>
              <a:t>AMILIER 亚美利加 丨产品多、品牌全、价格广、原装进口</a:t>
            </a:r>
          </a:p>
          <a:p>
            <a:pPr>
              <a:lnSpc>
                <a:spcPct val="150000"/>
              </a:lnSpc>
            </a:pPr>
            <a:r>
              <a:rPr lang="en-US" altLang="zh-CN" sz="1000" dirty="0" smtClean="0">
                <a:cs typeface="+mn-ea"/>
                <a:sym typeface="+mn-lt"/>
              </a:rPr>
              <a:t>我们拥有世界范围的供应链合作资源。通过设立境外原产地国事务所和境内中国区合资公司，我们打造完整的 “HomesS &amp; LIVING SYSTEM”。每一类产品都具有：SKU多、BRAND全、PRICE广、原装进口四大特点。地板为例：德国Krono 丨德国Egger丨德国Ter hurne丨日本Woodtec丨波兰Artisan丨A-elephant等品牌，300多款SKU，价格从进口平价爆款到实木奢侈品都涵盖。</a:t>
            </a:r>
          </a:p>
          <a:p>
            <a:pPr>
              <a:lnSpc>
                <a:spcPct val="150000"/>
              </a:lnSpc>
            </a:pPr>
            <a:endParaRPr lang="en-US" altLang="zh-CN" sz="1000" dirty="0" smtClean="0">
              <a:cs typeface="+mn-ea"/>
              <a:sym typeface="+mn-lt"/>
            </a:endParaRPr>
          </a:p>
          <a:p>
            <a:pPr>
              <a:lnSpc>
                <a:spcPct val="150000"/>
              </a:lnSpc>
            </a:pPr>
            <a:endParaRPr lang="en-US" altLang="zh-CN" sz="1000" dirty="0" smtClean="0">
              <a:cs typeface="+mn-ea"/>
              <a:sym typeface="+mn-lt"/>
            </a:endParaRPr>
          </a:p>
          <a:p>
            <a:pPr>
              <a:lnSpc>
                <a:spcPct val="150000"/>
              </a:lnSpc>
            </a:pPr>
            <a:endParaRPr lang="en-US" altLang="zh-CN" sz="1000" dirty="0" smtClean="0">
              <a:cs typeface="+mn-ea"/>
              <a:sym typeface="+mn-lt"/>
            </a:endParaRPr>
          </a:p>
        </p:txBody>
      </p:sp>
      <p:sp>
        <p:nvSpPr>
          <p:cNvPr id="2" name="矩形 1"/>
          <p:cNvSpPr/>
          <p:nvPr/>
        </p:nvSpPr>
        <p:spPr>
          <a:xfrm>
            <a:off x="3018155" y="9954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n/>
                <a:solidFill>
                  <a:schemeClr val="tx1"/>
                </a:solidFill>
                <a:effectLst>
                  <a:outerShdw blurRad="38100" dist="19050" dir="2700000" algn="tl" rotWithShape="0">
                    <a:schemeClr val="dk1">
                      <a:alpha val="40000"/>
                    </a:schemeClr>
                  </a:outerShdw>
                </a:effectLst>
              </a:rPr>
              <a:t>企业简介</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solidFill>
                  <a:srgbClr val="317ABD"/>
                </a:solidFill>
              </a:rPr>
              <a:t>公司业务渠道</a:t>
            </a:r>
          </a:p>
        </p:txBody>
      </p:sp>
      <p:sp>
        <p:nvSpPr>
          <p:cNvPr id="13" name="椭圆 12"/>
          <p:cNvSpPr/>
          <p:nvPr/>
        </p:nvSpPr>
        <p:spPr>
          <a:xfrm>
            <a:off x="388492" y="3172691"/>
            <a:ext cx="748146" cy="748146"/>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800" dirty="0" smtClean="0">
              <a:cs typeface="+mn-ea"/>
              <a:sym typeface="+mn-lt"/>
            </a:endParaRPr>
          </a:p>
        </p:txBody>
      </p:sp>
      <p:sp>
        <p:nvSpPr>
          <p:cNvPr id="14" name="椭圆 13"/>
          <p:cNvSpPr/>
          <p:nvPr/>
        </p:nvSpPr>
        <p:spPr>
          <a:xfrm>
            <a:off x="10884302" y="3172691"/>
            <a:ext cx="748146" cy="748146"/>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800" dirty="0" smtClean="0">
              <a:cs typeface="+mn-ea"/>
              <a:sym typeface="+mn-lt"/>
            </a:endParaRPr>
          </a:p>
        </p:txBody>
      </p:sp>
      <p:sp>
        <p:nvSpPr>
          <p:cNvPr id="15" name="椭圆 14"/>
          <p:cNvSpPr/>
          <p:nvPr/>
        </p:nvSpPr>
        <p:spPr>
          <a:xfrm flipV="1">
            <a:off x="2334795"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sp>
        <p:nvSpPr>
          <p:cNvPr id="16" name="椭圆 15"/>
          <p:cNvSpPr/>
          <p:nvPr/>
        </p:nvSpPr>
        <p:spPr>
          <a:xfrm flipV="1">
            <a:off x="3754626"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sp>
        <p:nvSpPr>
          <p:cNvPr id="17" name="椭圆 16"/>
          <p:cNvSpPr/>
          <p:nvPr/>
        </p:nvSpPr>
        <p:spPr>
          <a:xfrm flipV="1">
            <a:off x="5174457"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sp>
        <p:nvSpPr>
          <p:cNvPr id="18" name="椭圆 17"/>
          <p:cNvSpPr/>
          <p:nvPr/>
        </p:nvSpPr>
        <p:spPr>
          <a:xfrm flipV="1">
            <a:off x="6594288"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cxnSp>
        <p:nvCxnSpPr>
          <p:cNvPr id="19" name="直接连接符 18"/>
          <p:cNvCxnSpPr>
            <a:stCxn id="13" idx="6"/>
            <a:endCxn id="15" idx="2"/>
          </p:cNvCxnSpPr>
          <p:nvPr/>
        </p:nvCxnSpPr>
        <p:spPr>
          <a:xfrm>
            <a:off x="1136638" y="3546764"/>
            <a:ext cx="11981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5" idx="6"/>
            <a:endCxn id="16" idx="2"/>
          </p:cNvCxnSpPr>
          <p:nvPr/>
        </p:nvCxnSpPr>
        <p:spPr>
          <a:xfrm>
            <a:off x="2556469" y="3546764"/>
            <a:ext cx="11981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6" idx="6"/>
            <a:endCxn id="17" idx="2"/>
          </p:cNvCxnSpPr>
          <p:nvPr/>
        </p:nvCxnSpPr>
        <p:spPr>
          <a:xfrm>
            <a:off x="3976300" y="3546764"/>
            <a:ext cx="11981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7" idx="6"/>
            <a:endCxn id="18" idx="2"/>
          </p:cNvCxnSpPr>
          <p:nvPr/>
        </p:nvCxnSpPr>
        <p:spPr>
          <a:xfrm>
            <a:off x="5396131" y="3546764"/>
            <a:ext cx="11981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5" idx="6"/>
            <a:endCxn id="14" idx="2"/>
          </p:cNvCxnSpPr>
          <p:nvPr/>
        </p:nvCxnSpPr>
        <p:spPr>
          <a:xfrm>
            <a:off x="9651260" y="3546764"/>
            <a:ext cx="1233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424591" y="3782290"/>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462469" y="4050522"/>
            <a:ext cx="2412048" cy="437515"/>
          </a:xfrm>
          <a:prstGeom prst="rect">
            <a:avLst/>
          </a:prstGeom>
          <a:noFill/>
        </p:spPr>
        <p:txBody>
          <a:bodyPr wrap="square" rtlCol="0">
            <a:spAutoFit/>
          </a:bodyPr>
          <a:lstStyle/>
          <a:p>
            <a:pPr>
              <a:lnSpc>
                <a:spcPct val="125000"/>
              </a:lnSpc>
            </a:pPr>
            <a:r>
              <a:rPr lang="en-US" altLang="zh-CN" dirty="0">
                <a:cs typeface="+mn-ea"/>
                <a:sym typeface="+mn-lt"/>
              </a:rPr>
              <a:t>b</a:t>
            </a:r>
            <a:r>
              <a:rPr lang="zh-CN" altLang="en-US" dirty="0">
                <a:cs typeface="+mn-ea"/>
                <a:sym typeface="+mn-lt"/>
              </a:rPr>
              <a:t>端装企供货</a:t>
            </a:r>
          </a:p>
        </p:txBody>
      </p:sp>
      <p:cxnSp>
        <p:nvCxnSpPr>
          <p:cNvPr id="26" name="直接连接符 25"/>
          <p:cNvCxnSpPr/>
          <p:nvPr/>
        </p:nvCxnSpPr>
        <p:spPr>
          <a:xfrm>
            <a:off x="5277073" y="3782290"/>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14951" y="4050522"/>
            <a:ext cx="2412048" cy="437515"/>
          </a:xfrm>
          <a:prstGeom prst="rect">
            <a:avLst/>
          </a:prstGeom>
          <a:noFill/>
        </p:spPr>
        <p:txBody>
          <a:bodyPr wrap="square" rtlCol="0">
            <a:spAutoFit/>
          </a:bodyPr>
          <a:lstStyle/>
          <a:p>
            <a:pPr>
              <a:lnSpc>
                <a:spcPct val="125000"/>
              </a:lnSpc>
            </a:pPr>
            <a:r>
              <a:rPr lang="en-US" altLang="zh-CN" dirty="0">
                <a:cs typeface="+mn-ea"/>
                <a:sym typeface="+mn-lt"/>
              </a:rPr>
              <a:t>c</a:t>
            </a:r>
            <a:r>
              <a:rPr lang="zh-CN" altLang="en-US" dirty="0">
                <a:cs typeface="+mn-ea"/>
                <a:sym typeface="+mn-lt"/>
              </a:rPr>
              <a:t>端业主零售</a:t>
            </a:r>
          </a:p>
        </p:txBody>
      </p:sp>
      <p:cxnSp>
        <p:nvCxnSpPr>
          <p:cNvPr id="28" name="直接连接符 27"/>
          <p:cNvCxnSpPr/>
          <p:nvPr/>
        </p:nvCxnSpPr>
        <p:spPr>
          <a:xfrm>
            <a:off x="3851347" y="1803109"/>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420238" y="1803109"/>
            <a:ext cx="2412048" cy="437515"/>
          </a:xfrm>
          <a:prstGeom prst="rect">
            <a:avLst/>
          </a:prstGeom>
          <a:noFill/>
        </p:spPr>
        <p:txBody>
          <a:bodyPr wrap="square" rtlCol="0">
            <a:spAutoFit/>
          </a:bodyPr>
          <a:lstStyle/>
          <a:p>
            <a:pPr algn="r">
              <a:lnSpc>
                <a:spcPct val="125000"/>
              </a:lnSpc>
            </a:pPr>
            <a:r>
              <a:rPr lang="zh-CN" altLang="en-US" dirty="0">
                <a:cs typeface="+mn-ea"/>
                <a:sym typeface="+mn-lt"/>
              </a:rPr>
              <a:t>开发商精装房</a:t>
            </a:r>
          </a:p>
        </p:txBody>
      </p:sp>
      <p:cxnSp>
        <p:nvCxnSpPr>
          <p:cNvPr id="30" name="直接连接符 29"/>
          <p:cNvCxnSpPr/>
          <p:nvPr/>
        </p:nvCxnSpPr>
        <p:spPr>
          <a:xfrm>
            <a:off x="6697757" y="1803109"/>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266648" y="1803109"/>
            <a:ext cx="2412048" cy="437515"/>
          </a:xfrm>
          <a:prstGeom prst="rect">
            <a:avLst/>
          </a:prstGeom>
          <a:noFill/>
        </p:spPr>
        <p:txBody>
          <a:bodyPr wrap="square" rtlCol="0">
            <a:spAutoFit/>
          </a:bodyPr>
          <a:lstStyle/>
          <a:p>
            <a:pPr algn="r">
              <a:lnSpc>
                <a:spcPct val="125000"/>
              </a:lnSpc>
            </a:pPr>
            <a:r>
              <a:rPr lang="zh-CN" altLang="en-US" dirty="0">
                <a:cs typeface="+mn-ea"/>
                <a:sym typeface="+mn-lt"/>
              </a:rPr>
              <a:t>星级酒店</a:t>
            </a:r>
          </a:p>
        </p:txBody>
      </p:sp>
      <p:sp>
        <p:nvSpPr>
          <p:cNvPr id="34" name="椭圆 33"/>
          <p:cNvSpPr/>
          <p:nvPr/>
        </p:nvSpPr>
        <p:spPr>
          <a:xfrm flipV="1">
            <a:off x="8009755"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sp>
        <p:nvSpPr>
          <p:cNvPr id="35" name="椭圆 34"/>
          <p:cNvSpPr/>
          <p:nvPr/>
        </p:nvSpPr>
        <p:spPr>
          <a:xfrm flipV="1">
            <a:off x="9429586" y="3435927"/>
            <a:ext cx="221674" cy="221674"/>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dirty="0" smtClean="0">
              <a:cs typeface="+mn-ea"/>
              <a:sym typeface="+mn-lt"/>
            </a:endParaRPr>
          </a:p>
        </p:txBody>
      </p:sp>
      <p:cxnSp>
        <p:nvCxnSpPr>
          <p:cNvPr id="36" name="直接连接符 35"/>
          <p:cNvCxnSpPr>
            <a:stCxn id="18" idx="6"/>
            <a:endCxn id="34" idx="2"/>
          </p:cNvCxnSpPr>
          <p:nvPr/>
        </p:nvCxnSpPr>
        <p:spPr>
          <a:xfrm>
            <a:off x="6815962" y="3546764"/>
            <a:ext cx="11937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4" idx="6"/>
            <a:endCxn id="35" idx="2"/>
          </p:cNvCxnSpPr>
          <p:nvPr/>
        </p:nvCxnSpPr>
        <p:spPr>
          <a:xfrm>
            <a:off x="8231429" y="3546764"/>
            <a:ext cx="11981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112371" y="3782290"/>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150249" y="4050522"/>
            <a:ext cx="2412048" cy="437515"/>
          </a:xfrm>
          <a:prstGeom prst="rect">
            <a:avLst/>
          </a:prstGeom>
          <a:noFill/>
        </p:spPr>
        <p:txBody>
          <a:bodyPr wrap="square" rtlCol="0">
            <a:spAutoFit/>
          </a:bodyPr>
          <a:lstStyle/>
          <a:p>
            <a:pPr>
              <a:lnSpc>
                <a:spcPct val="125000"/>
              </a:lnSpc>
            </a:pPr>
            <a:r>
              <a:rPr lang="zh-CN" altLang="en-US" dirty="0">
                <a:cs typeface="+mn-ea"/>
                <a:sym typeface="+mn-lt"/>
              </a:rPr>
              <a:t>县市区招商加盟</a:t>
            </a:r>
          </a:p>
        </p:txBody>
      </p:sp>
      <p:cxnSp>
        <p:nvCxnSpPr>
          <p:cNvPr id="40" name="直接连接符 39"/>
          <p:cNvCxnSpPr/>
          <p:nvPr/>
        </p:nvCxnSpPr>
        <p:spPr>
          <a:xfrm>
            <a:off x="9533055" y="1803109"/>
            <a:ext cx="0" cy="13993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120996" y="1803109"/>
            <a:ext cx="2412048" cy="437515"/>
          </a:xfrm>
          <a:prstGeom prst="rect">
            <a:avLst/>
          </a:prstGeom>
          <a:noFill/>
        </p:spPr>
        <p:txBody>
          <a:bodyPr wrap="square" rtlCol="0">
            <a:spAutoFit/>
          </a:bodyPr>
          <a:lstStyle/>
          <a:p>
            <a:pPr algn="r">
              <a:lnSpc>
                <a:spcPct val="125000"/>
              </a:lnSpc>
            </a:pPr>
            <a:r>
              <a:rPr lang="zh-CN" altLang="en-US" dirty="0">
                <a:cs typeface="+mn-ea"/>
                <a:sym typeface="+mn-lt"/>
              </a:rPr>
              <a:t>高端别墅</a:t>
            </a:r>
          </a:p>
        </p:txBody>
      </p:sp>
      <p:sp>
        <p:nvSpPr>
          <p:cNvPr id="2" name="矩形 1"/>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3750"/>
                            </p:stCondLst>
                            <p:childTnLst>
                              <p:par>
                                <p:cTn id="39" presetID="22" presetClass="entr" presetSubtype="4"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par>
                          <p:cTn id="42" fill="hold">
                            <p:stCondLst>
                              <p:cond delay="4250"/>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par>
                          <p:cTn id="58" fill="hold">
                            <p:stCondLst>
                              <p:cond delay="650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725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775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8250"/>
                            </p:stCondLst>
                            <p:childTnLst>
                              <p:par>
                                <p:cTn id="71" presetID="22" presetClass="entr" presetSubtype="4"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par>
                          <p:cTn id="74" fill="hold">
                            <p:stCondLst>
                              <p:cond delay="8750"/>
                            </p:stCondLst>
                            <p:childTnLst>
                              <p:par>
                                <p:cTn id="75" presetID="10" presetClass="entr" presetSubtype="0" fill="hold" grpId="0" nodeType="afterEffect">
                                  <p:stCondLst>
                                    <p:cond delay="0"/>
                                  </p:stCondLst>
                                  <p:iterate type="lt">
                                    <p:tmPct val="10000"/>
                                  </p:iterate>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par>
                          <p:cTn id="78" fill="hold">
                            <p:stCondLst>
                              <p:cond delay="9399"/>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899"/>
                            </p:stCondLst>
                            <p:childTnLst>
                              <p:par>
                                <p:cTn id="83" presetID="22" presetClass="entr" presetSubtype="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par>
                          <p:cTn id="86" fill="hold">
                            <p:stCondLst>
                              <p:cond delay="10399"/>
                            </p:stCondLst>
                            <p:childTnLst>
                              <p:par>
                                <p:cTn id="87" presetID="22" presetClass="entr" presetSubtype="1"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500"/>
                                        <p:tgtEl>
                                          <p:spTgt spid="38"/>
                                        </p:tgtEl>
                                      </p:cBhvr>
                                    </p:animEffect>
                                  </p:childTnLst>
                                </p:cTn>
                              </p:par>
                            </p:childTnLst>
                          </p:cTn>
                        </p:par>
                        <p:par>
                          <p:cTn id="90" fill="hold">
                            <p:stCondLst>
                              <p:cond delay="10899"/>
                            </p:stCondLst>
                            <p:childTnLst>
                              <p:par>
                                <p:cTn id="91" presetID="10" presetClass="entr" presetSubtype="0" fill="hold" grpId="0" nodeType="afterEffect">
                                  <p:stCondLst>
                                    <p:cond delay="0"/>
                                  </p:stCondLst>
                                  <p:iterate type="lt">
                                    <p:tmPct val="10000"/>
                                  </p:iterate>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par>
                          <p:cTn id="94" fill="hold">
                            <p:stCondLst>
                              <p:cond delay="11699"/>
                            </p:stCondLst>
                            <p:childTnLst>
                              <p:par>
                                <p:cTn id="95" presetID="22" presetClass="entr" presetSubtype="8"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12199"/>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par>
                          <p:cTn id="102" fill="hold">
                            <p:stCondLst>
                              <p:cond delay="12699"/>
                            </p:stCondLst>
                            <p:childTnLst>
                              <p:par>
                                <p:cTn id="103" presetID="22" presetClass="entr" presetSubtype="4" fill="hold"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00"/>
                                        <p:tgtEl>
                                          <p:spTgt spid="40"/>
                                        </p:tgtEl>
                                      </p:cBhvr>
                                    </p:animEffect>
                                  </p:childTnLst>
                                </p:cTn>
                              </p:par>
                            </p:childTnLst>
                          </p:cTn>
                        </p:par>
                        <p:par>
                          <p:cTn id="106" fill="hold">
                            <p:stCondLst>
                              <p:cond delay="13199"/>
                            </p:stCondLst>
                            <p:childTnLst>
                              <p:par>
                                <p:cTn id="107" presetID="10" presetClass="entr" presetSubtype="0" fill="hold" grpId="0" nodeType="afterEffect">
                                  <p:stCondLst>
                                    <p:cond delay="0"/>
                                  </p:stCondLst>
                                  <p:iterate type="lt">
                                    <p:tmPct val="10000"/>
                                  </p:iterate>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par>
                          <p:cTn id="110" fill="hold">
                            <p:stCondLst>
                              <p:cond delay="13850"/>
                            </p:stCondLst>
                            <p:childTnLst>
                              <p:par>
                                <p:cTn id="111" presetID="22" presetClass="entr" presetSubtype="8" fill="hold"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8" grpId="0" bldLvl="0" animBg="1"/>
      <p:bldP spid="25" grpId="0"/>
      <p:bldP spid="27" grpId="0"/>
      <p:bldP spid="29" grpId="0"/>
      <p:bldP spid="31" grpId="0"/>
      <p:bldP spid="34" grpId="0" bldLvl="0" animBg="1"/>
      <p:bldP spid="35" grpId="0" bldLvl="0" animBg="1"/>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solidFill>
                  <a:srgbClr val="1F6B96"/>
                </a:solidFill>
              </a:rPr>
              <a:t>部门划分</a:t>
            </a:r>
          </a:p>
        </p:txBody>
      </p:sp>
      <p:sp>
        <p:nvSpPr>
          <p:cNvPr id="15" name="椭圆 14"/>
          <p:cNvSpPr/>
          <p:nvPr/>
        </p:nvSpPr>
        <p:spPr>
          <a:xfrm>
            <a:off x="800240" y="324787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2758702" y="324787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4717164" y="324787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675626" y="324787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0592475" y="324787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a:stCxn id="15" idx="6"/>
            <a:endCxn id="16" idx="2"/>
          </p:cNvCxnSpPr>
          <p:nvPr/>
        </p:nvCxnSpPr>
        <p:spPr>
          <a:xfrm>
            <a:off x="1049622" y="3372561"/>
            <a:ext cx="1709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6" idx="6"/>
            <a:endCxn id="17" idx="2"/>
          </p:cNvCxnSpPr>
          <p:nvPr/>
        </p:nvCxnSpPr>
        <p:spPr>
          <a:xfrm>
            <a:off x="3008084" y="3372561"/>
            <a:ext cx="1709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7" idx="6"/>
            <a:endCxn id="18" idx="2"/>
          </p:cNvCxnSpPr>
          <p:nvPr/>
        </p:nvCxnSpPr>
        <p:spPr>
          <a:xfrm>
            <a:off x="4966546" y="3372561"/>
            <a:ext cx="1709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a:endCxn id="19" idx="2"/>
          </p:cNvCxnSpPr>
          <p:nvPr/>
        </p:nvCxnSpPr>
        <p:spPr>
          <a:xfrm>
            <a:off x="6925008" y="3372561"/>
            <a:ext cx="1709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883396" y="3372561"/>
            <a:ext cx="17090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03853" y="3534867"/>
            <a:ext cx="835387" cy="337185"/>
          </a:xfrm>
          <a:prstGeom prst="rect">
            <a:avLst/>
          </a:prstGeom>
          <a:noFill/>
        </p:spPr>
        <p:txBody>
          <a:bodyPr wrap="square" rtlCol="0">
            <a:spAutoFit/>
          </a:bodyPr>
          <a:lstStyle/>
          <a:p>
            <a:pPr algn="ctr"/>
            <a:r>
              <a:rPr lang="zh-CN" altLang="en-US" sz="1600" dirty="0">
                <a:cs typeface="+mn-ea"/>
                <a:sym typeface="+mn-lt"/>
              </a:rPr>
              <a:t>业务部</a:t>
            </a:r>
          </a:p>
        </p:txBody>
      </p:sp>
      <p:sp>
        <p:nvSpPr>
          <p:cNvPr id="27" name="文本框 26"/>
          <p:cNvSpPr txBox="1"/>
          <p:nvPr/>
        </p:nvSpPr>
        <p:spPr>
          <a:xfrm>
            <a:off x="2470435" y="3534867"/>
            <a:ext cx="835387" cy="337185"/>
          </a:xfrm>
          <a:prstGeom prst="rect">
            <a:avLst/>
          </a:prstGeom>
          <a:noFill/>
        </p:spPr>
        <p:txBody>
          <a:bodyPr wrap="square" rtlCol="0">
            <a:spAutoFit/>
          </a:bodyPr>
          <a:lstStyle/>
          <a:p>
            <a:pPr algn="ctr"/>
            <a:r>
              <a:rPr lang="zh-CN" altLang="en-US" sz="1600" dirty="0">
                <a:cs typeface="+mn-ea"/>
                <a:sym typeface="+mn-lt"/>
              </a:rPr>
              <a:t>销售部</a:t>
            </a:r>
          </a:p>
        </p:txBody>
      </p:sp>
      <p:sp>
        <p:nvSpPr>
          <p:cNvPr id="28" name="文本框 27"/>
          <p:cNvSpPr txBox="1"/>
          <p:nvPr/>
        </p:nvSpPr>
        <p:spPr>
          <a:xfrm>
            <a:off x="4383998" y="3534867"/>
            <a:ext cx="835387" cy="337185"/>
          </a:xfrm>
          <a:prstGeom prst="rect">
            <a:avLst/>
          </a:prstGeom>
          <a:noFill/>
        </p:spPr>
        <p:txBody>
          <a:bodyPr wrap="square" rtlCol="0">
            <a:spAutoFit/>
          </a:bodyPr>
          <a:lstStyle/>
          <a:p>
            <a:pPr algn="ctr"/>
            <a:r>
              <a:rPr lang="zh-CN" altLang="en-US" sz="1600" dirty="0">
                <a:cs typeface="+mn-ea"/>
                <a:sym typeface="+mn-lt"/>
              </a:rPr>
              <a:t>工程部</a:t>
            </a:r>
          </a:p>
        </p:txBody>
      </p:sp>
      <p:sp>
        <p:nvSpPr>
          <p:cNvPr id="29" name="文本框 28"/>
          <p:cNvSpPr txBox="1"/>
          <p:nvPr/>
        </p:nvSpPr>
        <p:spPr>
          <a:xfrm>
            <a:off x="6335268" y="3534867"/>
            <a:ext cx="835387" cy="337185"/>
          </a:xfrm>
          <a:prstGeom prst="rect">
            <a:avLst/>
          </a:prstGeom>
          <a:noFill/>
        </p:spPr>
        <p:txBody>
          <a:bodyPr wrap="square" rtlCol="0">
            <a:spAutoFit/>
          </a:bodyPr>
          <a:lstStyle/>
          <a:p>
            <a:pPr algn="ctr"/>
            <a:r>
              <a:rPr lang="zh-CN" altLang="en-US" sz="1600" dirty="0">
                <a:cs typeface="+mn-ea"/>
                <a:sym typeface="+mn-lt"/>
              </a:rPr>
              <a:t>材料部</a:t>
            </a:r>
          </a:p>
        </p:txBody>
      </p:sp>
      <p:sp>
        <p:nvSpPr>
          <p:cNvPr id="30" name="文本框 29"/>
          <p:cNvSpPr txBox="1"/>
          <p:nvPr/>
        </p:nvSpPr>
        <p:spPr>
          <a:xfrm>
            <a:off x="10299990" y="3534867"/>
            <a:ext cx="835387" cy="337185"/>
          </a:xfrm>
          <a:prstGeom prst="rect">
            <a:avLst/>
          </a:prstGeom>
          <a:noFill/>
        </p:spPr>
        <p:txBody>
          <a:bodyPr wrap="square" rtlCol="0">
            <a:spAutoFit/>
          </a:bodyPr>
          <a:lstStyle/>
          <a:p>
            <a:pPr algn="ctr"/>
            <a:r>
              <a:rPr lang="zh-CN" altLang="en-US" sz="1600" dirty="0">
                <a:cs typeface="+mn-ea"/>
                <a:sym typeface="+mn-lt"/>
              </a:rPr>
              <a:t>财务部</a:t>
            </a:r>
          </a:p>
        </p:txBody>
      </p:sp>
      <p:sp>
        <p:nvSpPr>
          <p:cNvPr id="3" name="矩形 2"/>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 name="椭圆 1"/>
          <p:cNvSpPr/>
          <p:nvPr/>
        </p:nvSpPr>
        <p:spPr>
          <a:xfrm>
            <a:off x="8634135" y="3247235"/>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8393938" y="3534867"/>
            <a:ext cx="835387" cy="337185"/>
          </a:xfrm>
          <a:prstGeom prst="rect">
            <a:avLst/>
          </a:prstGeom>
          <a:noFill/>
        </p:spPr>
        <p:txBody>
          <a:bodyPr wrap="square" rtlCol="0">
            <a:spAutoFit/>
          </a:bodyPr>
          <a:lstStyle/>
          <a:p>
            <a:pPr algn="ctr"/>
            <a:r>
              <a:rPr lang="zh-CN" altLang="en-US" sz="1600" dirty="0">
                <a:cs typeface="+mn-ea"/>
                <a:sym typeface="+mn-lt"/>
              </a:rPr>
              <a:t>设计部</a:t>
            </a:r>
          </a:p>
        </p:txBody>
      </p:sp>
      <p:sp>
        <p:nvSpPr>
          <p:cNvPr id="5" name="椭圆 4"/>
          <p:cNvSpPr/>
          <p:nvPr/>
        </p:nvSpPr>
        <p:spPr>
          <a:xfrm>
            <a:off x="5695699" y="1224760"/>
            <a:ext cx="249382" cy="249382"/>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403173" y="1580337"/>
            <a:ext cx="835387" cy="337185"/>
          </a:xfrm>
          <a:prstGeom prst="rect">
            <a:avLst/>
          </a:prstGeom>
          <a:noFill/>
        </p:spPr>
        <p:txBody>
          <a:bodyPr wrap="square" rtlCol="0">
            <a:spAutoFit/>
          </a:bodyPr>
          <a:lstStyle/>
          <a:p>
            <a:pPr algn="ctr"/>
            <a:r>
              <a:rPr lang="zh-CN" altLang="en-US" sz="1600" dirty="0">
                <a:cs typeface="+mn-ea"/>
                <a:sym typeface="+mn-lt"/>
              </a:rPr>
              <a:t>总经办</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Effect transition="in" filter="fade">
                                      <p:cBhvr>
                                        <p:cTn id="84" dur="500"/>
                                        <p:tgtEl>
                                          <p:spTgt spid="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500" fill="hold"/>
                                        <p:tgtEl>
                                          <p:spTgt spid="6"/>
                                        </p:tgtEl>
                                        <p:attrNameLst>
                                          <p:attrName>ppt_w</p:attrName>
                                        </p:attrNameLst>
                                      </p:cBhvr>
                                      <p:tavLst>
                                        <p:tav tm="0">
                                          <p:val>
                                            <p:fltVal val="0"/>
                                          </p:val>
                                        </p:tav>
                                        <p:tav tm="100000">
                                          <p:val>
                                            <p:strVal val="#ppt_w"/>
                                          </p:val>
                                        </p:tav>
                                      </p:tavLst>
                                    </p:anim>
                                    <p:anim calcmode="lin" valueType="num">
                                      <p:cBhvr>
                                        <p:cTn id="99" dur="500" fill="hold"/>
                                        <p:tgtEl>
                                          <p:spTgt spid="6"/>
                                        </p:tgtEl>
                                        <p:attrNameLst>
                                          <p:attrName>ppt_h</p:attrName>
                                        </p:attrNameLst>
                                      </p:cBhvr>
                                      <p:tavLst>
                                        <p:tav tm="0">
                                          <p:val>
                                            <p:fltVal val="0"/>
                                          </p:val>
                                        </p:tav>
                                        <p:tav tm="100000">
                                          <p:val>
                                            <p:strVal val="#ppt_h"/>
                                          </p:val>
                                        </p:tav>
                                      </p:tavLst>
                                    </p:anim>
                                    <p:animEffect transition="in" filter="fade">
                                      <p:cBhvr>
                                        <p:cTn id="10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bldLvl="0" animBg="1"/>
      <p:bldP spid="26" grpId="0"/>
      <p:bldP spid="27" grpId="0"/>
      <p:bldP spid="28" grpId="0"/>
      <p:bldP spid="29" grpId="0"/>
      <p:bldP spid="30" grpId="0"/>
      <p:bldP spid="2" grpId="0" bldLvl="0" animBg="1"/>
      <p:bldP spid="4" grpId="0"/>
      <p:bldP spid="5"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zh-CN" dirty="0" smtClean="0">
                <a:solidFill>
                  <a:srgbClr val="1F6B96"/>
                </a:solidFill>
              </a:rPr>
              <a:t>招聘岗位</a:t>
            </a:r>
          </a:p>
        </p:txBody>
      </p:sp>
      <p:pic>
        <p:nvPicPr>
          <p:cNvPr id="10" name="图片 9" descr="C:\Users\Administrator\Desktop\未标题-7.jpg未标题-7"/>
          <p:cNvPicPr>
            <a:picLocks noChangeAspect="1"/>
          </p:cNvPicPr>
          <p:nvPr/>
        </p:nvPicPr>
        <p:blipFill rotWithShape="1">
          <a:blip r:embed="rId3" cstate="print"/>
          <a:srcRect/>
          <a:stretch>
            <a:fillRect/>
          </a:stretch>
        </p:blipFill>
        <p:spPr>
          <a:xfrm>
            <a:off x="358046" y="2568283"/>
            <a:ext cx="3916864" cy="2936875"/>
          </a:xfrm>
          <a:prstGeom prst="rect">
            <a:avLst/>
          </a:prstGeom>
        </p:spPr>
      </p:pic>
      <p:sp>
        <p:nvSpPr>
          <p:cNvPr id="11" name="椭圆 10"/>
          <p:cNvSpPr/>
          <p:nvPr/>
        </p:nvSpPr>
        <p:spPr>
          <a:xfrm>
            <a:off x="4566995" y="2582411"/>
            <a:ext cx="461665" cy="461665"/>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任意多边形 11"/>
          <p:cNvSpPr>
            <a:spLocks noChangeAspect="1"/>
          </p:cNvSpPr>
          <p:nvPr/>
        </p:nvSpPr>
        <p:spPr>
          <a:xfrm>
            <a:off x="4677281" y="2692697"/>
            <a:ext cx="286268" cy="286268"/>
          </a:xfrm>
          <a:custGeom>
            <a:avLst/>
            <a:gdLst>
              <a:gd name="connsiteX0" fmla="*/ 323834 w 3757853"/>
              <a:gd name="connsiteY0" fmla="*/ 2826194 h 3757854"/>
              <a:gd name="connsiteX1" fmla="*/ 931659 w 3757853"/>
              <a:gd name="connsiteY1" fmla="*/ 3434019 h 3757854"/>
              <a:gd name="connsiteX2" fmla="*/ 0 w 3757853"/>
              <a:gd name="connsiteY2" fmla="*/ 3757854 h 3757854"/>
              <a:gd name="connsiteX3" fmla="*/ 2958831 w 3757853"/>
              <a:gd name="connsiteY3" fmla="*/ 543794 h 3757854"/>
              <a:gd name="connsiteX4" fmla="*/ 2048517 w 3757853"/>
              <a:gd name="connsiteY4" fmla="*/ 1454108 h 3757854"/>
              <a:gd name="connsiteX5" fmla="*/ 2303745 w 3757853"/>
              <a:gd name="connsiteY5" fmla="*/ 1709336 h 3757854"/>
              <a:gd name="connsiteX6" fmla="*/ 3214059 w 3757853"/>
              <a:gd name="connsiteY6" fmla="*/ 799022 h 3757854"/>
              <a:gd name="connsiteX7" fmla="*/ 3046271 w 3757853"/>
              <a:gd name="connsiteY7" fmla="*/ 0 h 3757854"/>
              <a:gd name="connsiteX8" fmla="*/ 3130563 w 3757853"/>
              <a:gd name="connsiteY8" fmla="*/ 34915 h 3757854"/>
              <a:gd name="connsiteX9" fmla="*/ 3722939 w 3757853"/>
              <a:gd name="connsiteY9" fmla="*/ 627292 h 3757854"/>
              <a:gd name="connsiteX10" fmla="*/ 3722939 w 3757853"/>
              <a:gd name="connsiteY10" fmla="*/ 795874 h 3757854"/>
              <a:gd name="connsiteX11" fmla="*/ 1177594 w 3757853"/>
              <a:gd name="connsiteY11" fmla="*/ 3341219 h 3757854"/>
              <a:gd name="connsiteX12" fmla="*/ 1009011 w 3757853"/>
              <a:gd name="connsiteY12" fmla="*/ 3341219 h 3757854"/>
              <a:gd name="connsiteX13" fmla="*/ 416635 w 3757853"/>
              <a:gd name="connsiteY13" fmla="*/ 2748843 h 3757854"/>
              <a:gd name="connsiteX14" fmla="*/ 416635 w 3757853"/>
              <a:gd name="connsiteY14" fmla="*/ 2580260 h 3757854"/>
              <a:gd name="connsiteX15" fmla="*/ 2961980 w 3757853"/>
              <a:gd name="connsiteY15" fmla="*/ 34915 h 3757854"/>
              <a:gd name="connsiteX16" fmla="*/ 3046271 w 3757853"/>
              <a:gd name="connsiteY16" fmla="*/ 0 h 375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53" h="3757854">
                <a:moveTo>
                  <a:pt x="323834" y="2826194"/>
                </a:moveTo>
                <a:lnTo>
                  <a:pt x="931659" y="3434019"/>
                </a:lnTo>
                <a:lnTo>
                  <a:pt x="0" y="3757854"/>
                </a:lnTo>
                <a:close/>
                <a:moveTo>
                  <a:pt x="2958831" y="543794"/>
                </a:moveTo>
                <a:lnTo>
                  <a:pt x="2048517" y="1454108"/>
                </a:lnTo>
                <a:lnTo>
                  <a:pt x="2303745" y="1709336"/>
                </a:lnTo>
                <a:lnTo>
                  <a:pt x="3214059" y="799022"/>
                </a:lnTo>
                <a:close/>
                <a:moveTo>
                  <a:pt x="3046271" y="0"/>
                </a:moveTo>
                <a:cubicBezTo>
                  <a:pt x="3076779" y="0"/>
                  <a:pt x="3107286" y="11638"/>
                  <a:pt x="3130563" y="34915"/>
                </a:cubicBezTo>
                <a:lnTo>
                  <a:pt x="3722939" y="627292"/>
                </a:lnTo>
                <a:cubicBezTo>
                  <a:pt x="3769492" y="673845"/>
                  <a:pt x="3769492" y="749321"/>
                  <a:pt x="3722939" y="795874"/>
                </a:cubicBezTo>
                <a:lnTo>
                  <a:pt x="1177594" y="3341219"/>
                </a:lnTo>
                <a:cubicBezTo>
                  <a:pt x="1131041" y="3387772"/>
                  <a:pt x="1055565" y="3387772"/>
                  <a:pt x="1009011" y="3341219"/>
                </a:cubicBezTo>
                <a:lnTo>
                  <a:pt x="416635" y="2748843"/>
                </a:lnTo>
                <a:cubicBezTo>
                  <a:pt x="370082" y="2702289"/>
                  <a:pt x="370082" y="2626813"/>
                  <a:pt x="416635" y="2580260"/>
                </a:cubicBezTo>
                <a:lnTo>
                  <a:pt x="2961980" y="34915"/>
                </a:lnTo>
                <a:cubicBezTo>
                  <a:pt x="2985256" y="11638"/>
                  <a:pt x="3015764" y="0"/>
                  <a:pt x="3046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4" name="矩形 13"/>
          <p:cNvSpPr/>
          <p:nvPr/>
        </p:nvSpPr>
        <p:spPr>
          <a:xfrm>
            <a:off x="4566995" y="3168523"/>
            <a:ext cx="3643086" cy="2585323"/>
          </a:xfrm>
          <a:prstGeom prst="rect">
            <a:avLst/>
          </a:prstGeom>
        </p:spPr>
        <p:txBody>
          <a:bodyPr wrap="square">
            <a:spAutoFit/>
          </a:bodyPr>
          <a:lstStyle/>
          <a:p>
            <a:r>
              <a:rPr lang="en-US" altLang="zh-CN" dirty="0">
                <a:cs typeface="+mn-ea"/>
                <a:sym typeface="+mn-lt"/>
              </a:rPr>
              <a:t>      </a:t>
            </a:r>
            <a:r>
              <a:rPr lang="zh-CN" altLang="en-US" dirty="0" smtClean="0">
                <a:cs typeface="+mn-ea"/>
                <a:sym typeface="+mn-lt"/>
              </a:rPr>
              <a:t>潍坊</a:t>
            </a:r>
            <a:r>
              <a:rPr lang="zh-CN" altLang="en-US" dirty="0">
                <a:cs typeface="+mn-ea"/>
                <a:sym typeface="+mn-lt"/>
              </a:rPr>
              <a:t>：</a:t>
            </a:r>
            <a:r>
              <a:rPr lang="en-US" altLang="zh-CN" dirty="0">
                <a:cs typeface="+mn-ea"/>
                <a:sym typeface="+mn-lt"/>
              </a:rPr>
              <a:t>10</a:t>
            </a:r>
            <a:r>
              <a:rPr lang="zh-CN" altLang="en-US" dirty="0">
                <a:cs typeface="+mn-ea"/>
                <a:sym typeface="+mn-lt"/>
              </a:rPr>
              <a:t>人</a:t>
            </a:r>
          </a:p>
          <a:p>
            <a:endParaRPr lang="zh-CN" altLang="en-US" dirty="0">
              <a:cs typeface="+mn-ea"/>
              <a:sym typeface="+mn-lt"/>
            </a:endParaRPr>
          </a:p>
          <a:p>
            <a:r>
              <a:rPr lang="zh-CN" altLang="en-US" dirty="0">
                <a:cs typeface="+mn-ea"/>
                <a:sym typeface="+mn-lt"/>
              </a:rPr>
              <a:t>      </a:t>
            </a:r>
            <a:r>
              <a:rPr lang="zh-CN" altLang="en-US" dirty="0" smtClean="0">
                <a:cs typeface="+mn-ea"/>
                <a:sym typeface="+mn-lt"/>
              </a:rPr>
              <a:t>天津</a:t>
            </a:r>
            <a:r>
              <a:rPr lang="zh-CN" altLang="en-US" dirty="0">
                <a:cs typeface="+mn-ea"/>
                <a:sym typeface="+mn-lt"/>
              </a:rPr>
              <a:t>：</a:t>
            </a:r>
            <a:r>
              <a:rPr lang="en-US" altLang="zh-CN" dirty="0">
                <a:cs typeface="+mn-ea"/>
                <a:sym typeface="+mn-lt"/>
              </a:rPr>
              <a:t>10</a:t>
            </a:r>
            <a:r>
              <a:rPr lang="zh-CN" altLang="en-US" dirty="0">
                <a:cs typeface="+mn-ea"/>
                <a:sym typeface="+mn-lt"/>
              </a:rPr>
              <a:t>人</a:t>
            </a:r>
          </a:p>
          <a:p>
            <a:endParaRPr lang="zh-CN" altLang="en-US" dirty="0">
              <a:cs typeface="+mn-ea"/>
              <a:sym typeface="+mn-lt"/>
            </a:endParaRPr>
          </a:p>
          <a:p>
            <a:r>
              <a:rPr lang="zh-CN" altLang="en-US" dirty="0">
                <a:cs typeface="+mn-ea"/>
                <a:sym typeface="+mn-lt"/>
              </a:rPr>
              <a:t>      石家庄：</a:t>
            </a:r>
            <a:r>
              <a:rPr lang="en-US" altLang="zh-CN" dirty="0">
                <a:cs typeface="+mn-ea"/>
                <a:sym typeface="+mn-lt"/>
              </a:rPr>
              <a:t>10</a:t>
            </a:r>
            <a:r>
              <a:rPr lang="zh-CN" altLang="en-US" dirty="0">
                <a:cs typeface="+mn-ea"/>
                <a:sym typeface="+mn-lt"/>
              </a:rPr>
              <a:t>人</a:t>
            </a:r>
          </a:p>
          <a:p>
            <a:endParaRPr lang="zh-CN" altLang="en-US" dirty="0">
              <a:cs typeface="+mn-ea"/>
              <a:sym typeface="+mn-lt"/>
            </a:endParaRPr>
          </a:p>
          <a:p>
            <a:r>
              <a:rPr lang="zh-CN" altLang="en-US" dirty="0">
                <a:cs typeface="+mn-ea"/>
                <a:sym typeface="+mn-lt"/>
              </a:rPr>
              <a:t>       </a:t>
            </a:r>
            <a:r>
              <a:rPr lang="zh-CN" altLang="en-US" dirty="0" smtClean="0">
                <a:cs typeface="+mn-ea"/>
                <a:sym typeface="+mn-lt"/>
              </a:rPr>
              <a:t>银川</a:t>
            </a:r>
            <a:r>
              <a:rPr lang="zh-CN" altLang="en-US" dirty="0">
                <a:cs typeface="+mn-ea"/>
                <a:sym typeface="+mn-lt"/>
              </a:rPr>
              <a:t>：</a:t>
            </a:r>
            <a:r>
              <a:rPr lang="en-US" altLang="zh-CN" dirty="0">
                <a:cs typeface="+mn-ea"/>
                <a:sym typeface="+mn-lt"/>
              </a:rPr>
              <a:t>10</a:t>
            </a:r>
            <a:r>
              <a:rPr lang="zh-CN" altLang="en-US" dirty="0" smtClean="0">
                <a:cs typeface="+mn-ea"/>
                <a:sym typeface="+mn-lt"/>
              </a:rPr>
              <a:t>人</a:t>
            </a:r>
            <a:endParaRPr lang="en-US" altLang="zh-CN" dirty="0" smtClean="0">
              <a:cs typeface="+mn-ea"/>
              <a:sym typeface="+mn-lt"/>
            </a:endParaRPr>
          </a:p>
          <a:p>
            <a:endParaRPr lang="en-US" altLang="zh-CN" dirty="0" smtClean="0">
              <a:cs typeface="+mn-ea"/>
              <a:sym typeface="+mn-lt"/>
            </a:endParaRPr>
          </a:p>
          <a:p>
            <a:r>
              <a:rPr lang="en-US" altLang="zh-CN" dirty="0" smtClean="0">
                <a:cs typeface="+mn-ea"/>
                <a:sym typeface="+mn-lt"/>
              </a:rPr>
              <a:t>       </a:t>
            </a:r>
            <a:r>
              <a:rPr lang="zh-CN" altLang="en-US" dirty="0" smtClean="0">
                <a:cs typeface="+mn-ea"/>
                <a:sym typeface="+mn-lt"/>
              </a:rPr>
              <a:t>滨州：</a:t>
            </a:r>
            <a:r>
              <a:rPr lang="en-US" altLang="zh-CN" dirty="0" smtClean="0">
                <a:cs typeface="+mn-ea"/>
                <a:sym typeface="+mn-lt"/>
              </a:rPr>
              <a:t>10</a:t>
            </a:r>
            <a:endParaRPr lang="zh-CN" altLang="en-US" dirty="0">
              <a:cs typeface="+mn-ea"/>
              <a:sym typeface="+mn-lt"/>
            </a:endParaRPr>
          </a:p>
        </p:txBody>
      </p:sp>
      <p:sp>
        <p:nvSpPr>
          <p:cNvPr id="15" name="椭圆 14"/>
          <p:cNvSpPr/>
          <p:nvPr/>
        </p:nvSpPr>
        <p:spPr>
          <a:xfrm>
            <a:off x="8272266" y="2582411"/>
            <a:ext cx="461665" cy="461665"/>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文本框 15"/>
          <p:cNvSpPr txBox="1"/>
          <p:nvPr/>
        </p:nvSpPr>
        <p:spPr>
          <a:xfrm>
            <a:off x="8733545" y="2568441"/>
            <a:ext cx="2336800" cy="460375"/>
          </a:xfrm>
          <a:prstGeom prst="rect">
            <a:avLst/>
          </a:prstGeom>
          <a:noFill/>
        </p:spPr>
        <p:txBody>
          <a:bodyPr wrap="square" rtlCol="0">
            <a:spAutoFit/>
          </a:bodyPr>
          <a:lstStyle/>
          <a:p>
            <a:r>
              <a:rPr lang="zh-CN" altLang="en-US" sz="2400" dirty="0">
                <a:cs typeface="+mn-ea"/>
                <a:sym typeface="+mn-lt"/>
              </a:rPr>
              <a:t>业务岗</a:t>
            </a:r>
          </a:p>
        </p:txBody>
      </p:sp>
      <p:sp>
        <p:nvSpPr>
          <p:cNvPr id="17" name="矩形 16"/>
          <p:cNvSpPr/>
          <p:nvPr/>
        </p:nvSpPr>
        <p:spPr>
          <a:xfrm>
            <a:off x="8272266" y="3168523"/>
            <a:ext cx="2418312" cy="2862322"/>
          </a:xfrm>
          <a:prstGeom prst="rect">
            <a:avLst/>
          </a:prstGeom>
        </p:spPr>
        <p:txBody>
          <a:bodyPr wrap="square">
            <a:spAutoFit/>
          </a:bodyPr>
          <a:lstStyle/>
          <a:p>
            <a:r>
              <a:rPr lang="en-US" altLang="zh-CN" dirty="0">
                <a:cs typeface="+mn-ea"/>
                <a:sym typeface="+mn-lt"/>
              </a:rPr>
              <a:t>     </a:t>
            </a:r>
            <a:r>
              <a:rPr lang="zh-CN" altLang="en-US" dirty="0" smtClean="0">
                <a:cs typeface="+mn-ea"/>
                <a:sym typeface="+mn-lt"/>
              </a:rPr>
              <a:t>潍坊</a:t>
            </a:r>
            <a:r>
              <a:rPr lang="zh-CN" altLang="en-US" dirty="0">
                <a:cs typeface="+mn-ea"/>
                <a:sym typeface="+mn-lt"/>
              </a:rPr>
              <a:t>：</a:t>
            </a:r>
            <a:r>
              <a:rPr lang="en-US" altLang="zh-CN" dirty="0">
                <a:cs typeface="+mn-ea"/>
                <a:sym typeface="+mn-lt"/>
              </a:rPr>
              <a:t>20</a:t>
            </a:r>
            <a:r>
              <a:rPr lang="zh-CN" altLang="en-US" dirty="0">
                <a:cs typeface="+mn-ea"/>
                <a:sym typeface="+mn-lt"/>
              </a:rPr>
              <a:t>人</a:t>
            </a:r>
          </a:p>
          <a:p>
            <a:endParaRPr lang="zh-CN" altLang="en-US" dirty="0">
              <a:cs typeface="+mn-ea"/>
              <a:sym typeface="+mn-lt"/>
            </a:endParaRPr>
          </a:p>
          <a:p>
            <a:r>
              <a:rPr lang="zh-CN" altLang="en-US" dirty="0">
                <a:cs typeface="+mn-ea"/>
                <a:sym typeface="+mn-lt"/>
              </a:rPr>
              <a:t>     </a:t>
            </a:r>
            <a:r>
              <a:rPr lang="zh-CN" altLang="en-US" dirty="0" smtClean="0">
                <a:cs typeface="+mn-ea"/>
                <a:sym typeface="+mn-lt"/>
              </a:rPr>
              <a:t>天津</a:t>
            </a:r>
            <a:r>
              <a:rPr lang="zh-CN" altLang="en-US" dirty="0">
                <a:cs typeface="+mn-ea"/>
                <a:sym typeface="+mn-lt"/>
              </a:rPr>
              <a:t>：</a:t>
            </a:r>
            <a:r>
              <a:rPr lang="en-US" altLang="zh-CN" dirty="0">
                <a:cs typeface="+mn-ea"/>
                <a:sym typeface="+mn-lt"/>
              </a:rPr>
              <a:t>20</a:t>
            </a:r>
            <a:r>
              <a:rPr lang="zh-CN" altLang="en-US" dirty="0">
                <a:cs typeface="+mn-ea"/>
                <a:sym typeface="+mn-lt"/>
              </a:rPr>
              <a:t>人</a:t>
            </a:r>
          </a:p>
          <a:p>
            <a:endParaRPr lang="zh-CN" altLang="en-US" dirty="0">
              <a:cs typeface="+mn-ea"/>
              <a:sym typeface="+mn-lt"/>
            </a:endParaRPr>
          </a:p>
          <a:p>
            <a:r>
              <a:rPr lang="zh-CN" altLang="en-US" dirty="0">
                <a:cs typeface="+mn-ea"/>
                <a:sym typeface="+mn-lt"/>
              </a:rPr>
              <a:t>     石家庄：</a:t>
            </a:r>
            <a:r>
              <a:rPr lang="en-US" altLang="zh-CN" dirty="0">
                <a:cs typeface="+mn-ea"/>
                <a:sym typeface="+mn-lt"/>
              </a:rPr>
              <a:t>20</a:t>
            </a:r>
            <a:r>
              <a:rPr lang="zh-CN" altLang="en-US" dirty="0">
                <a:cs typeface="+mn-ea"/>
                <a:sym typeface="+mn-lt"/>
              </a:rPr>
              <a:t>人</a:t>
            </a:r>
          </a:p>
          <a:p>
            <a:endParaRPr lang="zh-CN" altLang="en-US" dirty="0">
              <a:cs typeface="+mn-ea"/>
              <a:sym typeface="+mn-lt"/>
            </a:endParaRPr>
          </a:p>
          <a:p>
            <a:r>
              <a:rPr lang="zh-CN" altLang="en-US" dirty="0">
                <a:cs typeface="+mn-ea"/>
                <a:sym typeface="+mn-lt"/>
              </a:rPr>
              <a:t>    </a:t>
            </a:r>
            <a:r>
              <a:rPr lang="zh-CN" altLang="en-US" dirty="0" smtClean="0">
                <a:cs typeface="+mn-ea"/>
                <a:sym typeface="+mn-lt"/>
              </a:rPr>
              <a:t> </a:t>
            </a:r>
            <a:r>
              <a:rPr lang="zh-CN" altLang="en-US" dirty="0">
                <a:cs typeface="+mn-ea"/>
                <a:sym typeface="+mn-lt"/>
              </a:rPr>
              <a:t>银川：</a:t>
            </a:r>
            <a:r>
              <a:rPr lang="en-US" altLang="zh-CN" dirty="0">
                <a:cs typeface="+mn-ea"/>
                <a:sym typeface="+mn-lt"/>
              </a:rPr>
              <a:t>20</a:t>
            </a:r>
            <a:r>
              <a:rPr lang="zh-CN" altLang="en-US" dirty="0" smtClean="0">
                <a:cs typeface="+mn-ea"/>
                <a:sym typeface="+mn-lt"/>
              </a:rPr>
              <a:t>人</a:t>
            </a:r>
            <a:endParaRPr lang="en-US" altLang="zh-CN" dirty="0" smtClean="0">
              <a:cs typeface="+mn-ea"/>
              <a:sym typeface="+mn-lt"/>
            </a:endParaRPr>
          </a:p>
          <a:p>
            <a:endParaRPr lang="en-US" altLang="zh-CN" dirty="0" smtClean="0">
              <a:cs typeface="+mn-ea"/>
              <a:sym typeface="+mn-lt"/>
            </a:endParaRPr>
          </a:p>
          <a:p>
            <a:r>
              <a:rPr lang="zh-CN" altLang="en-US" dirty="0" smtClean="0">
                <a:cs typeface="+mn-ea"/>
                <a:sym typeface="+mn-lt"/>
              </a:rPr>
              <a:t>     滨州：</a:t>
            </a:r>
            <a:r>
              <a:rPr lang="en-US" altLang="zh-CN" dirty="0" smtClean="0">
                <a:cs typeface="+mn-ea"/>
                <a:sym typeface="+mn-lt"/>
              </a:rPr>
              <a:t>20</a:t>
            </a:r>
          </a:p>
          <a:p>
            <a:endParaRPr lang="zh-CN" altLang="en-US" dirty="0">
              <a:cs typeface="+mn-ea"/>
              <a:sym typeface="+mn-lt"/>
            </a:endParaRPr>
          </a:p>
        </p:txBody>
      </p:sp>
      <p:sp>
        <p:nvSpPr>
          <p:cNvPr id="24" name="任意多边形 23"/>
          <p:cNvSpPr>
            <a:spLocks noChangeAspect="1"/>
          </p:cNvSpPr>
          <p:nvPr/>
        </p:nvSpPr>
        <p:spPr>
          <a:xfrm>
            <a:off x="8370092" y="2692697"/>
            <a:ext cx="260702" cy="271240"/>
          </a:xfrm>
          <a:custGeom>
            <a:avLst/>
            <a:gdLst>
              <a:gd name="connsiteX0" fmla="*/ 1774657 w 4199777"/>
              <a:gd name="connsiteY0" fmla="*/ 791001 h 4369539"/>
              <a:gd name="connsiteX1" fmla="*/ 791000 w 4199777"/>
              <a:gd name="connsiteY1" fmla="*/ 1774658 h 4369539"/>
              <a:gd name="connsiteX2" fmla="*/ 1774657 w 4199777"/>
              <a:gd name="connsiteY2" fmla="*/ 2758315 h 4369539"/>
              <a:gd name="connsiteX3" fmla="*/ 2758314 w 4199777"/>
              <a:gd name="connsiteY3" fmla="*/ 1774658 h 4369539"/>
              <a:gd name="connsiteX4" fmla="*/ 1774657 w 4199777"/>
              <a:gd name="connsiteY4" fmla="*/ 791001 h 4369539"/>
              <a:gd name="connsiteX5" fmla="*/ 1774658 w 4199777"/>
              <a:gd name="connsiteY5" fmla="*/ 0 h 4369539"/>
              <a:gd name="connsiteX6" fmla="*/ 3549316 w 4199777"/>
              <a:gd name="connsiteY6" fmla="*/ 1774658 h 4369539"/>
              <a:gd name="connsiteX7" fmla="*/ 3335125 w 4199777"/>
              <a:gd name="connsiteY7" fmla="*/ 2620566 h 4369539"/>
              <a:gd name="connsiteX8" fmla="*/ 3246957 w 4199777"/>
              <a:gd name="connsiteY8" fmla="*/ 2765694 h 4369539"/>
              <a:gd name="connsiteX9" fmla="*/ 4109127 w 4199777"/>
              <a:gd name="connsiteY9" fmla="*/ 3627865 h 4369539"/>
              <a:gd name="connsiteX10" fmla="*/ 4109127 w 4199777"/>
              <a:gd name="connsiteY10" fmla="*/ 4065562 h 4369539"/>
              <a:gd name="connsiteX11" fmla="*/ 3895799 w 4199777"/>
              <a:gd name="connsiteY11" fmla="*/ 4278890 h 4369539"/>
              <a:gd name="connsiteX12" fmla="*/ 3458103 w 4199777"/>
              <a:gd name="connsiteY12" fmla="*/ 4278890 h 4369539"/>
              <a:gd name="connsiteX13" fmla="*/ 2548874 w 4199777"/>
              <a:gd name="connsiteY13" fmla="*/ 3369661 h 4369539"/>
              <a:gd name="connsiteX14" fmla="*/ 2465435 w 4199777"/>
              <a:gd name="connsiteY14" fmla="*/ 3409855 h 4369539"/>
              <a:gd name="connsiteX15" fmla="*/ 1774658 w 4199777"/>
              <a:gd name="connsiteY15" fmla="*/ 3549316 h 4369539"/>
              <a:gd name="connsiteX16" fmla="*/ 0 w 4199777"/>
              <a:gd name="connsiteY16" fmla="*/ 1774658 h 4369539"/>
              <a:gd name="connsiteX17" fmla="*/ 1774658 w 4199777"/>
              <a:gd name="connsiteY17" fmla="*/ 0 h 436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9777" h="4369539">
                <a:moveTo>
                  <a:pt x="1774657" y="791001"/>
                </a:moveTo>
                <a:cubicBezTo>
                  <a:pt x="1231398" y="791001"/>
                  <a:pt x="791000" y="1231399"/>
                  <a:pt x="791000" y="1774658"/>
                </a:cubicBezTo>
                <a:cubicBezTo>
                  <a:pt x="791000" y="2317917"/>
                  <a:pt x="1231398" y="2758315"/>
                  <a:pt x="1774657" y="2758315"/>
                </a:cubicBezTo>
                <a:cubicBezTo>
                  <a:pt x="2317916" y="2758315"/>
                  <a:pt x="2758314" y="2317917"/>
                  <a:pt x="2758314" y="1774658"/>
                </a:cubicBezTo>
                <a:cubicBezTo>
                  <a:pt x="2758314" y="1231399"/>
                  <a:pt x="2317916" y="791001"/>
                  <a:pt x="1774657" y="791001"/>
                </a:cubicBezTo>
                <a:close/>
                <a:moveTo>
                  <a:pt x="1774658" y="0"/>
                </a:moveTo>
                <a:cubicBezTo>
                  <a:pt x="2754775" y="0"/>
                  <a:pt x="3549316" y="794541"/>
                  <a:pt x="3549316" y="1774658"/>
                </a:cubicBezTo>
                <a:cubicBezTo>
                  <a:pt x="3549316" y="2080945"/>
                  <a:pt x="3471724" y="2369109"/>
                  <a:pt x="3335125" y="2620566"/>
                </a:cubicBezTo>
                <a:lnTo>
                  <a:pt x="3246957" y="2765694"/>
                </a:lnTo>
                <a:lnTo>
                  <a:pt x="4109127" y="3627865"/>
                </a:lnTo>
                <a:cubicBezTo>
                  <a:pt x="4229994" y="3748732"/>
                  <a:pt x="4229994" y="3944695"/>
                  <a:pt x="4109127" y="4065562"/>
                </a:cubicBezTo>
                <a:lnTo>
                  <a:pt x="3895799" y="4278890"/>
                </a:lnTo>
                <a:cubicBezTo>
                  <a:pt x="3774933" y="4399756"/>
                  <a:pt x="3578969" y="4399756"/>
                  <a:pt x="3458103" y="4278890"/>
                </a:cubicBezTo>
                <a:lnTo>
                  <a:pt x="2548874" y="3369661"/>
                </a:lnTo>
                <a:lnTo>
                  <a:pt x="2465435" y="3409855"/>
                </a:lnTo>
                <a:cubicBezTo>
                  <a:pt x="2253118" y="3499657"/>
                  <a:pt x="2019688" y="3549316"/>
                  <a:pt x="1774658" y="3549316"/>
                </a:cubicBezTo>
                <a:cubicBezTo>
                  <a:pt x="794541" y="3549316"/>
                  <a:pt x="0" y="2754775"/>
                  <a:pt x="0" y="1774658"/>
                </a:cubicBezTo>
                <a:cubicBezTo>
                  <a:pt x="0" y="794541"/>
                  <a:pt x="794541" y="0"/>
                  <a:pt x="1774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2" name="矩形 1"/>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 name="文本框 2"/>
          <p:cNvSpPr txBox="1"/>
          <p:nvPr/>
        </p:nvSpPr>
        <p:spPr>
          <a:xfrm>
            <a:off x="5137785" y="2605405"/>
            <a:ext cx="2732405" cy="460375"/>
          </a:xfrm>
          <a:prstGeom prst="rect">
            <a:avLst/>
          </a:prstGeom>
          <a:noFill/>
        </p:spPr>
        <p:txBody>
          <a:bodyPr wrap="square" rtlCol="0">
            <a:spAutoFit/>
          </a:bodyPr>
          <a:lstStyle/>
          <a:p>
            <a:r>
              <a:rPr lang="zh-CN" altLang="en-US" sz="2400"/>
              <a:t>销售岗</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0" presetClass="entr" presetSubtype="0" fill="hold" grpId="0" nodeType="afterEffect">
                                  <p:stCondLst>
                                    <p:cond delay="0"/>
                                  </p:stCondLst>
                                  <p:iterate type="lt">
                                    <p:tmPct val="5000"/>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225"/>
                            </p:stCondLst>
                            <p:childTnLst>
                              <p:par>
                                <p:cTn id="22" presetID="2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childTnLst>
                          </p:cTn>
                        </p:par>
                        <p:par>
                          <p:cTn id="30" fill="hold">
                            <p:stCondLst>
                              <p:cond delay="2725"/>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childTnLst>
                          </p:cTn>
                        </p:par>
                        <p:par>
                          <p:cTn id="35" fill="hold">
                            <p:stCondLst>
                              <p:cond delay="3225"/>
                            </p:stCondLst>
                            <p:childTnLst>
                              <p:par>
                                <p:cTn id="36" presetID="10" presetClass="entr" presetSubtype="0" fill="hold" grpId="0" nodeType="afterEffect">
                                  <p:stCondLst>
                                    <p:cond delay="0"/>
                                  </p:stCondLst>
                                  <p:iterate type="lt">
                                    <p:tmPct val="5000"/>
                                  </p:iterate>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animBg="1"/>
      <p:bldP spid="14" grpId="0"/>
      <p:bldP spid="15" grpId="0" bldLvl="0" animBg="1"/>
      <p:bldP spid="16" grpId="0"/>
      <p:bldP spid="17"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solidFill>
                  <a:srgbClr val="1F6B96"/>
                </a:solidFill>
              </a:rPr>
              <a:t>薪资待遇</a:t>
            </a:r>
          </a:p>
        </p:txBody>
      </p:sp>
      <p:sp>
        <p:nvSpPr>
          <p:cNvPr id="3" name="椭圆 2"/>
          <p:cNvSpPr/>
          <p:nvPr/>
        </p:nvSpPr>
        <p:spPr>
          <a:xfrm>
            <a:off x="939985" y="1986752"/>
            <a:ext cx="1078173" cy="107817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cs typeface="+mn-ea"/>
                <a:sym typeface="+mn-lt"/>
              </a:rPr>
              <a:t>输入内容</a:t>
            </a:r>
            <a:endParaRPr lang="zh-CN" altLang="en-US" sz="2000" dirty="0">
              <a:cs typeface="+mn-ea"/>
              <a:sym typeface="+mn-lt"/>
            </a:endParaRPr>
          </a:p>
        </p:txBody>
      </p:sp>
      <p:sp>
        <p:nvSpPr>
          <p:cNvPr id="7" name="椭圆 6"/>
          <p:cNvSpPr/>
          <p:nvPr/>
        </p:nvSpPr>
        <p:spPr>
          <a:xfrm>
            <a:off x="939985" y="4267035"/>
            <a:ext cx="1078173" cy="107817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输入内容</a:t>
            </a:r>
          </a:p>
        </p:txBody>
      </p:sp>
      <p:sp>
        <p:nvSpPr>
          <p:cNvPr id="15" name="矩形 14"/>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 name="文本框 1"/>
          <p:cNvSpPr txBox="1"/>
          <p:nvPr/>
        </p:nvSpPr>
        <p:spPr>
          <a:xfrm>
            <a:off x="2267585" y="2145665"/>
            <a:ext cx="7980045" cy="1476375"/>
          </a:xfrm>
          <a:prstGeom prst="rect">
            <a:avLst/>
          </a:prstGeom>
          <a:noFill/>
        </p:spPr>
        <p:txBody>
          <a:bodyPr wrap="square" rtlCol="0">
            <a:spAutoFit/>
          </a:bodyPr>
          <a:lstStyle/>
          <a:p>
            <a:r>
              <a:rPr lang="zh-CN" altLang="en-US" dirty="0"/>
              <a:t>客户经理：底薪：</a:t>
            </a:r>
            <a:r>
              <a:rPr lang="en-US" altLang="zh-CN" dirty="0"/>
              <a:t>2000</a:t>
            </a:r>
            <a:r>
              <a:rPr lang="zh-CN" altLang="en-US" dirty="0" smtClean="0"/>
              <a:t>元</a:t>
            </a:r>
            <a:r>
              <a:rPr lang="en-US" altLang="zh-CN" dirty="0" smtClean="0"/>
              <a:t>+</a:t>
            </a:r>
            <a:r>
              <a:rPr lang="zh-CN" altLang="en-US" dirty="0"/>
              <a:t>提成</a:t>
            </a:r>
            <a:r>
              <a:rPr lang="en-US" altLang="zh-CN" dirty="0"/>
              <a:t>+</a:t>
            </a:r>
            <a:r>
              <a:rPr lang="zh-CN" altLang="en-US" dirty="0"/>
              <a:t>设计费  提供员工宿舍</a:t>
            </a:r>
          </a:p>
          <a:p>
            <a:r>
              <a:rPr lang="en-US" altLang="zh-CN" dirty="0"/>
              <a:t>                 </a:t>
            </a:r>
            <a:r>
              <a:rPr lang="zh-CN" altLang="en-US" dirty="0"/>
              <a:t>提成：</a:t>
            </a:r>
          </a:p>
          <a:p>
            <a:r>
              <a:rPr lang="en-US" altLang="zh-CN" dirty="0"/>
              <a:t>                 </a:t>
            </a:r>
            <a:r>
              <a:rPr lang="zh-CN" altLang="en-US" dirty="0"/>
              <a:t>当月累计销售额超过</a:t>
            </a:r>
            <a:r>
              <a:rPr lang="en-US" altLang="zh-CN" dirty="0"/>
              <a:t>15</a:t>
            </a:r>
            <a:r>
              <a:rPr lang="zh-CN" altLang="en-US" dirty="0"/>
              <a:t>万、</a:t>
            </a:r>
            <a:r>
              <a:rPr lang="zh-CN" altLang="en-US" dirty="0" smtClean="0"/>
              <a:t>销售额</a:t>
            </a:r>
            <a:r>
              <a:rPr lang="en-US" altLang="zh-CN" dirty="0" smtClean="0"/>
              <a:t>3%</a:t>
            </a:r>
            <a:r>
              <a:rPr lang="zh-CN" altLang="en-US" dirty="0"/>
              <a:t>提成</a:t>
            </a:r>
          </a:p>
          <a:p>
            <a:r>
              <a:rPr lang="en-US" altLang="zh-CN" dirty="0"/>
              <a:t>                 </a:t>
            </a:r>
            <a:r>
              <a:rPr lang="zh-CN" altLang="en-US" dirty="0"/>
              <a:t>当月累计销售额超过</a:t>
            </a:r>
            <a:r>
              <a:rPr lang="en-US" altLang="zh-CN" dirty="0"/>
              <a:t>20</a:t>
            </a:r>
            <a:r>
              <a:rPr lang="zh-CN" altLang="en-US" dirty="0"/>
              <a:t>万、销售额</a:t>
            </a:r>
            <a:r>
              <a:rPr lang="en-US" altLang="zh-CN" dirty="0"/>
              <a:t>4%</a:t>
            </a:r>
            <a:r>
              <a:rPr lang="zh-CN" altLang="en-US" dirty="0"/>
              <a:t>提成</a:t>
            </a:r>
          </a:p>
          <a:p>
            <a:r>
              <a:rPr lang="en-US" altLang="zh-CN" dirty="0"/>
              <a:t>                 </a:t>
            </a:r>
            <a:r>
              <a:rPr lang="zh-CN" altLang="en-US" dirty="0">
                <a:sym typeface="+mn-ea"/>
              </a:rPr>
              <a:t>当月累计销售额超过</a:t>
            </a:r>
            <a:r>
              <a:rPr lang="en-US" altLang="zh-CN" dirty="0">
                <a:sym typeface="+mn-ea"/>
              </a:rPr>
              <a:t>25</a:t>
            </a:r>
            <a:r>
              <a:rPr lang="zh-CN" altLang="en-US" dirty="0">
                <a:sym typeface="+mn-ea"/>
              </a:rPr>
              <a:t>万、销售额</a:t>
            </a:r>
            <a:r>
              <a:rPr lang="en-US" altLang="zh-CN" dirty="0">
                <a:sym typeface="+mn-ea"/>
              </a:rPr>
              <a:t>5%</a:t>
            </a:r>
            <a:r>
              <a:rPr lang="zh-CN" altLang="en-US" dirty="0">
                <a:sym typeface="+mn-ea"/>
              </a:rPr>
              <a:t>提成</a:t>
            </a:r>
          </a:p>
        </p:txBody>
      </p:sp>
      <p:sp>
        <p:nvSpPr>
          <p:cNvPr id="17" name="文本框 16"/>
          <p:cNvSpPr txBox="1"/>
          <p:nvPr/>
        </p:nvSpPr>
        <p:spPr>
          <a:xfrm>
            <a:off x="2346960" y="4384675"/>
            <a:ext cx="7578090" cy="1476375"/>
          </a:xfrm>
          <a:prstGeom prst="rect">
            <a:avLst/>
          </a:prstGeom>
          <a:noFill/>
        </p:spPr>
        <p:txBody>
          <a:bodyPr wrap="square" rtlCol="0">
            <a:spAutoFit/>
          </a:bodyPr>
          <a:lstStyle/>
          <a:p>
            <a:r>
              <a:rPr lang="zh-CN" altLang="en-US" dirty="0"/>
              <a:t>业务员：底薪：</a:t>
            </a:r>
            <a:r>
              <a:rPr lang="en-US" altLang="zh-CN" dirty="0"/>
              <a:t>2000</a:t>
            </a:r>
            <a:r>
              <a:rPr lang="zh-CN" altLang="en-US" dirty="0" smtClean="0"/>
              <a:t>元</a:t>
            </a:r>
            <a:r>
              <a:rPr lang="en-US" altLang="zh-CN" dirty="0" smtClean="0"/>
              <a:t>+</a:t>
            </a:r>
            <a:r>
              <a:rPr lang="zh-CN" altLang="en-US" dirty="0"/>
              <a:t>提成</a:t>
            </a:r>
            <a:r>
              <a:rPr lang="en-US" altLang="zh-CN" dirty="0"/>
              <a:t>+</a:t>
            </a:r>
            <a:r>
              <a:rPr lang="zh-CN" altLang="en-US" dirty="0"/>
              <a:t>设计费  提供员工宿舍</a:t>
            </a:r>
          </a:p>
          <a:p>
            <a:r>
              <a:rPr lang="zh-CN" altLang="en-US" dirty="0"/>
              <a:t>              提成：</a:t>
            </a:r>
          </a:p>
          <a:p>
            <a:r>
              <a:rPr lang="en-US" altLang="zh-CN" dirty="0">
                <a:sym typeface="+mn-ea"/>
              </a:rPr>
              <a:t>              </a:t>
            </a:r>
            <a:r>
              <a:rPr lang="zh-CN" altLang="en-US" dirty="0">
                <a:sym typeface="+mn-ea"/>
              </a:rPr>
              <a:t>当月累计销售额超过</a:t>
            </a:r>
            <a:r>
              <a:rPr lang="en-US" altLang="zh-CN" dirty="0">
                <a:sym typeface="+mn-ea"/>
              </a:rPr>
              <a:t>15</a:t>
            </a:r>
            <a:r>
              <a:rPr lang="zh-CN" altLang="en-US" dirty="0">
                <a:sym typeface="+mn-ea"/>
              </a:rPr>
              <a:t>万、销售额</a:t>
            </a:r>
            <a:r>
              <a:rPr lang="en-US" altLang="zh-CN" dirty="0">
                <a:sym typeface="+mn-ea"/>
              </a:rPr>
              <a:t>3%</a:t>
            </a:r>
            <a:r>
              <a:rPr lang="zh-CN" altLang="en-US" dirty="0">
                <a:sym typeface="+mn-ea"/>
              </a:rPr>
              <a:t>提成</a:t>
            </a:r>
          </a:p>
          <a:p>
            <a:r>
              <a:rPr lang="en-US" altLang="zh-CN" dirty="0">
                <a:sym typeface="+mn-ea"/>
              </a:rPr>
              <a:t>              </a:t>
            </a:r>
            <a:r>
              <a:rPr lang="zh-CN" altLang="en-US" dirty="0">
                <a:sym typeface="+mn-ea"/>
              </a:rPr>
              <a:t>当月累计销售额超过</a:t>
            </a:r>
            <a:r>
              <a:rPr lang="en-US" altLang="zh-CN" dirty="0">
                <a:sym typeface="+mn-ea"/>
              </a:rPr>
              <a:t>20</a:t>
            </a:r>
            <a:r>
              <a:rPr lang="zh-CN" altLang="en-US" dirty="0">
                <a:sym typeface="+mn-ea"/>
              </a:rPr>
              <a:t>万、销售额</a:t>
            </a:r>
            <a:r>
              <a:rPr lang="en-US" altLang="zh-CN" dirty="0">
                <a:sym typeface="+mn-ea"/>
              </a:rPr>
              <a:t>4%</a:t>
            </a:r>
            <a:r>
              <a:rPr lang="zh-CN" altLang="en-US" dirty="0">
                <a:sym typeface="+mn-ea"/>
              </a:rPr>
              <a:t>提成</a:t>
            </a:r>
          </a:p>
          <a:p>
            <a:r>
              <a:rPr lang="en-US" altLang="zh-CN" dirty="0">
                <a:sym typeface="+mn-ea"/>
              </a:rPr>
              <a:t>              </a:t>
            </a:r>
            <a:r>
              <a:rPr lang="zh-CN" altLang="en-US" dirty="0">
                <a:sym typeface="+mn-ea"/>
              </a:rPr>
              <a:t>当月累计销售额超过</a:t>
            </a:r>
            <a:r>
              <a:rPr lang="en-US" altLang="zh-CN" dirty="0">
                <a:sym typeface="+mn-ea"/>
              </a:rPr>
              <a:t>25</a:t>
            </a:r>
            <a:r>
              <a:rPr lang="zh-CN" altLang="en-US" dirty="0">
                <a:sym typeface="+mn-ea"/>
              </a:rPr>
              <a:t>万、销售额</a:t>
            </a:r>
            <a:r>
              <a:rPr lang="en-US" altLang="zh-CN" dirty="0">
                <a:sym typeface="+mn-ea"/>
              </a:rPr>
              <a:t>5%</a:t>
            </a:r>
            <a:r>
              <a:rPr lang="zh-CN" altLang="en-US" dirty="0">
                <a:sym typeface="+mn-ea"/>
              </a:rPr>
              <a:t>提成</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accel="50000" decel="50000" fill="hold" grpId="0" nodeType="withEffect">
                                  <p:stCondLst>
                                    <p:cond delay="0"/>
                                  </p:stCondLst>
                                  <p:childTnLst>
                                    <p:animMotion origin="layout" path="M -3.95833E-6 -4.44444E-6 L 0.28191 -4.44444E-6 " pathEditMode="relative" rAng="0" ptsTypes="AA">
                                      <p:cBhvr>
                                        <p:cTn id="14" dur="2000" spd="-100000" fill="hold"/>
                                        <p:tgtEl>
                                          <p:spTgt spid="7"/>
                                        </p:tgtEl>
                                        <p:attrNameLst>
                                          <p:attrName>ppt_x</p:attrName>
                                          <p:attrName>ppt_y</p:attrName>
                                        </p:attrNameLst>
                                      </p:cBhvr>
                                      <p:rCtr x="14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7"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smtClean="0">
                <a:solidFill>
                  <a:srgbClr val="1F6B96"/>
                </a:solidFill>
              </a:rPr>
              <a:t>销售岗位职责</a:t>
            </a:r>
          </a:p>
        </p:txBody>
      </p:sp>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1251" y="2090056"/>
            <a:ext cx="1705429" cy="1705429"/>
          </a:xfrm>
          <a:prstGeom prst="rect">
            <a:avLst/>
          </a:prstGeom>
        </p:spPr>
      </p:pic>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1251" y="3887428"/>
            <a:ext cx="1705429" cy="1705429"/>
          </a:xfrm>
          <a:prstGeom prst="rect">
            <a:avLst/>
          </a:prstGeom>
        </p:spPr>
      </p:pic>
      <p:pic>
        <p:nvPicPr>
          <p:cNvPr id="18" name="图片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9277" y="3887428"/>
            <a:ext cx="1705429" cy="1705429"/>
          </a:xfrm>
          <a:prstGeom prst="rect">
            <a:avLst/>
          </a:prstGeom>
        </p:spPr>
      </p:pic>
      <p:pic>
        <p:nvPicPr>
          <p:cNvPr id="19" name="图片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9122" y="2090056"/>
            <a:ext cx="1705429" cy="1705429"/>
          </a:xfrm>
          <a:prstGeom prst="rect">
            <a:avLst/>
          </a:prstGeom>
        </p:spPr>
      </p:pic>
      <p:sp>
        <p:nvSpPr>
          <p:cNvPr id="24" name="椭圆 23"/>
          <p:cNvSpPr>
            <a:spLocks noChangeAspect="1"/>
          </p:cNvSpPr>
          <p:nvPr/>
        </p:nvSpPr>
        <p:spPr>
          <a:xfrm>
            <a:off x="4532037" y="3887361"/>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5</a:t>
            </a:r>
          </a:p>
        </p:txBody>
      </p:sp>
      <p:sp>
        <p:nvSpPr>
          <p:cNvPr id="26" name="椭圆 25"/>
          <p:cNvSpPr>
            <a:spLocks noChangeAspect="1"/>
          </p:cNvSpPr>
          <p:nvPr/>
        </p:nvSpPr>
        <p:spPr>
          <a:xfrm>
            <a:off x="4532037" y="4313815"/>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6</a:t>
            </a:r>
          </a:p>
        </p:txBody>
      </p:sp>
      <p:sp>
        <p:nvSpPr>
          <p:cNvPr id="27" name="矩形 26"/>
          <p:cNvSpPr/>
          <p:nvPr/>
        </p:nvSpPr>
        <p:spPr>
          <a:xfrm>
            <a:off x="5088982" y="4286510"/>
            <a:ext cx="6869101" cy="368300"/>
          </a:xfrm>
          <a:prstGeom prst="rect">
            <a:avLst/>
          </a:prstGeom>
        </p:spPr>
        <p:txBody>
          <a:bodyPr wrap="square">
            <a:spAutoFit/>
          </a:bodyPr>
          <a:lstStyle/>
          <a:p>
            <a:r>
              <a:rPr lang="zh-CN" altLang="en-US" dirty="0">
                <a:cs typeface="+mn-ea"/>
                <a:sym typeface="+mn-lt"/>
              </a:rPr>
              <a:t>部门协调、完成客户选品</a:t>
            </a:r>
          </a:p>
        </p:txBody>
      </p:sp>
      <p:sp>
        <p:nvSpPr>
          <p:cNvPr id="2" name="矩形 1"/>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 name="文本框 3"/>
          <p:cNvSpPr txBox="1"/>
          <p:nvPr/>
        </p:nvSpPr>
        <p:spPr>
          <a:xfrm>
            <a:off x="4970780" y="3860165"/>
            <a:ext cx="6115685" cy="368300"/>
          </a:xfrm>
          <a:prstGeom prst="rect">
            <a:avLst/>
          </a:prstGeom>
          <a:noFill/>
        </p:spPr>
        <p:txBody>
          <a:bodyPr wrap="square" rtlCol="0">
            <a:spAutoFit/>
          </a:bodyPr>
          <a:lstStyle/>
          <a:p>
            <a:r>
              <a:rPr lang="en-US" altLang="zh-CN"/>
              <a:t> </a:t>
            </a:r>
            <a:r>
              <a:rPr lang="zh-CN" altLang="en-US"/>
              <a:t>收款、合同签署，电子报价清单</a:t>
            </a:r>
          </a:p>
        </p:txBody>
      </p:sp>
      <p:sp>
        <p:nvSpPr>
          <p:cNvPr id="5" name="椭圆 4"/>
          <p:cNvSpPr>
            <a:spLocks noChangeAspect="1"/>
          </p:cNvSpPr>
          <p:nvPr/>
        </p:nvSpPr>
        <p:spPr>
          <a:xfrm>
            <a:off x="4532037" y="2544971"/>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p>
        </p:txBody>
      </p:sp>
      <p:sp>
        <p:nvSpPr>
          <p:cNvPr id="6" name="椭圆 5"/>
          <p:cNvSpPr>
            <a:spLocks noChangeAspect="1"/>
          </p:cNvSpPr>
          <p:nvPr/>
        </p:nvSpPr>
        <p:spPr>
          <a:xfrm>
            <a:off x="4532037" y="2089676"/>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1</a:t>
            </a:r>
            <a:endParaRPr lang="zh-CN" altLang="en-US" dirty="0">
              <a:cs typeface="+mn-ea"/>
              <a:sym typeface="+mn-lt"/>
            </a:endParaRPr>
          </a:p>
        </p:txBody>
      </p:sp>
      <p:sp>
        <p:nvSpPr>
          <p:cNvPr id="7" name="椭圆 6"/>
          <p:cNvSpPr>
            <a:spLocks noChangeAspect="1"/>
          </p:cNvSpPr>
          <p:nvPr/>
        </p:nvSpPr>
        <p:spPr>
          <a:xfrm>
            <a:off x="4532037" y="3033286"/>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p>
        </p:txBody>
      </p:sp>
      <p:sp>
        <p:nvSpPr>
          <p:cNvPr id="9" name="椭圆 8"/>
          <p:cNvSpPr>
            <a:spLocks noChangeAspect="1"/>
          </p:cNvSpPr>
          <p:nvPr/>
        </p:nvSpPr>
        <p:spPr>
          <a:xfrm>
            <a:off x="4532037" y="3454291"/>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p>
        </p:txBody>
      </p:sp>
      <p:sp>
        <p:nvSpPr>
          <p:cNvPr id="10" name="文本框 9"/>
          <p:cNvSpPr txBox="1"/>
          <p:nvPr/>
        </p:nvSpPr>
        <p:spPr>
          <a:xfrm>
            <a:off x="5029835" y="2062480"/>
            <a:ext cx="6116320" cy="368300"/>
          </a:xfrm>
          <a:prstGeom prst="rect">
            <a:avLst/>
          </a:prstGeom>
          <a:noFill/>
        </p:spPr>
        <p:txBody>
          <a:bodyPr wrap="square" rtlCol="0">
            <a:spAutoFit/>
          </a:bodyPr>
          <a:lstStyle/>
          <a:p>
            <a:r>
              <a:rPr lang="zh-CN" altLang="en-US"/>
              <a:t>客户接待，客户登记</a:t>
            </a:r>
          </a:p>
        </p:txBody>
      </p:sp>
      <p:sp>
        <p:nvSpPr>
          <p:cNvPr id="11" name="文本框 10"/>
          <p:cNvSpPr txBox="1"/>
          <p:nvPr/>
        </p:nvSpPr>
        <p:spPr>
          <a:xfrm>
            <a:off x="5030470" y="2517775"/>
            <a:ext cx="6252210" cy="368300"/>
          </a:xfrm>
          <a:prstGeom prst="rect">
            <a:avLst/>
          </a:prstGeom>
          <a:noFill/>
        </p:spPr>
        <p:txBody>
          <a:bodyPr wrap="square" rtlCol="0">
            <a:spAutoFit/>
          </a:bodyPr>
          <a:lstStyle/>
          <a:p>
            <a:r>
              <a:rPr lang="zh-CN" altLang="en-US"/>
              <a:t>产品品牌、优势介绍</a:t>
            </a:r>
          </a:p>
        </p:txBody>
      </p:sp>
      <p:sp>
        <p:nvSpPr>
          <p:cNvPr id="12" name="文本框 11"/>
          <p:cNvSpPr txBox="1"/>
          <p:nvPr/>
        </p:nvSpPr>
        <p:spPr>
          <a:xfrm>
            <a:off x="5029835" y="3006090"/>
            <a:ext cx="6174740" cy="368300"/>
          </a:xfrm>
          <a:prstGeom prst="rect">
            <a:avLst/>
          </a:prstGeom>
          <a:noFill/>
        </p:spPr>
        <p:txBody>
          <a:bodyPr wrap="square" rtlCol="0">
            <a:spAutoFit/>
          </a:bodyPr>
          <a:lstStyle/>
          <a:p>
            <a:r>
              <a:rPr lang="zh-CN" altLang="en-US"/>
              <a:t>产品项目罗列、预估报价</a:t>
            </a:r>
          </a:p>
        </p:txBody>
      </p:sp>
      <p:sp>
        <p:nvSpPr>
          <p:cNvPr id="13" name="文本框 12"/>
          <p:cNvSpPr txBox="1"/>
          <p:nvPr/>
        </p:nvSpPr>
        <p:spPr>
          <a:xfrm>
            <a:off x="5030470" y="3427095"/>
            <a:ext cx="6115685" cy="368300"/>
          </a:xfrm>
          <a:prstGeom prst="rect">
            <a:avLst/>
          </a:prstGeom>
          <a:noFill/>
        </p:spPr>
        <p:txBody>
          <a:bodyPr wrap="square" rtlCol="0">
            <a:spAutoFit/>
          </a:bodyPr>
          <a:lstStyle/>
          <a:p>
            <a:r>
              <a:rPr lang="zh-CN" altLang="en-US"/>
              <a:t>活动介绍</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53" presetClass="entr" presetSubtype="16" fill="hold" nodeType="withEffect">
                                  <p:stCondLst>
                                    <p:cond delay="4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par>
                                <p:cTn id="15" presetID="53" presetClass="entr" presetSubtype="16" fill="hold" nodeType="withEffect">
                                  <p:stCondLst>
                                    <p:cond delay="6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750" fill="hold"/>
                                        <p:tgtEl>
                                          <p:spTgt spid="18"/>
                                        </p:tgtEl>
                                        <p:attrNameLst>
                                          <p:attrName>ppt_w</p:attrName>
                                        </p:attrNameLst>
                                      </p:cBhvr>
                                      <p:tavLst>
                                        <p:tav tm="0">
                                          <p:val>
                                            <p:fltVal val="0"/>
                                          </p:val>
                                        </p:tav>
                                        <p:tav tm="100000">
                                          <p:val>
                                            <p:strVal val="#ppt_w"/>
                                          </p:val>
                                        </p:tav>
                                      </p:tavLst>
                                    </p:anim>
                                    <p:anim calcmode="lin" valueType="num">
                                      <p:cBhvr>
                                        <p:cTn id="18" dur="750" fill="hold"/>
                                        <p:tgtEl>
                                          <p:spTgt spid="18"/>
                                        </p:tgtEl>
                                        <p:attrNameLst>
                                          <p:attrName>ppt_h</p:attrName>
                                        </p:attrNameLst>
                                      </p:cBhvr>
                                      <p:tavLst>
                                        <p:tav tm="0">
                                          <p:val>
                                            <p:fltVal val="0"/>
                                          </p:val>
                                        </p:tav>
                                        <p:tav tm="100000">
                                          <p:val>
                                            <p:strVal val="#ppt_h"/>
                                          </p:val>
                                        </p:tav>
                                      </p:tavLst>
                                    </p:anim>
                                    <p:animEffect transition="in" filter="fade">
                                      <p:cBhvr>
                                        <p:cTn id="19" dur="750"/>
                                        <p:tgtEl>
                                          <p:spTgt spid="18"/>
                                        </p:tgtEl>
                                      </p:cBhvr>
                                    </p:animEffect>
                                  </p:childTnLst>
                                </p:cTn>
                              </p:par>
                              <p:par>
                                <p:cTn id="20" presetID="53" presetClass="entr" presetSubtype="16" fill="hold" nodeType="withEffect">
                                  <p:stCondLst>
                                    <p:cond delay="8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750" fill="hold"/>
                                        <p:tgtEl>
                                          <p:spTgt spid="19"/>
                                        </p:tgtEl>
                                        <p:attrNameLst>
                                          <p:attrName>ppt_w</p:attrName>
                                        </p:attrNameLst>
                                      </p:cBhvr>
                                      <p:tavLst>
                                        <p:tav tm="0">
                                          <p:val>
                                            <p:fltVal val="0"/>
                                          </p:val>
                                        </p:tav>
                                        <p:tav tm="100000">
                                          <p:val>
                                            <p:strVal val="#ppt_w"/>
                                          </p:val>
                                        </p:tav>
                                      </p:tavLst>
                                    </p:anim>
                                    <p:anim calcmode="lin" valueType="num">
                                      <p:cBhvr>
                                        <p:cTn id="23" dur="750" fill="hold"/>
                                        <p:tgtEl>
                                          <p:spTgt spid="19"/>
                                        </p:tgtEl>
                                        <p:attrNameLst>
                                          <p:attrName>ppt_h</p:attrName>
                                        </p:attrNameLst>
                                      </p:cBhvr>
                                      <p:tavLst>
                                        <p:tav tm="0">
                                          <p:val>
                                            <p:fltVal val="0"/>
                                          </p:val>
                                        </p:tav>
                                        <p:tav tm="100000">
                                          <p:val>
                                            <p:strVal val="#ppt_h"/>
                                          </p:val>
                                        </p:tav>
                                      </p:tavLst>
                                    </p:anim>
                                    <p:animEffect transition="in" filter="fade">
                                      <p:cBhvr>
                                        <p:cTn id="24" dur="750"/>
                                        <p:tgtEl>
                                          <p:spTgt spid="19"/>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7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2200"/>
                            </p:stCondLst>
                            <p:childTnLst>
                              <p:par>
                                <p:cTn id="34" presetID="10" presetClass="entr" presetSubtype="0" fill="hold" grpId="0" nodeType="afterEffect">
                                  <p:stCondLst>
                                    <p:cond delay="0"/>
                                  </p:stCondLst>
                                  <p:iterate type="lt">
                                    <p:tmPct val="5000"/>
                                  </p:iterate>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225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325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bldLvl="0" animBg="1"/>
      <p:bldP spid="27" grpId="0"/>
      <p:bldP spid="5" grpId="0" bldLvl="0" animBg="1"/>
      <p:bldP spid="6" grpId="0" bldLvl="0" animBg="1"/>
      <p:bldP spid="7"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6677025" y="103505"/>
            <a:ext cx="4211955" cy="725170"/>
          </a:xfrm>
        </p:spPr>
        <p:txBody>
          <a:bodyPr>
            <a:normAutofit/>
          </a:bodyPr>
          <a:lstStyle/>
          <a:p>
            <a:r>
              <a:rPr lang="zh-CN" altLang="en-US" dirty="0" smtClean="0">
                <a:solidFill>
                  <a:srgbClr val="1F6B96"/>
                </a:solidFill>
              </a:rPr>
              <a:t>业务岗位职责</a:t>
            </a:r>
          </a:p>
        </p:txBody>
      </p:sp>
      <p:pic>
        <p:nvPicPr>
          <p:cNvPr id="16" name="图片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1251" y="2090056"/>
            <a:ext cx="1705429" cy="1705429"/>
          </a:xfrm>
          <a:prstGeom prst="rect">
            <a:avLst/>
          </a:prstGeom>
        </p:spPr>
      </p:pic>
      <p:pic>
        <p:nvPicPr>
          <p:cNvPr id="17" name="图片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1251" y="3887428"/>
            <a:ext cx="1705429" cy="1705429"/>
          </a:xfrm>
          <a:prstGeom prst="rect">
            <a:avLst/>
          </a:prstGeom>
        </p:spPr>
      </p:pic>
      <p:pic>
        <p:nvPicPr>
          <p:cNvPr id="18" name="图片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9277" y="3887428"/>
            <a:ext cx="1705429" cy="1705429"/>
          </a:xfrm>
          <a:prstGeom prst="rect">
            <a:avLst/>
          </a:prstGeom>
        </p:spPr>
      </p:pic>
      <p:pic>
        <p:nvPicPr>
          <p:cNvPr id="19" name="图片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9122" y="2090056"/>
            <a:ext cx="1705429" cy="1705429"/>
          </a:xfrm>
          <a:prstGeom prst="rect">
            <a:avLst/>
          </a:prstGeom>
        </p:spPr>
      </p:pic>
      <p:sp>
        <p:nvSpPr>
          <p:cNvPr id="24" name="椭圆 23"/>
          <p:cNvSpPr>
            <a:spLocks noChangeAspect="1"/>
          </p:cNvSpPr>
          <p:nvPr/>
        </p:nvSpPr>
        <p:spPr>
          <a:xfrm>
            <a:off x="4532037" y="2116981"/>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1</a:t>
            </a:r>
            <a:endParaRPr lang="zh-CN" altLang="en-US" dirty="0">
              <a:cs typeface="+mn-ea"/>
              <a:sym typeface="+mn-lt"/>
            </a:endParaRPr>
          </a:p>
        </p:txBody>
      </p:sp>
      <p:sp>
        <p:nvSpPr>
          <p:cNvPr id="25" name="矩形 24"/>
          <p:cNvSpPr/>
          <p:nvPr/>
        </p:nvSpPr>
        <p:spPr>
          <a:xfrm>
            <a:off x="4862287" y="3976896"/>
            <a:ext cx="6869101" cy="368300"/>
          </a:xfrm>
          <a:prstGeom prst="rect">
            <a:avLst/>
          </a:prstGeom>
        </p:spPr>
        <p:txBody>
          <a:bodyPr wrap="square">
            <a:spAutoFit/>
          </a:bodyPr>
          <a:lstStyle/>
          <a:p>
            <a:endParaRPr lang="zh-CN" altLang="en-US" dirty="0">
              <a:cs typeface="+mn-ea"/>
              <a:sym typeface="+mn-lt"/>
            </a:endParaRPr>
          </a:p>
        </p:txBody>
      </p:sp>
      <p:sp>
        <p:nvSpPr>
          <p:cNvPr id="26" name="椭圆 25"/>
          <p:cNvSpPr>
            <a:spLocks noChangeAspect="1"/>
          </p:cNvSpPr>
          <p:nvPr/>
        </p:nvSpPr>
        <p:spPr>
          <a:xfrm>
            <a:off x="4532037" y="2594235"/>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2</a:t>
            </a:r>
            <a:endParaRPr lang="zh-CN" altLang="en-US" dirty="0">
              <a:cs typeface="+mn-ea"/>
              <a:sym typeface="+mn-lt"/>
            </a:endParaRPr>
          </a:p>
        </p:txBody>
      </p:sp>
      <p:sp>
        <p:nvSpPr>
          <p:cNvPr id="27" name="矩形 26"/>
          <p:cNvSpPr/>
          <p:nvPr/>
        </p:nvSpPr>
        <p:spPr>
          <a:xfrm>
            <a:off x="5061677" y="2566930"/>
            <a:ext cx="6869101" cy="368300"/>
          </a:xfrm>
          <a:prstGeom prst="rect">
            <a:avLst/>
          </a:prstGeom>
        </p:spPr>
        <p:txBody>
          <a:bodyPr wrap="square">
            <a:spAutoFit/>
          </a:bodyPr>
          <a:lstStyle/>
          <a:p>
            <a:r>
              <a:rPr lang="zh-CN" altLang="en-US" dirty="0">
                <a:cs typeface="+mn-ea"/>
                <a:sym typeface="+mn-lt"/>
              </a:rPr>
              <a:t>转发公司素材，朋友圈宣传</a:t>
            </a:r>
          </a:p>
        </p:txBody>
      </p:sp>
      <p:sp>
        <p:nvSpPr>
          <p:cNvPr id="2" name="矩形 1"/>
          <p:cNvSpPr/>
          <p:nvPr/>
        </p:nvSpPr>
        <p:spPr>
          <a:xfrm>
            <a:off x="-10160" y="103353"/>
            <a:ext cx="6370320" cy="473075"/>
          </a:xfrm>
          <a:prstGeom prst="rect">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6" name="文本框 5"/>
          <p:cNvSpPr txBox="1"/>
          <p:nvPr/>
        </p:nvSpPr>
        <p:spPr>
          <a:xfrm>
            <a:off x="5061585" y="2089785"/>
            <a:ext cx="5088890" cy="368300"/>
          </a:xfrm>
          <a:prstGeom prst="rect">
            <a:avLst/>
          </a:prstGeom>
          <a:noFill/>
        </p:spPr>
        <p:txBody>
          <a:bodyPr wrap="square" rtlCol="0">
            <a:spAutoFit/>
          </a:bodyPr>
          <a:lstStyle/>
          <a:p>
            <a:r>
              <a:rPr lang="zh-CN" altLang="en-US"/>
              <a:t>邀约客户，小区活动推广</a:t>
            </a:r>
          </a:p>
        </p:txBody>
      </p:sp>
      <p:sp>
        <p:nvSpPr>
          <p:cNvPr id="7" name="椭圆 6"/>
          <p:cNvSpPr>
            <a:spLocks noChangeAspect="1"/>
          </p:cNvSpPr>
          <p:nvPr/>
        </p:nvSpPr>
        <p:spPr>
          <a:xfrm>
            <a:off x="4532037" y="3103505"/>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p>
        </p:txBody>
      </p:sp>
      <p:sp>
        <p:nvSpPr>
          <p:cNvPr id="9" name="矩形 8"/>
          <p:cNvSpPr/>
          <p:nvPr/>
        </p:nvSpPr>
        <p:spPr>
          <a:xfrm>
            <a:off x="5061677" y="3076200"/>
            <a:ext cx="6869101" cy="368300"/>
          </a:xfrm>
          <a:prstGeom prst="rect">
            <a:avLst/>
          </a:prstGeom>
        </p:spPr>
        <p:txBody>
          <a:bodyPr wrap="square">
            <a:spAutoFit/>
          </a:bodyPr>
          <a:lstStyle/>
          <a:p>
            <a:r>
              <a:rPr lang="zh-CN" altLang="en-US" dirty="0">
                <a:cs typeface="+mn-ea"/>
                <a:sym typeface="+mn-lt"/>
              </a:rPr>
              <a:t>简单和客户沟通，品牌介绍，和销售部对接，反馈客户需求</a:t>
            </a:r>
          </a:p>
        </p:txBody>
      </p:sp>
      <p:sp>
        <p:nvSpPr>
          <p:cNvPr id="10" name="椭圆 9"/>
          <p:cNvSpPr>
            <a:spLocks noChangeAspect="1"/>
          </p:cNvSpPr>
          <p:nvPr/>
        </p:nvSpPr>
        <p:spPr>
          <a:xfrm>
            <a:off x="4532037" y="3636270"/>
            <a:ext cx="330250" cy="340883"/>
          </a:xfrm>
          <a:prstGeom prst="ellipse">
            <a:avLst/>
          </a:prstGeom>
          <a:solidFill>
            <a:srgbClr val="3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p>
        </p:txBody>
      </p:sp>
      <p:sp>
        <p:nvSpPr>
          <p:cNvPr id="11" name="矩形 10"/>
          <p:cNvSpPr/>
          <p:nvPr/>
        </p:nvSpPr>
        <p:spPr>
          <a:xfrm>
            <a:off x="5061677" y="3608965"/>
            <a:ext cx="6869101" cy="368300"/>
          </a:xfrm>
          <a:prstGeom prst="rect">
            <a:avLst/>
          </a:prstGeom>
        </p:spPr>
        <p:txBody>
          <a:bodyPr wrap="square">
            <a:spAutoFit/>
          </a:bodyPr>
          <a:lstStyle/>
          <a:p>
            <a:r>
              <a:rPr lang="zh-CN" altLang="en-US" dirty="0">
                <a:cs typeface="+mn-ea"/>
                <a:sym typeface="+mn-lt"/>
              </a:rPr>
              <a:t>维护客户关系</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par>
                                <p:cTn id="10" presetID="53" presetClass="entr" presetSubtype="16" fill="hold" nodeType="withEffect">
                                  <p:stCondLst>
                                    <p:cond delay="4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Effect transition="in" filter="fade">
                                      <p:cBhvr>
                                        <p:cTn id="14" dur="750"/>
                                        <p:tgtEl>
                                          <p:spTgt spid="17"/>
                                        </p:tgtEl>
                                      </p:cBhvr>
                                    </p:animEffect>
                                  </p:childTnLst>
                                </p:cTn>
                              </p:par>
                              <p:par>
                                <p:cTn id="15" presetID="53" presetClass="entr" presetSubtype="16" fill="hold" nodeType="withEffect">
                                  <p:stCondLst>
                                    <p:cond delay="6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750" fill="hold"/>
                                        <p:tgtEl>
                                          <p:spTgt spid="18"/>
                                        </p:tgtEl>
                                        <p:attrNameLst>
                                          <p:attrName>ppt_w</p:attrName>
                                        </p:attrNameLst>
                                      </p:cBhvr>
                                      <p:tavLst>
                                        <p:tav tm="0">
                                          <p:val>
                                            <p:fltVal val="0"/>
                                          </p:val>
                                        </p:tav>
                                        <p:tav tm="100000">
                                          <p:val>
                                            <p:strVal val="#ppt_w"/>
                                          </p:val>
                                        </p:tav>
                                      </p:tavLst>
                                    </p:anim>
                                    <p:anim calcmode="lin" valueType="num">
                                      <p:cBhvr>
                                        <p:cTn id="18" dur="750" fill="hold"/>
                                        <p:tgtEl>
                                          <p:spTgt spid="18"/>
                                        </p:tgtEl>
                                        <p:attrNameLst>
                                          <p:attrName>ppt_h</p:attrName>
                                        </p:attrNameLst>
                                      </p:cBhvr>
                                      <p:tavLst>
                                        <p:tav tm="0">
                                          <p:val>
                                            <p:fltVal val="0"/>
                                          </p:val>
                                        </p:tav>
                                        <p:tav tm="100000">
                                          <p:val>
                                            <p:strVal val="#ppt_h"/>
                                          </p:val>
                                        </p:tav>
                                      </p:tavLst>
                                    </p:anim>
                                    <p:animEffect transition="in" filter="fade">
                                      <p:cBhvr>
                                        <p:cTn id="19" dur="750"/>
                                        <p:tgtEl>
                                          <p:spTgt spid="18"/>
                                        </p:tgtEl>
                                      </p:cBhvr>
                                    </p:animEffect>
                                  </p:childTnLst>
                                </p:cTn>
                              </p:par>
                              <p:par>
                                <p:cTn id="20" presetID="53" presetClass="entr" presetSubtype="16" fill="hold" nodeType="withEffect">
                                  <p:stCondLst>
                                    <p:cond delay="8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750" fill="hold"/>
                                        <p:tgtEl>
                                          <p:spTgt spid="19"/>
                                        </p:tgtEl>
                                        <p:attrNameLst>
                                          <p:attrName>ppt_w</p:attrName>
                                        </p:attrNameLst>
                                      </p:cBhvr>
                                      <p:tavLst>
                                        <p:tav tm="0">
                                          <p:val>
                                            <p:fltVal val="0"/>
                                          </p:val>
                                        </p:tav>
                                        <p:tav tm="100000">
                                          <p:val>
                                            <p:strVal val="#ppt_w"/>
                                          </p:val>
                                        </p:tav>
                                      </p:tavLst>
                                    </p:anim>
                                    <p:anim calcmode="lin" valueType="num">
                                      <p:cBhvr>
                                        <p:cTn id="23" dur="750" fill="hold"/>
                                        <p:tgtEl>
                                          <p:spTgt spid="19"/>
                                        </p:tgtEl>
                                        <p:attrNameLst>
                                          <p:attrName>ppt_h</p:attrName>
                                        </p:attrNameLst>
                                      </p:cBhvr>
                                      <p:tavLst>
                                        <p:tav tm="0">
                                          <p:val>
                                            <p:fltVal val="0"/>
                                          </p:val>
                                        </p:tav>
                                        <p:tav tm="100000">
                                          <p:val>
                                            <p:strVal val="#ppt_h"/>
                                          </p:val>
                                        </p:tav>
                                      </p:tavLst>
                                    </p:anim>
                                    <p:animEffect transition="in" filter="fade">
                                      <p:cBhvr>
                                        <p:cTn id="24" dur="750"/>
                                        <p:tgtEl>
                                          <p:spTgt spid="19"/>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700"/>
                            </p:stCondLst>
                            <p:childTnLst>
                              <p:par>
                                <p:cTn id="30" presetID="10" presetClass="entr" presetSubtype="0" fill="hold" grpId="0" nodeType="afterEffect">
                                  <p:stCondLst>
                                    <p:cond delay="0"/>
                                  </p:stCondLst>
                                  <p:iterate type="lt">
                                    <p:tmPct val="5000"/>
                                  </p:iterate>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1500"/>
                            </p:stCondLst>
                            <p:childTnLst>
                              <p:par>
                                <p:cTn id="38" presetID="10" presetClass="entr" presetSubtype="0" fill="hold" grpId="0" nodeType="afterEffect">
                                  <p:stCondLst>
                                    <p:cond delay="0"/>
                                  </p:stCondLst>
                                  <p:iterate type="lt">
                                    <p:tmPct val="5000"/>
                                  </p:iterate>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2275"/>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2775"/>
                            </p:stCondLst>
                            <p:childTnLst>
                              <p:par>
                                <p:cTn id="46" presetID="10" presetClass="entr" presetSubtype="0" fill="hold" grpId="0" nodeType="afterEffect">
                                  <p:stCondLst>
                                    <p:cond delay="0"/>
                                  </p:stCondLst>
                                  <p:iterate type="lt">
                                    <p:tmPct val="5000"/>
                                  </p:iterate>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39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4400"/>
                            </p:stCondLst>
                            <p:childTnLst>
                              <p:par>
                                <p:cTn id="54" presetID="10" presetClass="entr" presetSubtype="0" fill="hold" grpId="0" nodeType="afterEffect">
                                  <p:stCondLst>
                                    <p:cond delay="0"/>
                                  </p:stCondLst>
                                  <p:iterate type="lt">
                                    <p:tmPct val="5000"/>
                                  </p:iterate>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P spid="26" grpId="0" bldLvl="0" animBg="1"/>
      <p:bldP spid="27" grpId="0"/>
      <p:bldP spid="7" grpId="0" bldLvl="0" animBg="1"/>
      <p:bldP spid="9" grpId="0"/>
      <p:bldP spid="10" grpId="0" bldLvl="0" animBg="1"/>
      <p:bldP spid="11" grpId="0"/>
    </p:bldLst>
  </p:timing>
</p:sld>
</file>

<file path=ppt/theme/theme1.xml><?xml version="1.0" encoding="utf-8"?>
<a:theme xmlns:a="http://schemas.openxmlformats.org/drawingml/2006/main" name="Office 主题">
  <a:themeElements>
    <a:clrScheme name="DP01">
      <a:dk1>
        <a:srgbClr val="000000"/>
      </a:dk1>
      <a:lt1>
        <a:srgbClr val="FFFFFF"/>
      </a:lt1>
      <a:dk2>
        <a:srgbClr val="44546A"/>
      </a:dk2>
      <a:lt2>
        <a:srgbClr val="E7E6E6"/>
      </a:lt2>
      <a:accent1>
        <a:srgbClr val="00B050"/>
      </a:accent1>
      <a:accent2>
        <a:srgbClr val="3F3F3F"/>
      </a:accent2>
      <a:accent3>
        <a:srgbClr val="7F7F7F"/>
      </a:accent3>
      <a:accent4>
        <a:srgbClr val="BFBFBF"/>
      </a:accent4>
      <a:accent5>
        <a:srgbClr val="F2F2F2"/>
      </a:accent5>
      <a:accent6>
        <a:srgbClr val="FFC000"/>
      </a:accent6>
      <a:hlink>
        <a:srgbClr val="FF0000"/>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691</Words>
  <Application>Microsoft Office PowerPoint</Application>
  <PresentationFormat>自定义</PresentationFormat>
  <Paragraphs>107</Paragraphs>
  <Slides>10</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Arial</vt:lpstr>
      <vt:lpstr>宋体</vt:lpstr>
      <vt:lpstr>微软雅黑</vt:lpstr>
      <vt:lpstr>Calibri</vt:lpstr>
      <vt:lpstr>Office 主题</vt:lpstr>
      <vt:lpstr>幻灯片 1</vt:lpstr>
      <vt:lpstr>幻灯片 2</vt:lpstr>
      <vt:lpstr>公司简介</vt:lpstr>
      <vt:lpstr>公司业务渠道</vt:lpstr>
      <vt:lpstr>部门划分</vt:lpstr>
      <vt:lpstr>招聘岗位</vt:lpstr>
      <vt:lpstr>薪资待遇</vt:lpstr>
      <vt:lpstr>销售岗位职责</vt:lpstr>
      <vt:lpstr>业务岗位职责</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(13)</dc:title>
  <dc:creator>PO DU</dc:creator>
  <cp:lastModifiedBy>微软用户</cp:lastModifiedBy>
  <cp:revision>95</cp:revision>
  <dcterms:created xsi:type="dcterms:W3CDTF">2016-04-22T15:34:00Z</dcterms:created>
  <dcterms:modified xsi:type="dcterms:W3CDTF">2018-04-17T08:13:20Z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